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5" r:id="rId5"/>
    <p:sldId id="259" r:id="rId6"/>
    <p:sldId id="306" r:id="rId7"/>
    <p:sldId id="260" r:id="rId8"/>
    <p:sldId id="307" r:id="rId9"/>
    <p:sldId id="261" r:id="rId10"/>
    <p:sldId id="308" r:id="rId11"/>
    <p:sldId id="262" r:id="rId12"/>
    <p:sldId id="309" r:id="rId13"/>
    <p:sldId id="263" r:id="rId14"/>
    <p:sldId id="310" r:id="rId15"/>
    <p:sldId id="264" r:id="rId16"/>
    <p:sldId id="311" r:id="rId17"/>
    <p:sldId id="265" r:id="rId18"/>
    <p:sldId id="312" r:id="rId19"/>
    <p:sldId id="266" r:id="rId20"/>
    <p:sldId id="313" r:id="rId21"/>
    <p:sldId id="267" r:id="rId22"/>
    <p:sldId id="315" r:id="rId23"/>
    <p:sldId id="270" r:id="rId24"/>
    <p:sldId id="314" r:id="rId25"/>
    <p:sldId id="268" r:id="rId26"/>
    <p:sldId id="269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6" autoAdjust="0"/>
    <p:restoredTop sz="94660"/>
  </p:normalViewPr>
  <p:slideViewPr>
    <p:cSldViewPr snapToGrid="0">
      <p:cViewPr varScale="1">
        <p:scale>
          <a:sx n="49" d="100"/>
          <a:sy n="49" d="100"/>
        </p:scale>
        <p:origin x="58" y="7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7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07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2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2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5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7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60C14-BB42-4F70-9ED9-53A1116DF525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05F38-2F12-47FF-8F77-B061B6BC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3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3" Type="http://schemas.microsoft.com/office/2007/relationships/media" Target="../media/media12.m4a"/><Relationship Id="rId7" Type="http://schemas.microsoft.com/office/2007/relationships/media" Target="../media/media14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openxmlformats.org/officeDocument/2006/relationships/image" Target="../media/image2.png"/><Relationship Id="rId5" Type="http://schemas.microsoft.com/office/2007/relationships/media" Target="../media/media13.m4a"/><Relationship Id="rId10" Type="http://schemas.openxmlformats.org/officeDocument/2006/relationships/image" Target="../media/image9.jpeg"/><Relationship Id="rId4" Type="http://schemas.openxmlformats.org/officeDocument/2006/relationships/audio" Target="../media/media12.m4a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16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1.m4a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093788"/>
            <a:ext cx="7372350" cy="2387600"/>
          </a:xfrm>
        </p:spPr>
        <p:txBody>
          <a:bodyPr/>
          <a:lstStyle/>
          <a:p>
            <a:r>
              <a:rPr lang="en-US" dirty="0" smtClean="0"/>
              <a:t>Sunnyside District Choral Festival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8940"/>
            <a:ext cx="9144000" cy="1068859"/>
          </a:xfrm>
        </p:spPr>
        <p:txBody>
          <a:bodyPr/>
          <a:lstStyle/>
          <a:p>
            <a:r>
              <a:rPr lang="en-US" dirty="0" smtClean="0"/>
              <a:t>November 2,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ytimg.com/vi/EGCMmPR7b8o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7911" y="0"/>
            <a:ext cx="7154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Mama </a:t>
            </a:r>
            <a:r>
              <a:rPr lang="en-US" sz="7200" dirty="0" err="1" smtClean="0"/>
              <a:t>Paquita</a:t>
            </a:r>
            <a:endParaRPr lang="en-US" sz="7200" dirty="0" smtClean="0"/>
          </a:p>
        </p:txBody>
      </p:sp>
      <p:pic>
        <p:nvPicPr>
          <p:cNvPr id="2" name="8-29 Mama Paquita P.3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556" y="1178466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0814" y="6192486"/>
            <a:ext cx="5810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dirty="0" smtClean="0"/>
              <a:t>Brazilian Carnival Song</a:t>
            </a:r>
            <a:endParaRPr lang="en-US" sz="48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61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757" y="197346"/>
            <a:ext cx="1175886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1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has no money for papayas;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Can’t buy papayas, can’t buy bananas; She cannot buy papayas or bananas.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ma-ma-ma-ma,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will not have a ripe papaya;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ripe papaya, no ripe banana,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 go to Carnival to laugh and dance and sing.</a:t>
            </a:r>
            <a:endParaRPr lang="en-US" sz="2600" b="0" dirty="0" smtClean="0">
              <a:effectLst/>
            </a:endParaRPr>
          </a:p>
          <a:p>
            <a:r>
              <a:rPr lang="en-US" sz="2600" b="0" dirty="0" smtClean="0">
                <a:effectLst/>
              </a:rPr>
              <a:t/>
            </a:r>
            <a:br>
              <a:rPr lang="en-US" sz="2600" b="0" dirty="0" smtClean="0">
                <a:effectLst/>
              </a:rPr>
            </a:br>
            <a:r>
              <a:rPr lang="en-US" sz="26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2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has no money for pajamas;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Can’t buy pajamas, can’t buy sombreros; She cannot buy pajamas or sombreros.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ma-ma-ma-ma,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Mama </a:t>
            </a:r>
            <a:r>
              <a:rPr lang="en-US" sz="2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Paquita</a:t>
            </a:r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will not have the fine pajamas;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fine pajamas, no fine sombreros,</a:t>
            </a:r>
            <a:endParaRPr lang="en-US" sz="2600" b="0" dirty="0" smtClean="0">
              <a:effectLst/>
            </a:endParaRPr>
          </a:p>
          <a:p>
            <a:r>
              <a:rPr lang="en-US" sz="2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 go to Carnival to laugh and dance and sing.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6218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ages-na.ssl-images-amazon.com/images/I/41EW81K3AVL._SX355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4263" y="211429"/>
            <a:ext cx="71545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La Paloma Se </a:t>
            </a:r>
            <a:r>
              <a:rPr lang="en-US" sz="7200" dirty="0" err="1" smtClean="0"/>
              <a:t>Fue</a:t>
            </a:r>
            <a:endParaRPr lang="en-US" sz="7200" dirty="0" smtClean="0"/>
          </a:p>
          <a:p>
            <a:pPr algn="ctr"/>
            <a:r>
              <a:rPr lang="en-US" sz="6600" dirty="0" smtClean="0"/>
              <a:t>The </a:t>
            </a:r>
            <a:r>
              <a:rPr lang="en-US" sz="6600" dirty="0"/>
              <a:t>Dove That Flew </a:t>
            </a:r>
            <a:r>
              <a:rPr lang="en-US" sz="6600" dirty="0" smtClean="0"/>
              <a:t>Away</a:t>
            </a:r>
          </a:p>
          <a:p>
            <a:pPr algn="ctr"/>
            <a:r>
              <a:rPr lang="en-US" sz="4800" dirty="0" smtClean="0"/>
              <a:t>Puerto </a:t>
            </a:r>
            <a:r>
              <a:rPr lang="en-US" sz="4800" dirty="0"/>
              <a:t>Rican Folk </a:t>
            </a:r>
            <a:r>
              <a:rPr lang="en-US" sz="4800" dirty="0" smtClean="0"/>
              <a:t>Song</a:t>
            </a:r>
            <a:endParaRPr lang="en-US" sz="7200" dirty="0"/>
          </a:p>
        </p:txBody>
      </p:sp>
      <p:pic>
        <p:nvPicPr>
          <p:cNvPr id="2" name="40 La Paloma Se Fue P.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2021" y="4551079"/>
            <a:ext cx="487363" cy="487363"/>
          </a:xfrm>
          <a:prstGeom prst="rect">
            <a:avLst/>
          </a:prstGeom>
        </p:spPr>
      </p:pic>
      <p:pic>
        <p:nvPicPr>
          <p:cNvPr id="4" name="41 RL-Pronunciation_ La Paloma Se Fue P.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8793" y="4551080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238" y="5038443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68712" y="5038443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799" y="964175"/>
            <a:ext cx="115663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Spanish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Señores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visto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 que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voló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del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Señores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visto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 que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voló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del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para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volver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la Paloma, se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para no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volver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English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 anyone seen him?  The dove that flew away and left his home.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 anyone seen him?  The dove that flew away and left his home.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never to return.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la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paloma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he’s gone, never to return.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55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dn.ghanaweb.com/imagelib/pics/7930765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78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114" y="945344"/>
            <a:ext cx="98177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/>
              <a:t>Kye</a:t>
            </a:r>
            <a:r>
              <a:rPr lang="en-US" sz="7200" b="1" dirty="0"/>
              <a:t> </a:t>
            </a:r>
            <a:r>
              <a:rPr lang="en-US" sz="7200" b="1" dirty="0" err="1"/>
              <a:t>Kye</a:t>
            </a:r>
            <a:r>
              <a:rPr lang="en-US" sz="7200" b="1" dirty="0"/>
              <a:t> </a:t>
            </a:r>
            <a:r>
              <a:rPr lang="en-US" sz="7200" b="1" dirty="0" err="1" smtClean="0"/>
              <a:t>Kule</a:t>
            </a:r>
            <a:endParaRPr lang="en-US" sz="7200" b="1" dirty="0"/>
          </a:p>
          <a:p>
            <a:pPr algn="ctr"/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African Call-and-Response Song</a:t>
            </a:r>
            <a:endParaRPr lang="en-US" sz="4800" b="1" dirty="0"/>
          </a:p>
          <a:p>
            <a:pPr algn="ctr"/>
            <a:r>
              <a:rPr lang="en-US" sz="7200" b="1" dirty="0" smtClean="0">
                <a:solidFill>
                  <a:schemeClr val="bg1"/>
                </a:solidFill>
              </a:rPr>
              <a:t>&amp;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7200" b="1" dirty="0"/>
              <a:t>Obo </a:t>
            </a:r>
            <a:r>
              <a:rPr lang="en-US" sz="7200" b="1" dirty="0" err="1"/>
              <a:t>Asi</a:t>
            </a:r>
            <a:r>
              <a:rPr lang="en-US" sz="7200" b="1" dirty="0"/>
              <a:t> Me </a:t>
            </a:r>
            <a:r>
              <a:rPr lang="en-US" sz="7200" b="1" dirty="0" err="1" smtClean="0"/>
              <a:t>Nsa</a:t>
            </a:r>
            <a:endParaRPr lang="en-US" sz="7200" b="1" dirty="0"/>
          </a:p>
          <a:p>
            <a:pPr algn="ctr"/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Akan Stone-Passing Game</a:t>
            </a:r>
            <a:endParaRPr lang="en-US" sz="4800" dirty="0"/>
          </a:p>
        </p:txBody>
      </p:sp>
      <p:pic>
        <p:nvPicPr>
          <p:cNvPr id="2" name="07 Kye Kye Kuloe P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09316" y="5979695"/>
            <a:ext cx="487363" cy="487363"/>
          </a:xfrm>
          <a:prstGeom prst="rect">
            <a:avLst/>
          </a:prstGeom>
        </p:spPr>
      </p:pic>
      <p:pic>
        <p:nvPicPr>
          <p:cNvPr id="4" name="08 RL-Pronunciation_ Ke Kye Kule P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91311" y="6001643"/>
            <a:ext cx="487363" cy="487363"/>
          </a:xfrm>
          <a:prstGeom prst="rect">
            <a:avLst/>
          </a:prstGeom>
        </p:spPr>
      </p:pic>
      <p:pic>
        <p:nvPicPr>
          <p:cNvPr id="5" name="04 Oboa Asi Me Nsa P.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17985" y="5975692"/>
            <a:ext cx="487363" cy="487363"/>
          </a:xfrm>
          <a:prstGeom prst="rect">
            <a:avLst/>
          </a:prstGeom>
        </p:spPr>
      </p:pic>
      <p:pic>
        <p:nvPicPr>
          <p:cNvPr id="6" name="05 PL-Pronunciation_ Oboa Asi Me Ns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54992" y="5980858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1485" y="6415006"/>
            <a:ext cx="439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KYE	vocal		pronunciation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34309" y="6415005"/>
            <a:ext cx="439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OBO 	  vocal		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175" y="399412"/>
            <a:ext cx="110698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Kule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kule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kofi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kofi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Kofi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Kofi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Kaka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Kaka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langa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Kum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adnede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Kum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adende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Kum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adende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Hey!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Obo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1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nana, 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nana, Obo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 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nsa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33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president.mn/eng/newsCenter/viewNewsPhoto.php?newsId=5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0384" y="780248"/>
            <a:ext cx="7154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Mongolian Night Song</a:t>
            </a:r>
          </a:p>
          <a:p>
            <a:pPr algn="ctr"/>
            <a:r>
              <a:rPr lang="en-US" sz="4800" dirty="0"/>
              <a:t>Traditional Inner Mongolian Song</a:t>
            </a:r>
          </a:p>
        </p:txBody>
      </p:sp>
      <p:pic>
        <p:nvPicPr>
          <p:cNvPr id="2" name="06 Mongolian Night Song p.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7665" y="5035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589" y="141744"/>
            <a:ext cx="1172677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1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Little girl who tends the sheep, Bring them to the fold to sleep.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Little lambs are bouncing by to their mother’s bleating cry,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Underneath a starlit sky</a:t>
            </a:r>
            <a:endParaRPr lang="en-US" sz="2800" b="0" dirty="0" smtClean="0">
              <a:effectLst/>
            </a:endParaRPr>
          </a:p>
          <a:p>
            <a:r>
              <a:rPr lang="en-US" sz="2800" b="0" i="1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(4 measures of rest)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alone she waits.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“In the dark I’m not afraid.  I’ve a lamp to light the way.”</a:t>
            </a:r>
            <a:endParaRPr lang="en-US" sz="2800" b="0" dirty="0" smtClean="0">
              <a:effectLst/>
            </a:endParaRPr>
          </a:p>
          <a:p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Verse 2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the moonlight’s golden glow, Soft the wind begins to blow.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Little lambs are fast asleep, lying by the other sheep.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Still a silent watch she keeps.</a:t>
            </a:r>
            <a:endParaRPr lang="en-US" sz="2800" b="0" dirty="0" smtClean="0">
              <a:effectLst/>
            </a:endParaRPr>
          </a:p>
          <a:p>
            <a:r>
              <a:rPr lang="en-US" sz="2800" b="0" i="1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(4 measures of rest)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alone she waits.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“When I’m tending all alone, All I think about is home.”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943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6/64/Flag_of_Trinidad_and_Tobago.svg/255px-Flag_of_Trinidad_and_Toba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7117" y="0"/>
            <a:ext cx="64848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000"/>
                </a:solidFill>
              </a:rPr>
              <a:t>I Let Her Go, </a:t>
            </a:r>
            <a:r>
              <a:rPr lang="en-US" sz="7200" b="1" dirty="0" smtClean="0">
                <a:solidFill>
                  <a:srgbClr val="FFC000"/>
                </a:solidFill>
              </a:rPr>
              <a:t>Go</a:t>
            </a:r>
            <a:endParaRPr lang="en-US" sz="7200" dirty="0" smtClean="0">
              <a:solidFill>
                <a:srgbClr val="FFC000"/>
              </a:solidFill>
            </a:endParaRP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Folk </a:t>
            </a:r>
            <a:r>
              <a:rPr lang="en-US" sz="4800" dirty="0">
                <a:solidFill>
                  <a:srgbClr val="FFC000"/>
                </a:solidFill>
              </a:rPr>
              <a:t>Song from Trinidad and Tobago</a:t>
            </a:r>
          </a:p>
        </p:txBody>
      </p:sp>
      <p:pic>
        <p:nvPicPr>
          <p:cNvPr id="2" name="04 I Let Her Go, Go! p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5795" y="4903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168" y="130055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let her go, go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Ee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ay I let her go, go,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Ee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ay I let her go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let her go, go, go.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545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Pj04007560000[1]"/>
          <p:cNvPicPr>
            <a:picLocks noChangeAspect="1" noChangeArrowheads="1"/>
          </p:cNvPicPr>
          <p:nvPr/>
        </p:nvPicPr>
        <p:blipFill>
          <a:blip r:embed="rId6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9" y="0"/>
            <a:ext cx="122139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6274" y="941498"/>
            <a:ext cx="10427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The Star-Spangled Banner</a:t>
            </a:r>
          </a:p>
          <a:p>
            <a:pPr algn="ctr"/>
            <a:r>
              <a:rPr lang="en-US" sz="6600" dirty="0"/>
              <a:t>Our National </a:t>
            </a:r>
            <a:r>
              <a:rPr lang="en-US" sz="6600" dirty="0" smtClean="0"/>
              <a:t>Anthem</a:t>
            </a:r>
          </a:p>
          <a:p>
            <a:pPr algn="ctr"/>
            <a:r>
              <a:rPr lang="en-US" sz="4800" dirty="0" smtClean="0"/>
              <a:t>by </a:t>
            </a:r>
            <a:r>
              <a:rPr lang="en-US" sz="4800" dirty="0"/>
              <a:t>Francis Scott Key</a:t>
            </a:r>
          </a:p>
        </p:txBody>
      </p:sp>
      <p:pic>
        <p:nvPicPr>
          <p:cNvPr id="4" name="12 Star-Spangled Banner - voc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0565" y="5085534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8995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pic>
        <p:nvPicPr>
          <p:cNvPr id="6" name="01 Star-Spangled Banner - instr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8794" y="5085534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68713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en/thumb/c/c3/Flag_of_France.svg/1280px-Flag_of_France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8009" y="1870557"/>
            <a:ext cx="7154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</a:rPr>
              <a:t>Fr</a:t>
            </a:r>
            <a:r>
              <a:rPr lang="en-US" sz="7200" b="1" dirty="0" err="1"/>
              <a:t>ére</a:t>
            </a:r>
            <a:r>
              <a:rPr lang="en-US" sz="7200" b="1" dirty="0"/>
              <a:t> </a:t>
            </a:r>
            <a:r>
              <a:rPr lang="en-US" sz="7200" b="1" dirty="0" smtClean="0"/>
              <a:t>Jacque</a:t>
            </a:r>
            <a:r>
              <a:rPr lang="en-US" sz="7200" b="1" dirty="0" smtClean="0">
                <a:solidFill>
                  <a:schemeClr val="bg1"/>
                </a:solidFill>
              </a:rPr>
              <a:t>s</a:t>
            </a:r>
            <a:endParaRPr lang="en-US" sz="72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/>
              <a:t>French</a:t>
            </a:r>
            <a:endParaRPr lang="en-US" sz="4800" dirty="0"/>
          </a:p>
        </p:txBody>
      </p:sp>
      <p:pic>
        <p:nvPicPr>
          <p:cNvPr id="2" name="8-13 Frére Jacques P.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177" y="4724565"/>
            <a:ext cx="487363" cy="487363"/>
          </a:xfrm>
          <a:prstGeom prst="rect">
            <a:avLst/>
          </a:prstGeom>
        </p:spPr>
      </p:pic>
      <p:pic>
        <p:nvPicPr>
          <p:cNvPr id="4" name="8-14 RL-Pronunciation_ Frere Jacqu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0930" y="4695142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4581" y="5376579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40849" y="5376579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927" y="341219"/>
            <a:ext cx="1159844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Frére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Jacques,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Frére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Jacques,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Dormezvous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dormezvous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Sonnez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les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matines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sonnez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les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matines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Din,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don, din, </a:t>
            </a:r>
            <a:r>
              <a:rPr lang="en-US" sz="40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dan</a:t>
            </a: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don.</a:t>
            </a:r>
            <a:endParaRPr lang="en-US" sz="4000" b="0" dirty="0" smtClean="0">
              <a:effectLst/>
            </a:endParaRPr>
          </a:p>
          <a:p>
            <a:r>
              <a:rPr lang="en-US" sz="4000" b="0" dirty="0" smtClean="0">
                <a:effectLst/>
              </a:rPr>
              <a:t/>
            </a:r>
            <a:br>
              <a:rPr lang="en-US" sz="4000" b="0" dirty="0" smtClean="0">
                <a:effectLst/>
              </a:rPr>
            </a:br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 you sleeping, are you sleeping,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Brother John, Brother John,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Morning bells are ringing, morning bells are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ringing,</a:t>
            </a:r>
            <a:endParaRPr lang="en-US" sz="4000" b="0" dirty="0" smtClean="0">
              <a:effectLst/>
            </a:endParaRPr>
          </a:p>
          <a:p>
            <a:r>
              <a:rPr lang="en-US" sz="40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Ding, dang, dong, ding, dang, dong.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393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crwflags.com/fotw/images/x/xa-whitm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0274" cy="32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7913" y="1791730"/>
            <a:ext cx="7154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Hey </a:t>
            </a:r>
            <a:r>
              <a:rPr lang="en-US" sz="7200" dirty="0" err="1" smtClean="0"/>
              <a:t>Ya</a:t>
            </a:r>
            <a:r>
              <a:rPr lang="en-US" sz="7200" dirty="0" smtClean="0"/>
              <a:t> Na</a:t>
            </a:r>
          </a:p>
          <a:p>
            <a:pPr algn="ctr"/>
            <a:r>
              <a:rPr lang="en-US" sz="4800" dirty="0"/>
              <a:t>Traditional Apache Song</a:t>
            </a:r>
          </a:p>
        </p:txBody>
      </p:sp>
      <p:pic>
        <p:nvPicPr>
          <p:cNvPr id="11270" name="Picture 6" descr="http://www.crwflags.com/fotw/images/x/xa-sanca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73" y="3730723"/>
            <a:ext cx="5212127" cy="312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09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420" y="523875"/>
            <a:ext cx="115463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s-ES" sz="4400" b="0" dirty="0" smtClean="0">
              <a:effectLst/>
            </a:endParaRPr>
          </a:p>
          <a:p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s-ES" sz="4400" b="0" dirty="0" smtClean="0">
              <a:effectLst/>
            </a:endParaRPr>
          </a:p>
          <a:p>
            <a:r>
              <a:rPr lang="es-ES" sz="4400" b="0" dirty="0" smtClean="0">
                <a:effectLst/>
              </a:rPr>
              <a:t/>
            </a:r>
            <a:br>
              <a:rPr lang="es-ES" sz="4400" b="0" dirty="0" smtClean="0">
                <a:effectLst/>
              </a:rPr>
            </a:b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s-ES" sz="4400" b="0" dirty="0" smtClean="0">
              <a:effectLst/>
            </a:endParaRPr>
          </a:p>
          <a:p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ya, </a:t>
            </a:r>
            <a:r>
              <a:rPr lang="es-ES" sz="4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Hey</a:t>
            </a:r>
            <a:r>
              <a:rPr lang="es-ES" sz="4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ya na.  O ha le ya na ya.</a:t>
            </a:r>
            <a:endParaRPr lang="en-US" sz="4400" dirty="0"/>
          </a:p>
        </p:txBody>
      </p:sp>
      <p:pic>
        <p:nvPicPr>
          <p:cNvPr id="3" name="638A1E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9530" y="4832092"/>
            <a:ext cx="4525963" cy="172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136351"/>
            <a:ext cx="4099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A World of Music</a:t>
            </a:r>
            <a:r>
              <a:rPr lang="en-US" sz="7200" dirty="0"/>
              <a:t> </a:t>
            </a:r>
            <a:r>
              <a:rPr lang="en-US" sz="4800" dirty="0"/>
              <a:t>Teresa Jennings</a:t>
            </a:r>
          </a:p>
        </p:txBody>
      </p:sp>
      <p:pic>
        <p:nvPicPr>
          <p:cNvPr id="2" name="01 A World of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578" y="4304420"/>
            <a:ext cx="487363" cy="487363"/>
          </a:xfrm>
          <a:prstGeom prst="rect">
            <a:avLst/>
          </a:prstGeom>
        </p:spPr>
      </p:pic>
      <p:pic>
        <p:nvPicPr>
          <p:cNvPr id="4" name="13 A World of Music - inst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6513" y="4304419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655" y="4974856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6432" y="4974856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instrumental</a:t>
            </a:r>
            <a:endParaRPr lang="en-US" dirty="0"/>
          </a:p>
        </p:txBody>
      </p:sp>
      <p:pic>
        <p:nvPicPr>
          <p:cNvPr id="12290" name="Picture 2" descr="http://www.eugenemarlow.com/wp-content/uploads/2012/09/World-Music-Staff-CROPPED-we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90" y="0"/>
            <a:ext cx="7731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926" y="117693"/>
            <a:ext cx="113096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One world of song.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We all belong!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sharing a melody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sharing a song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we could picture a world where we stand side by side,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imagine how nice it would be,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then we could hear in our minds what a sound we could make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our voices in true harmony.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One world of song.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We all belong!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is part of </a:t>
            </a:r>
            <a:r>
              <a:rPr lang="en-US" sz="2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ev’ryone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82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79" y="117693"/>
            <a:ext cx="116786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singing in harmony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Picture this: one world </a:t>
            </a:r>
            <a:r>
              <a:rPr lang="en-US" sz="2400" b="0" i="0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singing a song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we could picture a world where we stand side by side,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imagine how nice it would be,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then we could hear in our minds what a sound we could make</a:t>
            </a:r>
            <a:endParaRPr lang="en-US" sz="2400" b="0" dirty="0" smtClean="0">
              <a:effectLst/>
            </a:endParaRPr>
          </a:p>
          <a:p>
            <a:pPr indent="457200"/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our voices in true harmony.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One world of song.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One voice.  We all belong!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is part of </a:t>
            </a:r>
            <a:r>
              <a:rPr lang="en-US" sz="24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ev’ryone</a:t>
            </a: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world of music.  Music!</a:t>
            </a:r>
            <a:endParaRPr lang="en-US" sz="2400" b="0" dirty="0" smtClean="0">
              <a:effectLst/>
            </a:endParaRPr>
          </a:p>
          <a:p>
            <a:r>
              <a:rPr lang="en-US" sz="2400" b="0" dirty="0" smtClean="0">
                <a:effectLst/>
              </a:rPr>
              <a:t/>
            </a:r>
            <a:br>
              <a:rPr lang="en-US" sz="2400" b="0" dirty="0" smtClean="0">
                <a:effectLst/>
              </a:rPr>
            </a:br>
            <a:r>
              <a:rPr lang="en-US" sz="24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 world.  (One world.)  A world of music.			One world!</a:t>
            </a:r>
          </a:p>
        </p:txBody>
      </p:sp>
    </p:spTree>
    <p:extLst>
      <p:ext uri="{BB962C8B-B14F-4D97-AF65-F5344CB8AC3E}">
        <p14:creationId xmlns:p14="http://schemas.microsoft.com/office/powerpoint/2010/main" val="405930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95" y="1086163"/>
            <a:ext cx="5760187" cy="47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919" y="111211"/>
            <a:ext cx="1160299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Oh!  say, can you see, by the dawn’s early light,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so proudly we hailed at the twilight’s last 	gleaming?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Whose broad stripes and bright stars, through the 	perilous fight,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O’er the ramparts we watched were so gallantly 	streaming?</a:t>
            </a:r>
          </a:p>
          <a:p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 the rockets’, red glare, the bombs bursting in air,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Gave proof through the night that our flag was still there.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Oh!  say, does that star-spangled banner yet wave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O’er the land of the free and the home of the brave?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en/thumb/b/ba/Flag_of_Germany.svg/1200px-Flag_of_Germany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gradFill>
            <a:gsLst>
              <a:gs pos="0">
                <a:schemeClr val="accent1">
                  <a:lumMod val="67000"/>
                  <a:alpha val="0"/>
                </a:schemeClr>
              </a:gs>
              <a:gs pos="48000">
                <a:schemeClr val="accent1">
                  <a:lumMod val="97000"/>
                  <a:lumOff val="3000"/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2000"/>
                </a:schemeClr>
              </a:gs>
            </a:gsLst>
            <a:lin ang="16200000" scaled="1"/>
          </a:gra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73334" y="167639"/>
            <a:ext cx="80936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Music Alone 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Shall Live</a:t>
            </a:r>
          </a:p>
          <a:p>
            <a:pPr algn="ctr"/>
            <a:r>
              <a:rPr lang="de-DE" sz="7200" dirty="0"/>
              <a:t>Himmel und </a:t>
            </a:r>
            <a:r>
              <a:rPr lang="de-DE" sz="7200" dirty="0" smtClean="0"/>
              <a:t>Erde</a:t>
            </a:r>
          </a:p>
          <a:p>
            <a:pPr algn="ctr"/>
            <a:r>
              <a:rPr lang="de-DE" sz="4800" dirty="0" smtClean="0"/>
              <a:t>German </a:t>
            </a:r>
            <a:r>
              <a:rPr lang="de-DE" sz="4800" dirty="0"/>
              <a:t>Round</a:t>
            </a:r>
            <a:endParaRPr lang="en-US" sz="4800" dirty="0"/>
          </a:p>
        </p:txBody>
      </p:sp>
      <p:pic>
        <p:nvPicPr>
          <p:cNvPr id="4" name="20 Music Alone Shall Live P.2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24231" y="4804779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8995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pic>
        <p:nvPicPr>
          <p:cNvPr id="6" name="21 RL-Pronunciation_ Music Alone Sh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3328" y="4783934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13248" y="5572897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263" y="336884"/>
            <a:ext cx="11582399" cy="606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Himmel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und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Erde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müssen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gehn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Aber die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musica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aber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die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musica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en-US" sz="4800" b="0" dirty="0" smtClean="0">
              <a:effectLst/>
            </a:endParaRPr>
          </a:p>
          <a:p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Aber die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musica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bleibet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bestehn</a:t>
            </a: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endParaRPr lang="en-US" sz="4800" b="0" dirty="0" smtClean="0">
              <a:effectLst/>
            </a:endParaRPr>
          </a:p>
          <a:p>
            <a:pPr>
              <a:spcBef>
                <a:spcPts val="500"/>
              </a:spcBef>
            </a:pP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things will perish beneath the sky, </a:t>
            </a:r>
            <a:b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alone shall live, music alone shall 	live,</a:t>
            </a:r>
            <a:b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4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Music alone shall live, never to die!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0338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-na.ssl-images-amazon.com/images/I/31p1FvitShL._SL500_AC_SS350_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 b="18424"/>
          <a:stretch/>
        </p:blipFill>
        <p:spPr bwMode="auto">
          <a:xfrm>
            <a:off x="-41204" y="-126124"/>
            <a:ext cx="12233204" cy="69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8785" y="200251"/>
            <a:ext cx="7627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Sakura</a:t>
            </a:r>
          </a:p>
        </p:txBody>
      </p:sp>
      <p:pic>
        <p:nvPicPr>
          <p:cNvPr id="2" name="26 Sakura P2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4942" y="3270291"/>
            <a:ext cx="487363" cy="487363"/>
          </a:xfrm>
          <a:prstGeom prst="rect">
            <a:avLst/>
          </a:prstGeom>
        </p:spPr>
      </p:pic>
      <p:pic>
        <p:nvPicPr>
          <p:cNvPr id="4" name="27 RL-Pronunciation_ Sakura P29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0671" y="3154907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4942" y="3757654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40590" y="3757654"/>
            <a:ext cx="150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pronunciation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27398" y="528373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dirty="0" smtClean="0"/>
              <a:t>Cherry Blossom Time</a:t>
            </a:r>
          </a:p>
          <a:p>
            <a:pPr algn="ctr"/>
            <a:r>
              <a:rPr lang="en-US" sz="4800" dirty="0" smtClean="0"/>
              <a:t>Japanese Folk Song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009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5432" y="625642"/>
            <a:ext cx="112936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Sakura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Sakura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 so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ta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mi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 o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zo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ya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yu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</a:t>
            </a:r>
            <a:endParaRPr lang="en-US" sz="3600" b="0" dirty="0" smtClean="0">
              <a:effectLst/>
            </a:endParaRPr>
          </a:p>
          <a:p>
            <a:r>
              <a:rPr lang="en-US" sz="3600" b="0" dirty="0" smtClean="0">
                <a:effectLst/>
              </a:rPr>
              <a:t/>
            </a:r>
            <a:br>
              <a:rPr lang="en-US" sz="3600" b="0" dirty="0" smtClean="0">
                <a:effectLst/>
              </a:rPr>
            </a:b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Cherry tree, cherry tree!  Cherry blossoms </a:t>
            </a:r>
            <a:r>
              <a:rPr lang="en-US" sz="36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ev’rywhere</a:t>
            </a:r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Far as any eye can see.  Mist and beauty fill the air,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Lovely blossoms scent the breeze.  Come with me, Come with me,</a:t>
            </a:r>
            <a:endParaRPr lang="en-US" sz="3600" b="0" dirty="0" smtClean="0">
              <a:effectLst/>
            </a:endParaRPr>
          </a:p>
          <a:p>
            <a:r>
              <a:rPr lang="en-US" sz="36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Let us go and see.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60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7911" y="588572"/>
            <a:ext cx="7154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Sing For Your Supper</a:t>
            </a:r>
          </a:p>
          <a:p>
            <a:pPr algn="ctr"/>
            <a:r>
              <a:rPr lang="en-US" sz="4800" dirty="0"/>
              <a:t>Louisiana Creole Folk Song &amp; Jamaican Calypso</a:t>
            </a:r>
          </a:p>
        </p:txBody>
      </p:sp>
      <p:pic>
        <p:nvPicPr>
          <p:cNvPr id="2" name="2-12 Sing For Your Supper P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01510" y="5045409"/>
            <a:ext cx="487363" cy="487363"/>
          </a:xfrm>
          <a:prstGeom prst="rect">
            <a:avLst/>
          </a:prstGeom>
        </p:spPr>
      </p:pic>
      <p:pic>
        <p:nvPicPr>
          <p:cNvPr id="4098" name="Picture 2" descr="http://louisianaflag.facts.co/louisianastateflagof/LouisianaFlag2006-20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78318" cy="25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0/0a/Flag_of_Jamaica.svg/1200px-Flag_of_Jamaica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310" y="4348654"/>
            <a:ext cx="5018690" cy="25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3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3236" y="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Sweet </a:t>
            </a:r>
            <a:r>
              <a:rPr lang="en-US" dirty="0" smtClean="0"/>
              <a:t>Potatoes</a:t>
            </a:r>
            <a:endParaRPr lang="en-US" b="0" dirty="0" smtClean="0">
              <a:effectLst/>
            </a:endParaRPr>
          </a:p>
          <a:p>
            <a:r>
              <a:rPr lang="en-US" dirty="0"/>
              <a:t>Sweet Potatoes w/ </a:t>
            </a:r>
            <a:r>
              <a:rPr lang="en-US" dirty="0" err="1"/>
              <a:t>Roo</a:t>
            </a:r>
            <a:r>
              <a:rPr lang="en-US" dirty="0"/>
              <a:t> Countermelody</a:t>
            </a:r>
            <a:endParaRPr lang="en-US" b="0" dirty="0" smtClean="0">
              <a:effectLst/>
            </a:endParaRPr>
          </a:p>
          <a:p>
            <a:r>
              <a:rPr lang="en-US" dirty="0"/>
              <a:t>Sweet Potatoes, </a:t>
            </a:r>
            <a:r>
              <a:rPr lang="en-US" dirty="0" err="1"/>
              <a:t>Roo</a:t>
            </a:r>
            <a:r>
              <a:rPr lang="en-US" dirty="0"/>
              <a:t> Countermelody, and Mango </a:t>
            </a:r>
            <a:r>
              <a:rPr lang="en-US" dirty="0" smtClean="0"/>
              <a:t>Walk (2x)</a:t>
            </a:r>
            <a:endParaRPr lang="en-US" b="0" dirty="0" smtClean="0"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47" y="1051667"/>
            <a:ext cx="1213585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Sweet Potatoes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    Louisiana Creole Folk Song</a:t>
            </a:r>
            <a:r>
              <a:rPr lang="en-US" sz="2800" b="0" dirty="0" smtClean="0">
                <a:effectLst/>
              </a:rPr>
              <a:t/>
            </a:r>
            <a:br>
              <a:rPr lang="en-US" sz="2800" b="0" dirty="0" smtClean="0">
                <a:effectLst/>
              </a:rPr>
            </a:br>
            <a:r>
              <a:rPr lang="en-US" sz="2800" b="0" dirty="0" smtClean="0">
                <a:effectLst/>
              </a:rPr>
              <a:t>	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Soon as we all cook sweet potatoes, sweet potatoes, sweet potatoes.</a:t>
            </a:r>
            <a:endParaRPr lang="en-US" sz="2800" b="0" dirty="0" smtClean="0">
              <a:effectLst/>
            </a:endParaRPr>
          </a:p>
          <a:p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Soon as we all cook sweet potatoes, eat ‘</a:t>
            </a:r>
            <a:r>
              <a:rPr lang="en-US" sz="2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</a:t>
            </a:r>
            <a:r>
              <a:rPr lang="en-US" sz="2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while they’re hot.</a:t>
            </a:r>
            <a:endParaRPr lang="en-US" sz="2800" b="0" dirty="0" smtClean="0">
              <a:effectLst/>
            </a:endParaRPr>
          </a:p>
          <a:p>
            <a:endParaRPr lang="en-US" sz="2800" dirty="0"/>
          </a:p>
          <a:p>
            <a:r>
              <a:rPr lang="en-US" sz="2800" b="1" dirty="0" err="1"/>
              <a:t>Roo</a:t>
            </a:r>
            <a:r>
              <a:rPr lang="en-US" sz="2800" b="1" dirty="0"/>
              <a:t> </a:t>
            </a:r>
            <a:r>
              <a:rPr lang="en-US" sz="2800" b="1" dirty="0" err="1"/>
              <a:t>Roo</a:t>
            </a:r>
            <a:r>
              <a:rPr lang="en-US" sz="2800" b="1" dirty="0"/>
              <a:t> </a:t>
            </a:r>
            <a:r>
              <a:rPr lang="en-US" sz="2800" b="1" dirty="0" err="1"/>
              <a:t>Countermeldoy</a:t>
            </a:r>
            <a:r>
              <a:rPr lang="en-US" sz="2800" dirty="0"/>
              <a:t>     Louisiana Creole Folk Song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</a:t>
            </a:r>
            <a:r>
              <a:rPr lang="en-US" sz="2800" dirty="0" err="1" smtClean="0"/>
              <a:t>Roo</a:t>
            </a:r>
            <a:r>
              <a:rPr lang="en-US" sz="2800" dirty="0" smtClean="0"/>
              <a:t> </a:t>
            </a:r>
            <a:r>
              <a:rPr lang="en-US" sz="2800" dirty="0"/>
              <a:t>---,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 smtClean="0"/>
              <a:t>,	</a:t>
            </a:r>
            <a:r>
              <a:rPr lang="en-US" sz="2800" dirty="0" err="1" smtClean="0"/>
              <a:t>Hoo</a:t>
            </a:r>
            <a:r>
              <a:rPr lang="en-US" sz="2800" dirty="0"/>
              <a:t>, </a:t>
            </a:r>
            <a:r>
              <a:rPr lang="en-US" sz="2800" dirty="0" err="1"/>
              <a:t>hoo</a:t>
            </a:r>
            <a:r>
              <a:rPr lang="en-US" sz="2800" dirty="0" smtClean="0"/>
              <a:t>,		Sing </a:t>
            </a:r>
            <a:r>
              <a:rPr lang="en-US" sz="2800" dirty="0"/>
              <a:t>ho ------ </a:t>
            </a:r>
            <a:r>
              <a:rPr lang="en-US" sz="2800" dirty="0" err="1"/>
              <a:t>kedinkum</a:t>
            </a:r>
            <a:r>
              <a:rPr lang="en-US" sz="2800" dirty="0"/>
              <a:t>!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</a:t>
            </a:r>
            <a:r>
              <a:rPr lang="en-US" sz="2800" dirty="0" err="1" smtClean="0"/>
              <a:t>Roo</a:t>
            </a:r>
            <a:r>
              <a:rPr lang="en-US" sz="2800" dirty="0" smtClean="0"/>
              <a:t>-</a:t>
            </a:r>
            <a:r>
              <a:rPr lang="en-US" sz="2800" dirty="0"/>
              <a:t>--,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/>
              <a:t>, </a:t>
            </a:r>
            <a:r>
              <a:rPr lang="en-US" sz="2800" dirty="0" err="1"/>
              <a:t>roo</a:t>
            </a:r>
            <a:r>
              <a:rPr lang="en-US" sz="2800" dirty="0" smtClean="0"/>
              <a:t>,	</a:t>
            </a:r>
            <a:r>
              <a:rPr lang="en-US" sz="2800" dirty="0" err="1" smtClean="0"/>
              <a:t>Hoo</a:t>
            </a:r>
            <a:r>
              <a:rPr lang="en-US" sz="2800" dirty="0"/>
              <a:t>, </a:t>
            </a:r>
            <a:r>
              <a:rPr lang="en-US" sz="2800" dirty="0" err="1" smtClean="0"/>
              <a:t>hoo</a:t>
            </a:r>
            <a:r>
              <a:rPr lang="en-US" sz="2800" dirty="0" smtClean="0"/>
              <a:t>		</a:t>
            </a:r>
            <a:r>
              <a:rPr lang="en-US" sz="2800" dirty="0" err="1" smtClean="0"/>
              <a:t>Hoo</a:t>
            </a:r>
            <a:r>
              <a:rPr lang="en-US" sz="2800" dirty="0"/>
              <a:t>, </a:t>
            </a:r>
            <a:r>
              <a:rPr lang="en-US" sz="2800" dirty="0" err="1"/>
              <a:t>hoo</a:t>
            </a:r>
            <a:r>
              <a:rPr lang="en-US" sz="2800" dirty="0"/>
              <a:t>!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/>
              <a:t>Mango Walk</a:t>
            </a:r>
            <a:r>
              <a:rPr lang="en-US" sz="2800" dirty="0"/>
              <a:t>    Jamaican Calypso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My </a:t>
            </a:r>
            <a:r>
              <a:rPr lang="en-US" sz="2800" dirty="0"/>
              <a:t>mother </a:t>
            </a:r>
            <a:r>
              <a:rPr lang="en-US" sz="2800" dirty="0" err="1"/>
              <a:t>deeda</a:t>
            </a:r>
            <a:r>
              <a:rPr lang="en-US" sz="2800" dirty="0"/>
              <a:t> tell me that you go mango walk,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You </a:t>
            </a:r>
            <a:r>
              <a:rPr lang="en-US" sz="2800" dirty="0"/>
              <a:t>go mango walk, you go mango walk.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My </a:t>
            </a:r>
            <a:r>
              <a:rPr lang="en-US" sz="2800" dirty="0"/>
              <a:t>mother </a:t>
            </a:r>
            <a:r>
              <a:rPr lang="en-US" sz="2800" dirty="0" err="1"/>
              <a:t>deeda</a:t>
            </a:r>
            <a:r>
              <a:rPr lang="en-US" sz="2800" dirty="0"/>
              <a:t> tell me that you go mango walk,</a:t>
            </a:r>
            <a:endParaRPr lang="en-US" sz="2800" b="0" dirty="0" smtClean="0">
              <a:effectLst/>
            </a:endParaRPr>
          </a:p>
          <a:p>
            <a:r>
              <a:rPr lang="en-US" sz="2800" dirty="0" smtClean="0"/>
              <a:t>	And </a:t>
            </a:r>
            <a:r>
              <a:rPr lang="en-US" sz="2800" dirty="0"/>
              <a:t>eat all the number ‘</a:t>
            </a:r>
            <a:r>
              <a:rPr lang="en-US" sz="2800" dirty="0" err="1"/>
              <a:t>leven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76324" y="0"/>
            <a:ext cx="3286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Choir will be divided into 3 groups and will sing the song in the following order.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4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486</Words>
  <Application>Microsoft Office PowerPoint</Application>
  <PresentationFormat>Widescreen</PresentationFormat>
  <Paragraphs>176</Paragraphs>
  <Slides>27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Sunnyside District Choral Festival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Choral Festival</dc:title>
  <dc:creator>Rowe, Elizabeth (LN)</dc:creator>
  <cp:lastModifiedBy>Rowe, Elizabeth (LN)</cp:lastModifiedBy>
  <cp:revision>27</cp:revision>
  <dcterms:created xsi:type="dcterms:W3CDTF">2017-09-21T17:04:16Z</dcterms:created>
  <dcterms:modified xsi:type="dcterms:W3CDTF">2017-09-21T22:48:04Z</dcterms:modified>
</cp:coreProperties>
</file>