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9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A0EDBE-0D86-4F87-8300-A79A65FEF638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9CC78D-2AE3-43F0-AC3C-57B95985A0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304801"/>
            <a:ext cx="5943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Crisis Counseling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3657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Thank God, It’s Not My School</a:t>
            </a:r>
          </a:p>
          <a:p>
            <a:pPr algn="ctr"/>
            <a:r>
              <a:rPr lang="en-US" sz="1400" dirty="0" smtClean="0"/>
              <a:t>Or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Oh No!!</a:t>
            </a:r>
          </a:p>
          <a:p>
            <a:pPr algn="ctr"/>
            <a:r>
              <a:rPr lang="en-US" dirty="0" smtClean="0"/>
              <a:t>Why My School, Why Me?!</a:t>
            </a:r>
          </a:p>
          <a:p>
            <a:pPr algn="ctr"/>
            <a:endParaRPr lang="en-US" sz="1800" dirty="0" smtClean="0"/>
          </a:p>
          <a:p>
            <a:pPr algn="ctr"/>
            <a:r>
              <a:rPr lang="en-US" sz="1800" dirty="0" smtClean="0"/>
              <a:t>Sagrario Espinoza, </a:t>
            </a:r>
            <a:r>
              <a:rPr lang="en-US" sz="1800" dirty="0" err="1" smtClean="0"/>
              <a:t>MAEd</a:t>
            </a:r>
            <a:endParaRPr lang="en-US" sz="1800" dirty="0" smtClean="0"/>
          </a:p>
          <a:p>
            <a:pPr algn="ctr"/>
            <a:r>
              <a:rPr lang="en-US" sz="1800" dirty="0" smtClean="0"/>
              <a:t>Yolanda Uribe, </a:t>
            </a:r>
            <a:r>
              <a:rPr lang="en-US" sz="1800" dirty="0" err="1" smtClean="0"/>
              <a:t>MAEd</a:t>
            </a:r>
            <a:endParaRPr lang="en-US" sz="1800" dirty="0" smtClean="0"/>
          </a:p>
          <a:p>
            <a:pPr algn="ctr"/>
            <a:r>
              <a:rPr lang="en-US" sz="1800" dirty="0" smtClean="0"/>
              <a:t>Darla Wojno.MC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842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Anticipate and plan for “worst case” scenarios, hope for the best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Have a plan and structure in place for dealing with crisis.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5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Establish a quick response strategy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9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Communicate effectively when the heat is 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8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200" dirty="0" smtClean="0"/>
              <a:t>Avoid common mistakes</a:t>
            </a:r>
          </a:p>
          <a:p>
            <a:r>
              <a:rPr lang="en-US" sz="3200" dirty="0" smtClean="0"/>
              <a:t>1.  Don’t fall apart.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Unraveling is no way to hold things together.  If you become a basket case, everyone else will, too.</a:t>
            </a:r>
          </a:p>
          <a:p>
            <a:endParaRPr lang="en-US" sz="3200" dirty="0"/>
          </a:p>
          <a:p>
            <a:r>
              <a:rPr lang="en-US" sz="3200" dirty="0" smtClean="0"/>
              <a:t>2.  Don’t freeze or become immobilized.  Crisis Management requires action, not paralysis.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Avoid Common mistakes</a:t>
            </a:r>
          </a:p>
          <a:p>
            <a:endParaRPr lang="en-US" dirty="0"/>
          </a:p>
          <a:p>
            <a:r>
              <a:rPr lang="en-US" dirty="0" smtClean="0"/>
              <a:t>Don’t run away—physically, mentally or emotionally.</a:t>
            </a:r>
          </a:p>
          <a:p>
            <a:endParaRPr lang="en-US" dirty="0"/>
          </a:p>
          <a:p>
            <a:r>
              <a:rPr lang="en-US" dirty="0" smtClean="0"/>
              <a:t>Don’t ignore the problem.  Pretending bad things didn’t happen won’t make them go away.  It will only make you look like a fool on top of everything else.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Avoid common mistakes</a:t>
            </a:r>
          </a:p>
          <a:p>
            <a:endParaRPr lang="en-US" dirty="0"/>
          </a:p>
          <a:p>
            <a:r>
              <a:rPr lang="en-US" dirty="0" smtClean="0"/>
              <a:t>Don’t deny the obvious.  Denial is a form of lying.</a:t>
            </a:r>
          </a:p>
          <a:p>
            <a:endParaRPr lang="en-US" dirty="0"/>
          </a:p>
          <a:p>
            <a:r>
              <a:rPr lang="en-US" dirty="0" smtClean="0"/>
              <a:t>Don’t attempt a cover-up.  It usually makes things worse.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Keys to Crisis 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at My School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pPr algn="ctr"/>
            <a:r>
              <a:rPr lang="en-US" sz="4000" dirty="0" smtClean="0"/>
              <a:t>Take a Deep Breath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you are the Crisis Counselor-Now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b="1" dirty="0" smtClean="0"/>
              <a:t>Act Like a Leader</a:t>
            </a:r>
          </a:p>
          <a:p>
            <a:pPr algn="ctr"/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you are the Crisis Counselor- 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0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purpose of this workshop is to provide SUSD Counselors, Faculty and Staff with the information needed to bring stabilization to the school community that have experienced tragedy.</a:t>
            </a:r>
          </a:p>
          <a:p>
            <a:endParaRPr lang="en-US" dirty="0"/>
          </a:p>
          <a:p>
            <a:r>
              <a:rPr lang="en-US" dirty="0" smtClean="0"/>
              <a:t>The military learned how beneficial crisis intervention was in reducing the number of combat stress casualties through group discussion.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Crisis Counseling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your Administrator in: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Deciding if this truly is a “CRISIS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VERIFY, VERIFY, VERIFY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Establish the facts!!!</a:t>
            </a:r>
          </a:p>
          <a:p>
            <a:pPr marL="109728" indent="0">
              <a:buNone/>
            </a:pPr>
            <a:r>
              <a:rPr lang="en-US" dirty="0" smtClean="0"/>
              <a:t>        who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what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why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when,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When should an event be seen as requiring a crisis response?</a:t>
            </a:r>
          </a:p>
          <a:p>
            <a:endParaRPr lang="en-US" dirty="0"/>
          </a:p>
          <a:p>
            <a:pPr marL="109728" indent="0" algn="ctr">
              <a:buNone/>
            </a:pPr>
            <a:r>
              <a:rPr lang="en-US" b="1" dirty="0" smtClean="0"/>
              <a:t>The Dilemma</a:t>
            </a:r>
          </a:p>
          <a:p>
            <a:pPr marL="109728" indent="0" algn="ctr">
              <a:buNone/>
            </a:pP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What is a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Crisis Intervention?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724400"/>
            <a:ext cx="2667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4038600"/>
            <a:ext cx="2514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47244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Ensure that potential crisis are not ignored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41910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not an overreaction to events that should not be treated as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 algn="ctr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3600" dirty="0" smtClean="0"/>
              <a:t>It is important to have those that need the information have all the information that can be shared.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en-US" dirty="0" smtClean="0"/>
              <a:t>Assist your Administrator in: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Determining who is impacted and what type of support is needed.</a:t>
            </a:r>
          </a:p>
          <a:p>
            <a:pPr marL="109728" indent="0" algn="ctr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School Family and Close Friends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Students and Faculty at the Scene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Friends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Faculty and Staff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Parents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Assist Your Administrator in:</a:t>
            </a:r>
          </a:p>
          <a:p>
            <a:pPr marL="109728" indent="0" algn="ctr">
              <a:buNone/>
            </a:pPr>
            <a:r>
              <a:rPr lang="en-US" sz="3600" b="1" dirty="0" smtClean="0"/>
              <a:t>Crisis Management Planning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109728" indent="0" algn="ctr">
              <a:buNone/>
            </a:pPr>
            <a:r>
              <a:rPr lang="en-US" sz="3600" b="1" dirty="0" smtClean="0"/>
              <a:t>Major Crisis Management</a:t>
            </a:r>
          </a:p>
          <a:p>
            <a:pPr marL="109728" indent="0" algn="ctr">
              <a:buNone/>
            </a:pPr>
            <a:r>
              <a:rPr lang="en-US" sz="2000" dirty="0" smtClean="0"/>
              <a:t>Assist your administrator</a:t>
            </a:r>
          </a:p>
          <a:p>
            <a:pPr marL="109728" indent="0" algn="ctr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en-US" sz="2000" dirty="0" smtClean="0"/>
              <a:t>Determine who in the district crisis team need to be informed and what resources will be needed.</a:t>
            </a:r>
          </a:p>
          <a:p>
            <a:pPr marL="109728" indent="0" algn="ctr">
              <a:buNone/>
            </a:pPr>
            <a:endParaRPr lang="en-US" sz="2000" dirty="0"/>
          </a:p>
          <a:p>
            <a:pPr marL="109728" indent="0" algn="ctr">
              <a:buNone/>
            </a:pPr>
            <a:r>
              <a:rPr lang="en-US" sz="2000" dirty="0" smtClean="0"/>
              <a:t>Determine if district counselors (crisis team) and/or other staff (psychologists, etc.) are needed.</a:t>
            </a:r>
            <a:endParaRPr lang="en-US" sz="2000" dirty="0"/>
          </a:p>
          <a:p>
            <a:pPr marL="109728" indent="0" algn="ctr">
              <a:buNone/>
            </a:pPr>
            <a:endParaRPr lang="en-US" sz="2800" b="1" dirty="0" smtClean="0"/>
          </a:p>
          <a:p>
            <a:pPr marL="109728" indent="0" algn="ctr"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OK, Now What?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#1 Counselor’s roles after a crisis: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Source of information for Admin., Crisis Team, Faculty and Staff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Assist &amp; Support the Crisis Team Leader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Be Available and Approachable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Cancel All Other Activities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You are the Counselor at the  School in CRISIS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Tasks</a:t>
            </a:r>
          </a:p>
          <a:p>
            <a:pPr marL="109728" indent="0">
              <a:buNone/>
            </a:pPr>
            <a:r>
              <a:rPr lang="en-US" dirty="0" smtClean="0"/>
              <a:t>Establish: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Central location to be maintained throughout the day to serve as a clearinghouse.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Secure a current list of team members.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Set up the Crisis Team check ins.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Process how students and staff can seek help, How Crisis phone calls are received.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How information is updated and disseminated.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You are the Counselor at the School in CRISIS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Additional roles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Locate counseling space.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Maintain supplies and resources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Get counseling, secretarial assistance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Contact parents of affected students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Set up water, snacks, coffee and lunches for Crisis Team.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Contact Feeder schools, if appropriate.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You are the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ounselor at the School in CRISIS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1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US" b="1" dirty="0" smtClean="0"/>
              <a:t>Preparing for Crisis Supplies on Hand for working with students</a:t>
            </a:r>
          </a:p>
          <a:p>
            <a:pPr marL="109728" indent="0"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Facial tissues, have an ample supply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Materials Include art paper, poster paper, pens, colored pencils, markers, crayons, etc.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Clay and/or play dough: this may be used for students who are unable to express themselves through drawing or writing.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Maps of the building – To be given out during the Pre-Debriefing meeting so Counselors know where certain classrooms and other areas are located.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Hall Passes – students must have a hall pass and sign in/out at the staging area.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You are the Counselor at the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School in CRISIS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endParaRPr lang="en-US" b="1" u="sng" dirty="0"/>
          </a:p>
          <a:p>
            <a:pPr marL="109728" indent="0" algn="ctr">
              <a:buNone/>
            </a:pPr>
            <a:r>
              <a:rPr lang="en-US" b="1" dirty="0" smtClean="0"/>
              <a:t>                   </a:t>
            </a:r>
            <a:r>
              <a:rPr lang="en-US" b="1" u="sng" dirty="0" smtClean="0"/>
              <a:t>Crisis</a:t>
            </a:r>
          </a:p>
          <a:p>
            <a:endParaRPr lang="en-US" dirty="0" smtClean="0"/>
          </a:p>
          <a:p>
            <a:r>
              <a:rPr lang="en-US" dirty="0" smtClean="0"/>
              <a:t>I am a school counselor!</a:t>
            </a:r>
          </a:p>
          <a:p>
            <a:r>
              <a:rPr lang="en-US" b="1" u="sng" dirty="0" smtClean="0"/>
              <a:t>NOT</a:t>
            </a:r>
          </a:p>
          <a:p>
            <a:r>
              <a:rPr lang="en-US" dirty="0" smtClean="0"/>
              <a:t>A crisis counselor!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But wait,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 DON’T DO CRISIS!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12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en-US" sz="3000" b="1" u="sng" dirty="0" smtClean="0"/>
              <a:t>Cancel all other planned activities</a:t>
            </a:r>
          </a:p>
          <a:p>
            <a:pPr marL="109728" indent="0" algn="ctr">
              <a:buNone/>
            </a:pPr>
            <a:endParaRPr lang="en-US" b="1" u="sng" dirty="0" smtClean="0"/>
          </a:p>
          <a:p>
            <a:pPr marL="109728" indent="0">
              <a:buNone/>
            </a:pPr>
            <a:r>
              <a:rPr lang="en-US" dirty="0" smtClean="0"/>
              <a:t>You must be available and provide helpful, factual information to: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Crisis Counselor Leader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Visiting Crisis Team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 know the students, the faculty and staff, and the school.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You need to be the eyes, ears and legs for the crisis team.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Other Counselors (2 or more) from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School in Crisis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/>
              <a:t>Tasks:</a:t>
            </a:r>
          </a:p>
          <a:p>
            <a:pPr marL="109728" indent="0">
              <a:buNone/>
            </a:pPr>
            <a:r>
              <a:rPr lang="en-US" dirty="0" smtClean="0"/>
              <a:t>NEVER SELF DISPATCH to a scene or to a debriefing.  Only go when you are INVITED.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If called to a scene, ALWAYS CHECK IN WITH THE COMMAND CENTER AND CRISIS LEAD.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Attend briefing and debriefing meetings.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Know all facts surrounding the crisis.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 TEAM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0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Tasks: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Know location of own assignment.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Know and follow referral procedures and follow-up responsibilities.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Follow CHAIN OF COMMAND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Know and follow an appropriate strategy of crisis intervention.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Distribute and review any handouts given to groups.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TEAM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en-US" b="1" i="1" u="sng" dirty="0" smtClean="0"/>
              <a:t>DO’S</a:t>
            </a:r>
          </a:p>
          <a:p>
            <a:pPr marL="109728" indent="0" algn="ctr">
              <a:buNone/>
            </a:pPr>
            <a:endParaRPr lang="en-US" b="1" i="1" u="sng" dirty="0" smtClean="0"/>
          </a:p>
          <a:p>
            <a:pPr marL="109728" indent="0">
              <a:buNone/>
            </a:pPr>
            <a:r>
              <a:rPr lang="en-US" dirty="0" smtClean="0"/>
              <a:t>…allow the new loss issue to take precedence with 	classmates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…trust your instincts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…stick to the facts – remember privacy issues and laws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…initiate discussion of the loss issue if students do not 	bring it up…whatever a student decides about the 	funeral is okay.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…realize that not talking about loss doesn’t make it go away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TEAM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4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109728" indent="0" algn="ctr">
              <a:buNone/>
            </a:pPr>
            <a:r>
              <a:rPr lang="en-US" b="1" i="1" u="sng" dirty="0" smtClean="0"/>
              <a:t>DO’S</a:t>
            </a:r>
          </a:p>
          <a:p>
            <a:pPr marL="109728" indent="0" algn="ctr">
              <a:buNone/>
            </a:pPr>
            <a:endParaRPr lang="en-US" b="1" i="1" u="sng" dirty="0" smtClean="0"/>
          </a:p>
          <a:p>
            <a:pPr marL="109728" indent="0">
              <a:buNone/>
            </a:pPr>
            <a:r>
              <a:rPr lang="en-US" dirty="0" smtClean="0"/>
              <a:t>…encourage classmates to be a support system for the 	grieving student and family.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…communicate the knowledge that all feelings are okay 	and need to be expressed.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…recognize that laughter and play don’t mean the 	individual did/does not love or care about the person 	who died.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…allow students to discuss spirituality.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…be careful about enflaming a situation through 	allowing focus on gossip, alternative views,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TEAM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en-US" sz="2900" b="1" i="1" u="sng" dirty="0" smtClean="0"/>
              <a:t>DON’TS</a:t>
            </a:r>
          </a:p>
          <a:p>
            <a:pPr marL="109728" indent="0" algn="ctr">
              <a:buNone/>
            </a:pPr>
            <a:endParaRPr lang="en-US" sz="2900" b="1" i="1" u="sng" dirty="0"/>
          </a:p>
          <a:p>
            <a:pPr marL="109728" indent="0">
              <a:buNone/>
            </a:pPr>
            <a:r>
              <a:rPr lang="en-US" dirty="0" smtClean="0"/>
              <a:t>…give advice, be judgmental, criticize, blame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…do most of the talking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…lie or tell half-truths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…use euphemisms like gone away, resting, asleep; do say died and 	dead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…be afraid to admit to a student that you don’t know all the 	answers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…avoid the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TEAM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en-US" b="1" i="1" u="sng" dirty="0" smtClean="0"/>
              <a:t>DON’TS</a:t>
            </a:r>
          </a:p>
          <a:p>
            <a:pPr marL="109728" indent="0" algn="ctr">
              <a:buNone/>
            </a:pPr>
            <a:endParaRPr lang="en-US" b="1" i="1" u="sng" dirty="0" smtClean="0"/>
          </a:p>
          <a:p>
            <a:pPr marL="109728" indent="0">
              <a:buNone/>
            </a:pPr>
            <a:r>
              <a:rPr lang="en-US" dirty="0" smtClean="0"/>
              <a:t>…change the subject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…use </a:t>
            </a:r>
            <a:r>
              <a:rPr lang="en-US" dirty="0" err="1" smtClean="0"/>
              <a:t>cliches</a:t>
            </a:r>
            <a:r>
              <a:rPr lang="en-US" dirty="0" smtClean="0"/>
              <a:t> such as “Oh well, we have to die sometime” or “they’re in a better place.”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…say, “I know how you feel.”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…believe a young person thinks or reacts the same as an adult.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CRISIS TEAM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3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In a catastrophic event, your…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--every word,</a:t>
            </a:r>
          </a:p>
          <a:p>
            <a:pPr marL="109728" indent="0">
              <a:buNone/>
            </a:pPr>
            <a:r>
              <a:rPr lang="en-US" dirty="0" smtClean="0"/>
              <a:t>--every eye twitch</a:t>
            </a:r>
          </a:p>
          <a:p>
            <a:pPr marL="109728" indent="0">
              <a:buNone/>
            </a:pPr>
            <a:r>
              <a:rPr lang="en-US" dirty="0" smtClean="0"/>
              <a:t>--every passing emotion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…resonates with heightened importance to the public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Yes, as school leader you must communicate well!!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en-US" b="1" dirty="0" smtClean="0"/>
              <a:t>Helpful Hints for the Traumatized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Encourage: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Rest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Eating vegetables and protein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Drinking lots of water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importance of getting back to a regular schedule ASAP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NOT to fight reoccurring thought, dreams, and flashbacks.  These are NORMAL.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Exercise (walk, lift weights, swim, etc.)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Cognitive Restructuring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Talking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Stress and Crisis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Response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9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QUESTIONS??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6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200" dirty="0" smtClean="0"/>
              <a:t>My students + My School/District</a:t>
            </a:r>
          </a:p>
          <a:p>
            <a:pPr algn="ctr"/>
            <a:r>
              <a:rPr lang="en-US" sz="4400" dirty="0" smtClean="0"/>
              <a:t>My CRISIS!!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But wait,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 DON’T DO CRISIS!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/>
              <a:t>OK  Enough Already !!!!!!!!!!!!!!!</a:t>
            </a:r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No one wants to,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Likes to,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Or loves to Do CRISIS!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But wait,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 DON’T DO CRISIS!!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7212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What is a Crisis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Critical Incident Stress Team (CISM)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Crisis at My School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Preparing for Crisis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Crisis at District School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smtClean="0"/>
              <a:t>Stress and Crisis Response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Any event or series of events, that causes individuals to have unusually strong emotional reactions which have the potential to interfere with their ability to function.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pPr algn="ctr"/>
            <a:r>
              <a:rPr lang="en-US" sz="2800" dirty="0" smtClean="0"/>
              <a:t>Fire, Assaults, Suicides, Robberies,</a:t>
            </a:r>
          </a:p>
          <a:p>
            <a:pPr algn="ctr"/>
            <a:r>
              <a:rPr lang="en-US" sz="2800" dirty="0" smtClean="0"/>
              <a:t> Murder, Accidents, etc.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What is a Crisis?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(Critical Incident)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9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 Prevent a chaotic situation from escalating into a potentially catastrophic one by using the Incident Command System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 Help those affected by the incident to deal with and manage their stress responses (Acute, Delayed, Cumulative)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Critical Incident Stress Management Team Goals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3.  Decrease the potential of long-term effects of stress responses that impact effective functioning (P.T.S.D., Acute Stress Disorder, Anxiety Disorder, Dissociative Disorder)</a:t>
            </a:r>
          </a:p>
          <a:p>
            <a:endParaRPr lang="en-US" dirty="0"/>
          </a:p>
          <a:p>
            <a:r>
              <a:rPr lang="en-US" dirty="0" smtClean="0"/>
              <a:t>4.  Help Faculty, staff, students, and their families understand the stress responses (fight/flight) of the affected individual/s.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Critical Incident Stress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Management Team Goals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310</TotalTime>
  <Words>1358</Words>
  <Application>Microsoft Office PowerPoint</Application>
  <PresentationFormat>On-screen Show (4:3)</PresentationFormat>
  <Paragraphs>285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Crisis Counseling</vt:lpstr>
      <vt:lpstr>Crisis Counseling</vt:lpstr>
      <vt:lpstr>But wait, I DON’T DO CRISIS!</vt:lpstr>
      <vt:lpstr>But wait, I DON’T DO CRISIS!</vt:lpstr>
      <vt:lpstr>But wait, I DON’T DO CRISIS!!</vt:lpstr>
      <vt:lpstr>INTRODUCTION</vt:lpstr>
      <vt:lpstr>What is a Crisis? (Critical Incident)</vt:lpstr>
      <vt:lpstr>Critical Incident Stress Management Team Goals</vt:lpstr>
      <vt:lpstr>Critical Incident Stress Management Team Goals</vt:lpstr>
      <vt:lpstr>Keys to Crisis Response</vt:lpstr>
      <vt:lpstr>Keys to Crisis Response</vt:lpstr>
      <vt:lpstr>Keys to Crisis Response</vt:lpstr>
      <vt:lpstr>Keys to Crisis Response</vt:lpstr>
      <vt:lpstr>Keys to Crisis Response</vt:lpstr>
      <vt:lpstr>Keys to Crisis Response</vt:lpstr>
      <vt:lpstr>Keys to Crisis Response</vt:lpstr>
      <vt:lpstr>Crisis at My School</vt:lpstr>
      <vt:lpstr>Ok, you are the Crisis Counselor-Now What?</vt:lpstr>
      <vt:lpstr>Ok, you are the Crisis Counselor- Now What?</vt:lpstr>
      <vt:lpstr>Ok, Now What?</vt:lpstr>
      <vt:lpstr>What is a  Crisis Intervention?</vt:lpstr>
      <vt:lpstr>OK, Now What?</vt:lpstr>
      <vt:lpstr>OK, Now What?</vt:lpstr>
      <vt:lpstr>OK, Now What?</vt:lpstr>
      <vt:lpstr>OK, Now What?</vt:lpstr>
      <vt:lpstr>You are the Counselor at the  School in CRISIS</vt:lpstr>
      <vt:lpstr>You are the Counselor at the School in CRISIS</vt:lpstr>
      <vt:lpstr>You are the Counselor at the School in CRISIS</vt:lpstr>
      <vt:lpstr>You are the Counselor at the  School in CRISIS</vt:lpstr>
      <vt:lpstr>Other Counselors (2 or more) from the School in Crisis</vt:lpstr>
      <vt:lpstr>CRISIS  TEAM</vt:lpstr>
      <vt:lpstr>CRISIS TEAM</vt:lpstr>
      <vt:lpstr>CRISIS TEAM</vt:lpstr>
      <vt:lpstr>CRISIS TEAM</vt:lpstr>
      <vt:lpstr>CRISIS TEAM</vt:lpstr>
      <vt:lpstr>CRISIS TEAM</vt:lpstr>
      <vt:lpstr>Yes, as school leader you must communicate well!!</vt:lpstr>
      <vt:lpstr>Stress and Crisis Response</vt:lpstr>
      <vt:lpstr>QUESTIONS??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Counseling</dc:title>
  <dc:creator>Windows User</dc:creator>
  <cp:lastModifiedBy>Windows User</cp:lastModifiedBy>
  <cp:revision>18</cp:revision>
  <dcterms:created xsi:type="dcterms:W3CDTF">2013-10-07T23:01:01Z</dcterms:created>
  <dcterms:modified xsi:type="dcterms:W3CDTF">2017-07-26T22:47:10Z</dcterms:modified>
</cp:coreProperties>
</file>