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Playfair Display"/>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PlayfairDisplay-bold.fntdata"/><Relationship Id="rId10" Type="http://schemas.openxmlformats.org/officeDocument/2006/relationships/font" Target="fonts/PlayfairDisplay-regular.fntdata"/><Relationship Id="rId13" Type="http://schemas.openxmlformats.org/officeDocument/2006/relationships/font" Target="fonts/PlayfairDisplay-boldItalic.fntdata"/><Relationship Id="rId12" Type="http://schemas.openxmlformats.org/officeDocument/2006/relationships/font" Target="fonts/PlayfairDisplay-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992950" y="992700"/>
            <a:ext cx="3158100" cy="3158100"/>
          </a:xfrm>
          <a:prstGeom prst="rect">
            <a:avLst/>
          </a:prstGeom>
          <a:noFill/>
          <a:ln cap="flat" cmpd="sng" w="28575">
            <a:solidFill>
              <a:schemeClr val="lt1"/>
            </a:solidFill>
            <a:prstDash val="solid"/>
            <a:miter/>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3096250" y="1627200"/>
            <a:ext cx="2951400" cy="1584300"/>
          </a:xfrm>
          <a:prstGeom prst="rect">
            <a:avLst/>
          </a:prstGeom>
        </p:spPr>
        <p:txBody>
          <a:bodyPr anchorCtr="0" anchor="ctr" bIns="91425" lIns="91425" rIns="91425" tIns="91425"/>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p:txBody>
      </p:sp>
      <p:sp>
        <p:nvSpPr>
          <p:cNvPr id="13" name="Shape 13"/>
          <p:cNvSpPr txBox="1"/>
          <p:nvPr>
            <p:ph idx="1" type="subTitle"/>
          </p:nvPr>
        </p:nvSpPr>
        <p:spPr>
          <a:xfrm>
            <a:off x="3096362" y="3266930"/>
            <a:ext cx="2951400" cy="701400"/>
          </a:xfrm>
          <a:prstGeom prst="rect">
            <a:avLst/>
          </a:prstGeom>
        </p:spPr>
        <p:txBody>
          <a:bodyPr anchorCtr="0" anchor="b" bIns="91425" lIns="91425" rIns="91425" tIns="91425"/>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Shape 1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1233100"/>
            <a:ext cx="8520600" cy="1610100"/>
          </a:xfrm>
          <a:prstGeom prst="rect">
            <a:avLst/>
          </a:prstGeom>
        </p:spPr>
        <p:txBody>
          <a:bodyPr anchorCtr="0" anchor="b" bIns="91425" lIns="91425" rIns="91425" tIns="91425"/>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p:txBody>
      </p:sp>
      <p:sp>
        <p:nvSpPr>
          <p:cNvPr id="51" name="Shape 51"/>
          <p:cNvSpPr txBox="1"/>
          <p:nvPr>
            <p:ph idx="1" type="body"/>
          </p:nvPr>
        </p:nvSpPr>
        <p:spPr>
          <a:xfrm>
            <a:off x="311700" y="2919450"/>
            <a:ext cx="8520600" cy="10716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sp>
        <p:nvSpPr>
          <p:cNvPr id="16" name="Shape 16"/>
          <p:cNvSpPr txBox="1"/>
          <p:nvPr>
            <p:ph type="title"/>
          </p:nvPr>
        </p:nvSpPr>
        <p:spPr>
          <a:xfrm>
            <a:off x="509550" y="1423875"/>
            <a:ext cx="8124900" cy="1798200"/>
          </a:xfrm>
          <a:prstGeom prst="rect">
            <a:avLst/>
          </a:prstGeom>
        </p:spPr>
        <p:txBody>
          <a:bodyPr anchorCtr="0" anchor="ctr" bIns="91425" lIns="91425" rIns="91425" tIns="91425"/>
          <a:lstStyle>
            <a:lvl1pPr lvl="0" algn="ctr">
              <a:spcBef>
                <a:spcPts val="0"/>
              </a:spcBef>
              <a:buClr>
                <a:schemeClr val="lt1"/>
              </a:buClr>
              <a:buSzPct val="100000"/>
              <a:buFont typeface="Lato"/>
              <a:defRPr b="0" sz="4800">
                <a:solidFill>
                  <a:schemeClr val="lt1"/>
                </a:solidFill>
                <a:latin typeface="Lato"/>
                <a:ea typeface="Lato"/>
                <a:cs typeface="Lato"/>
                <a:sym typeface="Lato"/>
              </a:defRPr>
            </a:lvl1pPr>
            <a:lvl2pPr lvl="1" algn="ctr">
              <a:spcBef>
                <a:spcPts val="0"/>
              </a:spcBef>
              <a:buClr>
                <a:schemeClr val="lt1"/>
              </a:buClr>
              <a:buSzPct val="100000"/>
              <a:buFont typeface="Lato"/>
              <a:defRPr b="0" sz="4800">
                <a:solidFill>
                  <a:schemeClr val="lt1"/>
                </a:solidFill>
                <a:latin typeface="Lato"/>
                <a:ea typeface="Lato"/>
                <a:cs typeface="Lato"/>
                <a:sym typeface="Lato"/>
              </a:defRPr>
            </a:lvl2pPr>
            <a:lvl3pPr lvl="2" algn="ctr">
              <a:spcBef>
                <a:spcPts val="0"/>
              </a:spcBef>
              <a:buClr>
                <a:schemeClr val="lt1"/>
              </a:buClr>
              <a:buSzPct val="100000"/>
              <a:buFont typeface="Lato"/>
              <a:defRPr b="0" sz="4800">
                <a:solidFill>
                  <a:schemeClr val="lt1"/>
                </a:solidFill>
                <a:latin typeface="Lato"/>
                <a:ea typeface="Lato"/>
                <a:cs typeface="Lato"/>
                <a:sym typeface="Lato"/>
              </a:defRPr>
            </a:lvl3pPr>
            <a:lvl4pPr lvl="3" algn="ctr">
              <a:spcBef>
                <a:spcPts val="0"/>
              </a:spcBef>
              <a:buClr>
                <a:schemeClr val="lt1"/>
              </a:buClr>
              <a:buSzPct val="100000"/>
              <a:buFont typeface="Lato"/>
              <a:defRPr b="0" sz="4800">
                <a:solidFill>
                  <a:schemeClr val="lt1"/>
                </a:solidFill>
                <a:latin typeface="Lato"/>
                <a:ea typeface="Lato"/>
                <a:cs typeface="Lato"/>
                <a:sym typeface="Lato"/>
              </a:defRPr>
            </a:lvl4pPr>
            <a:lvl5pPr lvl="4" algn="ctr">
              <a:spcBef>
                <a:spcPts val="0"/>
              </a:spcBef>
              <a:buClr>
                <a:schemeClr val="lt1"/>
              </a:buClr>
              <a:buSzPct val="100000"/>
              <a:buFont typeface="Lato"/>
              <a:defRPr b="0" sz="4800">
                <a:solidFill>
                  <a:schemeClr val="lt1"/>
                </a:solidFill>
                <a:latin typeface="Lato"/>
                <a:ea typeface="Lato"/>
                <a:cs typeface="Lato"/>
                <a:sym typeface="Lato"/>
              </a:defRPr>
            </a:lvl5pPr>
            <a:lvl6pPr lvl="5" algn="ctr">
              <a:spcBef>
                <a:spcPts val="0"/>
              </a:spcBef>
              <a:buClr>
                <a:schemeClr val="lt1"/>
              </a:buClr>
              <a:buSzPct val="100000"/>
              <a:buFont typeface="Lato"/>
              <a:defRPr b="0" sz="4800">
                <a:solidFill>
                  <a:schemeClr val="lt1"/>
                </a:solidFill>
                <a:latin typeface="Lato"/>
                <a:ea typeface="Lato"/>
                <a:cs typeface="Lato"/>
                <a:sym typeface="Lato"/>
              </a:defRPr>
            </a:lvl6pPr>
            <a:lvl7pPr lvl="6" algn="ctr">
              <a:spcBef>
                <a:spcPts val="0"/>
              </a:spcBef>
              <a:buClr>
                <a:schemeClr val="lt1"/>
              </a:buClr>
              <a:buSzPct val="100000"/>
              <a:buFont typeface="Lato"/>
              <a:defRPr b="0" sz="4800">
                <a:solidFill>
                  <a:schemeClr val="lt1"/>
                </a:solidFill>
                <a:latin typeface="Lato"/>
                <a:ea typeface="Lato"/>
                <a:cs typeface="Lato"/>
                <a:sym typeface="Lato"/>
              </a:defRPr>
            </a:lvl7pPr>
            <a:lvl8pPr lvl="7" algn="ctr">
              <a:spcBef>
                <a:spcPts val="0"/>
              </a:spcBef>
              <a:buClr>
                <a:schemeClr val="lt1"/>
              </a:buClr>
              <a:buSzPct val="100000"/>
              <a:buFont typeface="Lato"/>
              <a:defRPr b="0" sz="4800">
                <a:solidFill>
                  <a:schemeClr val="lt1"/>
                </a:solidFill>
                <a:latin typeface="Lato"/>
                <a:ea typeface="Lato"/>
                <a:cs typeface="Lato"/>
                <a:sym typeface="Lato"/>
              </a:defRPr>
            </a:lvl8pPr>
            <a:lvl9pPr lvl="8" algn="ctr">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17" name="Shape 1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391350"/>
            <a:ext cx="8520600" cy="6261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91377"/>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dk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buFont typeface="Lato"/>
              <a:defRPr b="0" sz="4800">
                <a:solidFill>
                  <a:schemeClr val="lt1"/>
                </a:solidFill>
                <a:latin typeface="Lato"/>
                <a:ea typeface="Lato"/>
                <a:cs typeface="Lato"/>
                <a:sym typeface="Lato"/>
              </a:defRPr>
            </a:lvl1pPr>
            <a:lvl2pPr lvl="1">
              <a:spcBef>
                <a:spcPts val="0"/>
              </a:spcBef>
              <a:buClr>
                <a:schemeClr val="lt1"/>
              </a:buClr>
              <a:buSzPct val="100000"/>
              <a:buFont typeface="Lato"/>
              <a:defRPr b="0" sz="4800">
                <a:solidFill>
                  <a:schemeClr val="lt1"/>
                </a:solidFill>
                <a:latin typeface="Lato"/>
                <a:ea typeface="Lato"/>
                <a:cs typeface="Lato"/>
                <a:sym typeface="Lato"/>
              </a:defRPr>
            </a:lvl2pPr>
            <a:lvl3pPr lvl="2">
              <a:spcBef>
                <a:spcPts val="0"/>
              </a:spcBef>
              <a:buClr>
                <a:schemeClr val="lt1"/>
              </a:buClr>
              <a:buSzPct val="100000"/>
              <a:buFont typeface="Lato"/>
              <a:defRPr b="0" sz="4800">
                <a:solidFill>
                  <a:schemeClr val="lt1"/>
                </a:solidFill>
                <a:latin typeface="Lato"/>
                <a:ea typeface="Lato"/>
                <a:cs typeface="Lato"/>
                <a:sym typeface="Lato"/>
              </a:defRPr>
            </a:lvl3pPr>
            <a:lvl4pPr lvl="3">
              <a:spcBef>
                <a:spcPts val="0"/>
              </a:spcBef>
              <a:buClr>
                <a:schemeClr val="lt1"/>
              </a:buClr>
              <a:buSzPct val="100000"/>
              <a:buFont typeface="Lato"/>
              <a:defRPr b="0" sz="4800">
                <a:solidFill>
                  <a:schemeClr val="lt1"/>
                </a:solidFill>
                <a:latin typeface="Lato"/>
                <a:ea typeface="Lato"/>
                <a:cs typeface="Lato"/>
                <a:sym typeface="Lato"/>
              </a:defRPr>
            </a:lvl4pPr>
            <a:lvl5pPr lvl="4">
              <a:spcBef>
                <a:spcPts val="0"/>
              </a:spcBef>
              <a:buClr>
                <a:schemeClr val="lt1"/>
              </a:buClr>
              <a:buSzPct val="100000"/>
              <a:buFont typeface="Lato"/>
              <a:defRPr b="0" sz="4800">
                <a:solidFill>
                  <a:schemeClr val="lt1"/>
                </a:solidFill>
                <a:latin typeface="Lato"/>
                <a:ea typeface="Lato"/>
                <a:cs typeface="Lato"/>
                <a:sym typeface="Lato"/>
              </a:defRPr>
            </a:lvl5pPr>
            <a:lvl6pPr lvl="5">
              <a:spcBef>
                <a:spcPts val="0"/>
              </a:spcBef>
              <a:buClr>
                <a:schemeClr val="lt1"/>
              </a:buClr>
              <a:buSzPct val="100000"/>
              <a:buFont typeface="Lato"/>
              <a:defRPr b="0" sz="4800">
                <a:solidFill>
                  <a:schemeClr val="lt1"/>
                </a:solidFill>
                <a:latin typeface="Lato"/>
                <a:ea typeface="Lato"/>
                <a:cs typeface="Lato"/>
                <a:sym typeface="Lato"/>
              </a:defRPr>
            </a:lvl6pPr>
            <a:lvl7pPr lvl="6">
              <a:spcBef>
                <a:spcPts val="0"/>
              </a:spcBef>
              <a:buClr>
                <a:schemeClr val="lt1"/>
              </a:buClr>
              <a:buSzPct val="100000"/>
              <a:buFont typeface="Lato"/>
              <a:defRPr b="0" sz="4800">
                <a:solidFill>
                  <a:schemeClr val="lt1"/>
                </a:solidFill>
                <a:latin typeface="Lato"/>
                <a:ea typeface="Lato"/>
                <a:cs typeface="Lato"/>
                <a:sym typeface="Lato"/>
              </a:defRPr>
            </a:lvl7pPr>
            <a:lvl8pPr lvl="7">
              <a:spcBef>
                <a:spcPts val="0"/>
              </a:spcBef>
              <a:buClr>
                <a:schemeClr val="lt1"/>
              </a:buClr>
              <a:buSzPct val="100000"/>
              <a:buFont typeface="Lato"/>
              <a:defRPr b="0" sz="4800">
                <a:solidFill>
                  <a:schemeClr val="lt1"/>
                </a:solidFill>
                <a:latin typeface="Lato"/>
                <a:ea typeface="Lato"/>
                <a:cs typeface="Lato"/>
                <a:sym typeface="Lato"/>
              </a:defRPr>
            </a:lvl8pPr>
            <a:lvl9pPr lvl="8">
              <a:spcBef>
                <a:spcPts val="0"/>
              </a:spcBef>
              <a:buClr>
                <a:schemeClr val="lt1"/>
              </a:buClr>
              <a:buSzPct val="100000"/>
              <a:buFont typeface="Lato"/>
              <a:defRPr b="0" sz="4800">
                <a:solidFill>
                  <a:schemeClr val="lt1"/>
                </a:solidFill>
                <a:latin typeface="Lato"/>
                <a:ea typeface="Lato"/>
                <a:cs typeface="Lato"/>
                <a:sym typeface="Lato"/>
              </a:defRPr>
            </a:lvl9pPr>
          </a:lstStyle>
          <a:p/>
        </p:txBody>
      </p:sp>
      <p:sp>
        <p:nvSpPr>
          <p:cNvPr id="37" name="Shape 3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1" name="Shape 41"/>
          <p:cNvSpPr txBox="1"/>
          <p:nvPr>
            <p:ph type="title"/>
          </p:nvPr>
        </p:nvSpPr>
        <p:spPr>
          <a:xfrm>
            <a:off x="265500" y="1107950"/>
            <a:ext cx="4045200" cy="1683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7" name="Shape 47"/>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91350"/>
            <a:ext cx="8520600" cy="626100"/>
          </a:xfrm>
          <a:prstGeom prst="rect">
            <a:avLst/>
          </a:prstGeom>
          <a:noFill/>
          <a:ln>
            <a:noFill/>
          </a:ln>
        </p:spPr>
        <p:txBody>
          <a:bodyPr anchorCtr="0" anchor="t" bIns="91425" lIns="91425" rIns="91425" tIns="91425"/>
          <a:lstStyle>
            <a:lvl1pPr lvl="0">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096250" y="1627200"/>
            <a:ext cx="2951400" cy="1584300"/>
          </a:xfrm>
          <a:prstGeom prst="rect">
            <a:avLst/>
          </a:prstGeom>
        </p:spPr>
        <p:txBody>
          <a:bodyPr anchorCtr="0" anchor="ctr" bIns="91425" lIns="91425" rIns="91425" tIns="91425">
            <a:noAutofit/>
          </a:bodyPr>
          <a:lstStyle/>
          <a:p>
            <a:pPr lvl="0">
              <a:spcBef>
                <a:spcPts val="0"/>
              </a:spcBef>
              <a:buNone/>
            </a:pPr>
            <a:r>
              <a:rPr lang="en"/>
              <a:t>ALL Block Stations</a:t>
            </a:r>
          </a:p>
          <a:p>
            <a:pPr lvl="0">
              <a:spcBef>
                <a:spcPts val="0"/>
              </a:spcBef>
              <a:buNone/>
            </a:pPr>
            <a:r>
              <a:t/>
            </a:r>
            <a:endParaRPr/>
          </a:p>
        </p:txBody>
      </p:sp>
      <p:sp>
        <p:nvSpPr>
          <p:cNvPr id="60" name="Shape 60"/>
          <p:cNvSpPr txBox="1"/>
          <p:nvPr>
            <p:ph idx="1" type="subTitle"/>
          </p:nvPr>
        </p:nvSpPr>
        <p:spPr>
          <a:xfrm>
            <a:off x="3096362" y="3266930"/>
            <a:ext cx="2951400" cy="701400"/>
          </a:xfrm>
          <a:prstGeom prst="rect">
            <a:avLst/>
          </a:prstGeom>
        </p:spPr>
        <p:txBody>
          <a:bodyPr anchorCtr="0" anchor="b" bIns="91425" lIns="91425" rIns="91425"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Word Study Thursday 1/11</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Refer to the example: “The Glass Frog’s skin is an amazing adaptation.” It helps them stay almost </a:t>
            </a:r>
            <a:r>
              <a:rPr b="1" lang="en" u="sng"/>
              <a:t>invisible </a:t>
            </a:r>
            <a:r>
              <a:rPr lang="en"/>
              <a:t>to anything that would want to eat them.”</a:t>
            </a:r>
          </a:p>
          <a:p>
            <a:pPr lvl="0">
              <a:spcBef>
                <a:spcPts val="0"/>
              </a:spcBef>
              <a:buNone/>
            </a:pPr>
            <a:r>
              <a:rPr lang="en"/>
              <a:t>The word is </a:t>
            </a:r>
            <a:r>
              <a:rPr b="1" lang="en" u="sng"/>
              <a:t>invisible.</a:t>
            </a:r>
          </a:p>
          <a:p>
            <a:pPr lvl="0">
              <a:spcBef>
                <a:spcPts val="0"/>
              </a:spcBef>
              <a:buNone/>
            </a:pPr>
            <a:r>
              <a:rPr lang="en"/>
              <a:t>Write down at least 3-4 additional words that include the same prefix  as </a:t>
            </a:r>
            <a:r>
              <a:rPr b="1" lang="en" u="sng"/>
              <a:t>invisible.</a:t>
            </a:r>
            <a:r>
              <a:rPr lang="en"/>
              <a:t> Then look up the meaning of these words and write them down in your ELA journal.</a:t>
            </a:r>
          </a:p>
          <a:p>
            <a:pPr lvl="0">
              <a:spcBef>
                <a:spcPts val="0"/>
              </a:spcBef>
              <a:buNone/>
            </a:pPr>
            <a:r>
              <a:rPr lang="en"/>
              <a:t>Prefix is the first 2-3 letters in a word that can change the meaning. In this case the prefix is </a:t>
            </a:r>
            <a:r>
              <a:rPr b="1" lang="en" u="sng"/>
              <a:t>in-.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Writing Practice 1/11</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2400"/>
              <a:t>What makes your frog unique? Refer back to your paragraph on the frog of your choice (Glass frog, poison dart frog, water holding frog, amazon horned frog, etc.) and read aloud your paragraph to a partner. </a:t>
            </a:r>
          </a:p>
          <a:p>
            <a:pPr lvl="0">
              <a:spcBef>
                <a:spcPts val="0"/>
              </a:spcBef>
              <a:buNone/>
            </a:pPr>
            <a:r>
              <a:rPr lang="en" sz="2400"/>
              <a:t>-Then with a partner make revisions to each other’s paragraph, as well as additions. Rewrite your introductory paragraph, adding a second paragraph to explain a second adaptation that your frog has!</a:t>
            </a:r>
          </a:p>
          <a:p>
            <a:pPr lvl="0">
              <a:spcBef>
                <a:spcPts val="0"/>
              </a:spcBef>
              <a:buNone/>
            </a:pPr>
            <a:r>
              <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Independent Reading </a:t>
            </a:r>
          </a:p>
        </p:txBody>
      </p:sp>
      <p:sp>
        <p:nvSpPr>
          <p:cNvPr id="78" name="Shape 7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Please silent read a book of your choice (from the u-table) for 15 minutes.</a:t>
            </a:r>
          </a:p>
          <a:p>
            <a:pPr lvl="0">
              <a:spcBef>
                <a:spcPts val="0"/>
              </a:spcBef>
              <a:buNone/>
            </a:pPr>
            <a:r>
              <a:t/>
            </a:r>
            <a:endParaRPr/>
          </a:p>
          <a:p>
            <a:pPr lvl="0">
              <a:spcBef>
                <a:spcPts val="0"/>
              </a:spcBef>
              <a:buNone/>
            </a:pPr>
            <a:r>
              <a:rPr lang="en"/>
              <a:t>The last 5 minutes (when the 15 minute timer goes off), please write down any questions you have from your reading (at least 1-2 questions), as well as at least 3 new or important vocabulary terms from your reading in your ELA journal.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91350"/>
            <a:ext cx="8520600" cy="626100"/>
          </a:xfrm>
          <a:prstGeom prst="rect">
            <a:avLst/>
          </a:prstGeom>
        </p:spPr>
        <p:txBody>
          <a:bodyPr anchorCtr="0" anchor="t" bIns="91425" lIns="91425" rIns="91425" tIns="91425">
            <a:noAutofit/>
          </a:bodyPr>
          <a:lstStyle/>
          <a:p>
            <a:pPr lvl="0">
              <a:spcBef>
                <a:spcPts val="0"/>
              </a:spcBef>
              <a:buNone/>
            </a:pPr>
            <a:r>
              <a:rPr lang="en"/>
              <a:t>Finish early?</a:t>
            </a:r>
          </a:p>
        </p:txBody>
      </p:sp>
      <p:sp>
        <p:nvSpPr>
          <p:cNvPr id="84" name="Shape 8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Practice your spelling/phonics list </a:t>
            </a:r>
          </a:p>
          <a:p>
            <a:pPr indent="-228600" lvl="0" marL="457200" rtl="0">
              <a:spcBef>
                <a:spcPts val="0"/>
              </a:spcBef>
              <a:buChar char="-"/>
            </a:pPr>
            <a:r>
              <a:rPr lang="en"/>
              <a:t>Spelling city (Reading folder)</a:t>
            </a:r>
          </a:p>
          <a:p>
            <a:pPr indent="-228600" lvl="0" marL="457200" rtl="0">
              <a:spcBef>
                <a:spcPts val="0"/>
              </a:spcBef>
              <a:buChar char="-"/>
            </a:pPr>
            <a:r>
              <a:rPr lang="en"/>
              <a:t>Grammar worksheet on back counter</a:t>
            </a:r>
          </a:p>
          <a:p>
            <a:pPr indent="-228600" lvl="0" marL="457200">
              <a:spcBef>
                <a:spcPts val="0"/>
              </a:spcBef>
              <a:buChar char="-"/>
            </a:pPr>
            <a:r>
              <a:rPr lang="en"/>
              <a:t>Silent read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