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1" r:id="rId3"/>
    <p:sldId id="260" r:id="rId4"/>
    <p:sldId id="258"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78"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9BB507-71DE-46F1-B252-AF43B7C29242}"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161516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BB507-71DE-46F1-B252-AF43B7C29242}"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2925160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BB507-71DE-46F1-B252-AF43B7C29242}"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2584198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9BB507-71DE-46F1-B252-AF43B7C29242}"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385201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9BB507-71DE-46F1-B252-AF43B7C29242}" type="datetimeFigureOut">
              <a:rPr lang="en-US" smtClean="0"/>
              <a:t>5/12/2015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4016333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9BB507-71DE-46F1-B252-AF43B7C29242}"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3851777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9BB507-71DE-46F1-B252-AF43B7C29242}" type="datetimeFigureOut">
              <a:rPr lang="en-US" smtClean="0"/>
              <a:t>5/12/2015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2312370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9BB507-71DE-46F1-B252-AF43B7C29242}" type="datetimeFigureOut">
              <a:rPr lang="en-US" smtClean="0"/>
              <a:t>5/12/2015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1750413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9BB507-71DE-46F1-B252-AF43B7C29242}" type="datetimeFigureOut">
              <a:rPr lang="en-US" smtClean="0"/>
              <a:t>5/12/2015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865095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9BB507-71DE-46F1-B252-AF43B7C29242}"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2416665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9BB507-71DE-46F1-B252-AF43B7C29242}" type="datetimeFigureOut">
              <a:rPr lang="en-US" smtClean="0"/>
              <a:t>5/12/2015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F948AE-B637-4AA3-8C77-136AF34A49E7}" type="slidenum">
              <a:rPr lang="en-US" smtClean="0"/>
              <a:t>‹#›</a:t>
            </a:fld>
            <a:endParaRPr lang="en-US"/>
          </a:p>
        </p:txBody>
      </p:sp>
    </p:spTree>
    <p:extLst>
      <p:ext uri="{BB962C8B-B14F-4D97-AF65-F5344CB8AC3E}">
        <p14:creationId xmlns:p14="http://schemas.microsoft.com/office/powerpoint/2010/main" val="4272048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9BB507-71DE-46F1-B252-AF43B7C29242}" type="datetimeFigureOut">
              <a:rPr lang="en-US" smtClean="0"/>
              <a:t>5/12/2015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948AE-B637-4AA3-8C77-136AF34A49E7}" type="slidenum">
              <a:rPr lang="en-US" smtClean="0"/>
              <a:t>‹#›</a:t>
            </a:fld>
            <a:endParaRPr lang="en-US"/>
          </a:p>
        </p:txBody>
      </p:sp>
    </p:spTree>
    <p:extLst>
      <p:ext uri="{BB962C8B-B14F-4D97-AF65-F5344CB8AC3E}">
        <p14:creationId xmlns:p14="http://schemas.microsoft.com/office/powerpoint/2010/main" val="3057654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59445" y="3886200"/>
            <a:ext cx="7772400" cy="2533650"/>
          </a:xfrm>
        </p:spPr>
        <p:txBody>
          <a:bodyPr>
            <a:noAutofit/>
          </a:bodyPr>
          <a:lstStyle/>
          <a:p>
            <a:r>
              <a:rPr lang="en-US" sz="7200" dirty="0" smtClean="0">
                <a:latin typeface="Comic Sans MS" panose="030F0702030302020204" pitchFamily="66" charset="0"/>
              </a:rPr>
              <a:t>Welcome back</a:t>
            </a:r>
            <a:br>
              <a:rPr lang="en-US" sz="7200" dirty="0" smtClean="0">
                <a:latin typeface="Comic Sans MS" panose="030F0702030302020204" pitchFamily="66" charset="0"/>
              </a:rPr>
            </a:br>
            <a:r>
              <a:rPr lang="en-US" sz="7200" dirty="0" smtClean="0">
                <a:latin typeface="Comic Sans MS" panose="030F0702030302020204" pitchFamily="66" charset="0"/>
              </a:rPr>
              <a:t>to Music!</a:t>
            </a:r>
            <a:endParaRPr lang="en-US" sz="7200" dirty="0">
              <a:latin typeface="Comic Sans MS" panose="030F0702030302020204" pitchFamily="66" charset="0"/>
            </a:endParaRPr>
          </a:p>
        </p:txBody>
      </p:sp>
      <p:pic>
        <p:nvPicPr>
          <p:cNvPr id="1026" name="Picture 2" descr="C:\Users\ElizabethR\Desktop\staf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4" y="23812"/>
            <a:ext cx="8338823"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2417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605971384"/>
              </p:ext>
            </p:extLst>
          </p:nvPr>
        </p:nvGraphicFramePr>
        <p:xfrm>
          <a:off x="0" y="495719"/>
          <a:ext cx="9067800" cy="6317323"/>
        </p:xfrm>
        <a:graphic>
          <a:graphicData uri="http://schemas.openxmlformats.org/drawingml/2006/table">
            <a:tbl>
              <a:tblPr firstRow="1" bandRow="1">
                <a:tableStyleId>{5940675A-B579-460E-94D1-54222C63F5DA}</a:tableStyleId>
              </a:tblPr>
              <a:tblGrid>
                <a:gridCol w="1295400"/>
                <a:gridCol w="2209800"/>
                <a:gridCol w="1935480"/>
                <a:gridCol w="1813560"/>
                <a:gridCol w="1813560"/>
              </a:tblGrid>
              <a:tr h="284028">
                <a:tc>
                  <a:txBody>
                    <a:bodyPr/>
                    <a:lstStyle/>
                    <a:p>
                      <a:pPr marL="0" marR="0">
                        <a:lnSpc>
                          <a:spcPct val="115000"/>
                        </a:lnSpc>
                        <a:spcBef>
                          <a:spcPts val="0"/>
                        </a:spcBef>
                        <a:spcAft>
                          <a:spcPts val="0"/>
                        </a:spcAft>
                      </a:pPr>
                      <a:r>
                        <a:rPr lang="en-US" sz="1400" dirty="0">
                          <a:effectLst/>
                        </a:rPr>
                        <a:t> </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dirty="0">
                          <a:effectLst/>
                        </a:rPr>
                        <a:t>Unsatisfactory</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Needs Improvement</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Satisfactory/Good</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400">
                          <a:effectLst/>
                        </a:rPr>
                        <a:t>Excellent</a:t>
                      </a:r>
                      <a:endParaRPr lang="en-US" sz="1100">
                        <a:effectLst/>
                        <a:latin typeface="Calibri"/>
                        <a:ea typeface="Calibri"/>
                        <a:cs typeface="Times New Roman"/>
                      </a:endParaRPr>
                    </a:p>
                  </a:txBody>
                  <a:tcPr marL="68580" marR="68580" marT="0" marB="0"/>
                </a:tc>
              </a:tr>
              <a:tr h="1353853">
                <a:tc>
                  <a:txBody>
                    <a:bodyPr/>
                    <a:lstStyle/>
                    <a:p>
                      <a:pPr marL="0" marR="0">
                        <a:lnSpc>
                          <a:spcPct val="115000"/>
                        </a:lnSpc>
                        <a:spcBef>
                          <a:spcPts val="0"/>
                        </a:spcBef>
                        <a:spcAft>
                          <a:spcPts val="0"/>
                        </a:spcAft>
                      </a:pPr>
                      <a:r>
                        <a:rPr lang="en-US" sz="1400" dirty="0">
                          <a:effectLst/>
                        </a:rPr>
                        <a:t>Making Use of Time</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txBody>
                  <a:tcPr marL="68580" marR="68580" marT="0" marB="0"/>
                </a:tc>
                <a:tc>
                  <a:txBody>
                    <a:bodyPr/>
                    <a:lstStyle/>
                    <a:p>
                      <a:pPr marL="0" marR="0">
                        <a:lnSpc>
                          <a:spcPct val="115000"/>
                        </a:lnSpc>
                        <a:spcBef>
                          <a:spcPts val="0"/>
                        </a:spcBef>
                        <a:spcAft>
                          <a:spcPts val="0"/>
                        </a:spcAft>
                      </a:pPr>
                      <a:r>
                        <a:rPr lang="en-US" sz="1100">
                          <a:effectLst/>
                        </a:rPr>
                        <a:t>Student never enters classroom in an orderly manner.  Walks around room visiting with other students.  Almost never is quiet, or ready for class to begin.</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rarely enters classroom in an orderly manner and rarely gets to seat on time.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Student usually enters classroom in an orderly manner and quickly gets to seat.  Sometimes talking to fellow students and not always ready to begin on time.</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always enters classroom in an orderly manner, quickly gets to seat and is ready to begin class.</a:t>
                      </a:r>
                      <a:endParaRPr lang="en-US" sz="1100">
                        <a:effectLst/>
                        <a:latin typeface="Calibri"/>
                        <a:ea typeface="Calibri"/>
                        <a:cs typeface="Times New Roman"/>
                      </a:endParaRPr>
                    </a:p>
                  </a:txBody>
                  <a:tcPr marL="68580" marR="68580" marT="0" marB="0"/>
                </a:tc>
              </a:tr>
              <a:tr h="1680289">
                <a:tc>
                  <a:txBody>
                    <a:bodyPr/>
                    <a:lstStyle/>
                    <a:p>
                      <a:pPr marL="0" marR="0">
                        <a:lnSpc>
                          <a:spcPct val="115000"/>
                        </a:lnSpc>
                        <a:spcBef>
                          <a:spcPts val="0"/>
                        </a:spcBef>
                        <a:spcAft>
                          <a:spcPts val="0"/>
                        </a:spcAft>
                      </a:pPr>
                      <a:r>
                        <a:rPr lang="en-US" sz="1400" dirty="0">
                          <a:effectLst/>
                        </a:rPr>
                        <a:t>Participation / Active Involvement</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Student rarely listens to the instructor, disrupts class and is not involved with the class activity.  Student expresses a poor attitude toward the activity &amp;/or other students and instructor.  Student does not try his/her best.  Student may have received discipline slip for behavior in class.</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Student sometimes listens to the instructor, occasionally disrupts class and needs a reminder to get on task.  Student sometimes expresses a poor attitude towards the activity &amp;/or teacher.  Student rarely tries his/her best.</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Student usually listens to the instructor, does not interrupt class and rarely needs a reminder to get on task.  Student is usually respectful towards the activity and instructor.  Student usually expresses a positive attitude towards activities and usually tries his/her best.</a:t>
                      </a:r>
                      <a:endParaRPr lang="en-US" sz="1100"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Student always listens to the instructor, does not interrupt class and stays on task.  Student is always extremely respectful and always tries his/her best.  Student sometimes does extra work on the subject/activity.</a:t>
                      </a:r>
                      <a:endParaRPr lang="en-US" sz="1100" dirty="0">
                        <a:effectLst/>
                        <a:latin typeface="Calibri"/>
                        <a:ea typeface="Calibri"/>
                        <a:cs typeface="Times New Roman"/>
                      </a:endParaRPr>
                    </a:p>
                  </a:txBody>
                  <a:tcPr marL="68580" marR="68580" marT="0" marB="0"/>
                </a:tc>
              </a:tr>
              <a:tr h="1492363">
                <a:tc>
                  <a:txBody>
                    <a:bodyPr/>
                    <a:lstStyle/>
                    <a:p>
                      <a:pPr marL="0" marR="0">
                        <a:lnSpc>
                          <a:spcPct val="115000"/>
                        </a:lnSpc>
                        <a:spcBef>
                          <a:spcPts val="0"/>
                        </a:spcBef>
                        <a:spcAft>
                          <a:spcPts val="0"/>
                        </a:spcAft>
                      </a:pPr>
                      <a:r>
                        <a:rPr lang="en-US" sz="1400" dirty="0">
                          <a:effectLst/>
                        </a:rPr>
                        <a:t>Facilitating Learning</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txBody>
                  <a:tcPr marL="68580" marR="68580" marT="0" marB="0"/>
                </a:tc>
                <a:tc>
                  <a:txBody>
                    <a:bodyPr/>
                    <a:lstStyle/>
                    <a:p>
                      <a:pPr marL="0" marR="0">
                        <a:lnSpc>
                          <a:spcPct val="115000"/>
                        </a:lnSpc>
                        <a:spcBef>
                          <a:spcPts val="0"/>
                        </a:spcBef>
                        <a:spcAft>
                          <a:spcPts val="0"/>
                        </a:spcAft>
                      </a:pPr>
                      <a:r>
                        <a:rPr lang="en-US" sz="1100">
                          <a:effectLst/>
                        </a:rPr>
                        <a:t>Student makes no effort to keep focused on the lesson and current topics.  Student frequently is out of seat without permission.  Student is disrespectful of other students trying to ask questions.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frequently makes irrelevant statements.  Frequently leaves seat without permission.  Student is frequently not respectful of other students and instructor.  Student frequently takes care of bathroom needs during class time.</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occasionally makes irrelevant statements.  Student sometimes leaves seat without permission.  Student is usually respectful of other students and teacher.  Occasionally asks for bathroom break during lesson.</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only asks questions relevant to the topic being discussed.  Student remains seated until dismissed by teacher.  Student is respectful of other students.</a:t>
                      </a:r>
                      <a:endParaRPr lang="en-US" sz="1100">
                        <a:effectLst/>
                        <a:latin typeface="Calibri"/>
                        <a:ea typeface="Calibri"/>
                        <a:cs typeface="Times New Roman"/>
                      </a:endParaRPr>
                    </a:p>
                  </a:txBody>
                  <a:tcPr marL="68580" marR="68580" marT="0" marB="0"/>
                </a:tc>
              </a:tr>
              <a:tr h="928587">
                <a:tc>
                  <a:txBody>
                    <a:bodyPr/>
                    <a:lstStyle/>
                    <a:p>
                      <a:pPr marL="0" marR="0">
                        <a:lnSpc>
                          <a:spcPct val="115000"/>
                        </a:lnSpc>
                        <a:spcBef>
                          <a:spcPts val="0"/>
                        </a:spcBef>
                        <a:spcAft>
                          <a:spcPts val="0"/>
                        </a:spcAft>
                      </a:pPr>
                      <a:r>
                        <a:rPr lang="en-US" sz="1400" dirty="0">
                          <a:effectLst/>
                        </a:rPr>
                        <a:t>Behavior</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p>
                      <a:pPr marL="0" marR="0">
                        <a:lnSpc>
                          <a:spcPct val="115000"/>
                        </a:lnSpc>
                        <a:spcBef>
                          <a:spcPts val="0"/>
                        </a:spcBef>
                        <a:spcAft>
                          <a:spcPts val="0"/>
                        </a:spcAft>
                      </a:pPr>
                      <a:r>
                        <a:rPr lang="en-US" sz="1400" dirty="0">
                          <a:effectLst/>
                        </a:rPr>
                        <a:t> </a:t>
                      </a:r>
                      <a:endParaRPr lang="en-US" sz="1100" dirty="0">
                        <a:effectLst/>
                      </a:endParaRPr>
                    </a:p>
                  </a:txBody>
                  <a:tcPr marL="68580" marR="68580" marT="0" marB="0"/>
                </a:tc>
                <a:tc>
                  <a:txBody>
                    <a:bodyPr/>
                    <a:lstStyle/>
                    <a:p>
                      <a:pPr marL="0" marR="0">
                        <a:lnSpc>
                          <a:spcPct val="115000"/>
                        </a:lnSpc>
                        <a:spcBef>
                          <a:spcPts val="0"/>
                        </a:spcBef>
                        <a:spcAft>
                          <a:spcPts val="0"/>
                        </a:spcAft>
                      </a:pPr>
                      <a:r>
                        <a:rPr lang="en-US" sz="1100">
                          <a:effectLst/>
                        </a:rPr>
                        <a:t>Student distracts others and does not listen – is off task.</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talks out in class and argues with directives.</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effectLst/>
                        </a:rPr>
                        <a:t>Student raises hand occasionally to ask questions – talks loud in class – disrupting lesson being taught.</a:t>
                      </a:r>
                      <a:endParaRPr lang="en-US" sz="110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a:effectLst/>
                        </a:rPr>
                        <a:t>Student always raises hand and takes directives without comment of any kind.</a:t>
                      </a:r>
                      <a:endParaRPr lang="en-US" sz="1100" dirty="0">
                        <a:effectLst/>
                        <a:latin typeface="Calibri"/>
                        <a:ea typeface="Calibri"/>
                        <a:cs typeface="Times New Roman"/>
                      </a:endParaRPr>
                    </a:p>
                  </a:txBody>
                  <a:tcPr marL="68580" marR="68580" marT="0" marB="0"/>
                </a:tc>
              </a:tr>
            </a:tbl>
          </a:graphicData>
        </a:graphic>
      </p:graphicFrame>
      <p:sp>
        <p:nvSpPr>
          <p:cNvPr id="6" name="Rectangle 1"/>
          <p:cNvSpPr>
            <a:spLocks noChangeArrowheads="1"/>
          </p:cNvSpPr>
          <p:nvPr/>
        </p:nvSpPr>
        <p:spPr bwMode="auto">
          <a:xfrm>
            <a:off x="2540033" y="-2232"/>
            <a:ext cx="406393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Music Participation Rubric</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18976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 name="TextBox 4"/>
          <p:cNvSpPr txBox="1"/>
          <p:nvPr/>
        </p:nvSpPr>
        <p:spPr>
          <a:xfrm>
            <a:off x="14514" y="76200"/>
            <a:ext cx="9144000" cy="6647974"/>
          </a:xfrm>
          <a:prstGeom prst="rect">
            <a:avLst/>
          </a:prstGeom>
          <a:noFill/>
        </p:spPr>
        <p:txBody>
          <a:bodyPr wrap="square" rtlCol="0">
            <a:spAutoFit/>
          </a:bodyPr>
          <a:lstStyle/>
          <a:p>
            <a:pPr algn="ctr"/>
            <a:r>
              <a:rPr lang="en-US" sz="3600" b="1" dirty="0"/>
              <a:t>Music Room Procedures</a:t>
            </a:r>
            <a:endParaRPr lang="en-US" sz="3600" dirty="0"/>
          </a:p>
          <a:p>
            <a:endParaRPr lang="en-US" sz="2400" u="sng" dirty="0" smtClean="0"/>
          </a:p>
          <a:p>
            <a:r>
              <a:rPr lang="en-US" sz="2400" u="sng" dirty="0" smtClean="0"/>
              <a:t>Entering </a:t>
            </a:r>
            <a:r>
              <a:rPr lang="en-US" sz="2400" u="sng" dirty="0"/>
              <a:t>the music room</a:t>
            </a:r>
            <a:r>
              <a:rPr lang="en-US" sz="2400" dirty="0"/>
              <a:t>		</a:t>
            </a:r>
            <a:r>
              <a:rPr lang="en-US" sz="2400" i="1" dirty="0"/>
              <a:t>1 POINT</a:t>
            </a:r>
            <a:endParaRPr lang="en-US" sz="2400" dirty="0"/>
          </a:p>
          <a:p>
            <a:r>
              <a:rPr lang="en-US" sz="2400" dirty="0"/>
              <a:t>Please come in quietly, throw out any items you may have in your 	mouth that does not belong there for music class (e.g. gum), </a:t>
            </a:r>
            <a:r>
              <a:rPr lang="en-US" sz="2400" dirty="0" smtClean="0"/>
              <a:t>	take your </a:t>
            </a:r>
            <a:r>
              <a:rPr lang="en-US" sz="2400" dirty="0"/>
              <a:t>seat 	and wait for attendance to be taken and for class </a:t>
            </a:r>
            <a:r>
              <a:rPr lang="en-US" sz="2400" dirty="0" smtClean="0"/>
              <a:t>	to </a:t>
            </a:r>
            <a:r>
              <a:rPr lang="en-US" sz="2400" dirty="0"/>
              <a:t>start.</a:t>
            </a:r>
          </a:p>
          <a:p>
            <a:endParaRPr lang="en-US" dirty="0"/>
          </a:p>
          <a:p>
            <a:r>
              <a:rPr lang="en-US" sz="2400" u="sng" dirty="0"/>
              <a:t>Taking attendance</a:t>
            </a:r>
            <a:endParaRPr lang="en-US" sz="2400" dirty="0"/>
          </a:p>
          <a:p>
            <a:r>
              <a:rPr lang="en-US" sz="2400" dirty="0"/>
              <a:t>Miss Rowe will be asking you to verify if students are present in the 	music room.  Please answer accordingly.</a:t>
            </a:r>
          </a:p>
          <a:p>
            <a:r>
              <a:rPr lang="en-US" dirty="0"/>
              <a:t> </a:t>
            </a:r>
          </a:p>
          <a:p>
            <a:r>
              <a:rPr lang="en-US" sz="2400" u="sng" dirty="0"/>
              <a:t>Bathroom and water</a:t>
            </a:r>
            <a:endParaRPr lang="en-US" sz="2400" dirty="0"/>
          </a:p>
          <a:p>
            <a:r>
              <a:rPr lang="en-US" sz="2400" dirty="0"/>
              <a:t>Think first: “Is this a good time?/Can it wait?”</a:t>
            </a:r>
          </a:p>
          <a:p>
            <a:r>
              <a:rPr lang="en-US" sz="2400" dirty="0"/>
              <a:t>Use the proper hand signals:		Bathroom - fingers crossed (“R”)</a:t>
            </a:r>
          </a:p>
          <a:p>
            <a:r>
              <a:rPr lang="en-US" sz="2400" dirty="0"/>
              <a:t>					</a:t>
            </a:r>
            <a:r>
              <a:rPr lang="en-US" sz="2400" dirty="0" smtClean="0"/>
              <a:t>Water </a:t>
            </a:r>
            <a:r>
              <a:rPr lang="en-US" sz="2400" dirty="0"/>
              <a:t>- 3 fingers up (“W”)</a:t>
            </a:r>
          </a:p>
          <a:p>
            <a:r>
              <a:rPr lang="en-US" sz="2400" i="1" dirty="0"/>
              <a:t>Please note that you are expected to take care of these on your time.</a:t>
            </a:r>
            <a:endParaRPr lang="en-US" sz="2400" dirty="0"/>
          </a:p>
          <a:p>
            <a:endParaRPr lang="en-US" dirty="0"/>
          </a:p>
        </p:txBody>
      </p:sp>
    </p:spTree>
    <p:extLst>
      <p:ext uri="{BB962C8B-B14F-4D97-AF65-F5344CB8AC3E}">
        <p14:creationId xmlns:p14="http://schemas.microsoft.com/office/powerpoint/2010/main" val="2214062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7482" y="349312"/>
            <a:ext cx="8991600" cy="6278642"/>
          </a:xfrm>
          <a:prstGeom prst="rect">
            <a:avLst/>
          </a:prstGeom>
          <a:noFill/>
        </p:spPr>
        <p:txBody>
          <a:bodyPr wrap="square" rtlCol="0">
            <a:spAutoFit/>
          </a:bodyPr>
          <a:lstStyle/>
          <a:p>
            <a:r>
              <a:rPr lang="en-US" sz="2400" u="sng" dirty="0"/>
              <a:t>Buddy Buzz</a:t>
            </a:r>
            <a:endParaRPr lang="en-US" sz="2400" dirty="0"/>
          </a:p>
          <a:p>
            <a:r>
              <a:rPr lang="en-US" sz="2400" dirty="0"/>
              <a:t>Talk with a partner on the given topic. </a:t>
            </a:r>
            <a:r>
              <a:rPr lang="en-US" sz="2400" dirty="0" smtClean="0"/>
              <a:t>Prepare an answer and be ready 	to share.  (</a:t>
            </a:r>
            <a:r>
              <a:rPr lang="en-US" sz="2400" dirty="0"/>
              <a:t>Partners are anyone whose is </a:t>
            </a:r>
            <a:r>
              <a:rPr lang="en-US" sz="2400" dirty="0" smtClean="0"/>
              <a:t>sitting </a:t>
            </a:r>
            <a:r>
              <a:rPr lang="en-US" sz="2400" dirty="0"/>
              <a:t>near you/your </a:t>
            </a:r>
            <a:r>
              <a:rPr lang="en-US" sz="2400" dirty="0" smtClean="0"/>
              <a:t>	square </a:t>
            </a:r>
            <a:r>
              <a:rPr lang="en-US" sz="2400" dirty="0"/>
              <a:t>and their square touch.  Partners </a:t>
            </a:r>
            <a:r>
              <a:rPr lang="en-US" sz="2400" dirty="0" smtClean="0"/>
              <a:t>can be </a:t>
            </a:r>
            <a:r>
              <a:rPr lang="en-US" sz="2400" dirty="0"/>
              <a:t>2 - 4 people</a:t>
            </a:r>
            <a:r>
              <a:rPr lang="en-US" sz="2400" dirty="0" smtClean="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sz="2400" u="sng" dirty="0" smtClean="0"/>
          </a:p>
          <a:p>
            <a:r>
              <a:rPr lang="en-US" sz="2400" u="sng" dirty="0" smtClean="0"/>
              <a:t>Transitions</a:t>
            </a:r>
            <a:endParaRPr lang="en-US" sz="2400" dirty="0"/>
          </a:p>
          <a:p>
            <a:r>
              <a:rPr lang="en-US" sz="2400" dirty="0"/>
              <a:t>We will use the </a:t>
            </a:r>
            <a:r>
              <a:rPr lang="en-US" sz="2400" b="1" dirty="0"/>
              <a:t>1 - 2 - 3 method</a:t>
            </a:r>
            <a:r>
              <a:rPr lang="en-US" sz="2400" dirty="0"/>
              <a:t>: 1 - get ready (you are quiet, focused 	and listening); 2 - stand up (if you are already standing, remain </a:t>
            </a:r>
            <a:r>
              <a:rPr lang="en-US" sz="2400" dirty="0" smtClean="0"/>
              <a:t>	in place</a:t>
            </a:r>
            <a:r>
              <a:rPr lang="en-US" sz="2400" dirty="0"/>
              <a:t>); 3 - begin the action (get materials, clean up, line up, </a:t>
            </a:r>
            <a:r>
              <a:rPr lang="en-US" sz="2400" dirty="0" smtClean="0"/>
              <a:t>	etc</a:t>
            </a:r>
            <a:r>
              <a:rPr lang="en-US" sz="2400" dirty="0"/>
              <a:t>.).</a:t>
            </a:r>
          </a:p>
        </p:txBody>
      </p:sp>
      <p:graphicFrame>
        <p:nvGraphicFramePr>
          <p:cNvPr id="3" name="Table 2"/>
          <p:cNvGraphicFramePr>
            <a:graphicFrameLocks noGrp="1"/>
          </p:cNvGraphicFramePr>
          <p:nvPr>
            <p:extLst>
              <p:ext uri="{D42A27DB-BD31-4B8C-83A1-F6EECF244321}">
                <p14:modId xmlns:p14="http://schemas.microsoft.com/office/powerpoint/2010/main" val="805558874"/>
              </p:ext>
            </p:extLst>
          </p:nvPr>
        </p:nvGraphicFramePr>
        <p:xfrm>
          <a:off x="381000" y="2057400"/>
          <a:ext cx="8229600" cy="2164865"/>
        </p:xfrm>
        <a:graphic>
          <a:graphicData uri="http://schemas.openxmlformats.org/drawingml/2006/table">
            <a:tbl>
              <a:tblPr/>
              <a:tblGrid>
                <a:gridCol w="1295400"/>
                <a:gridCol w="1447800"/>
                <a:gridCol w="1371600"/>
                <a:gridCol w="1371600"/>
                <a:gridCol w="1371600"/>
                <a:gridCol w="1371600"/>
              </a:tblGrid>
              <a:tr h="272484">
                <a:tc>
                  <a:txBody>
                    <a:bodyPr/>
                    <a:lstStyle/>
                    <a:p>
                      <a:pPr marR="0" indent="0" algn="ctr" rtl="0">
                        <a:lnSpc>
                          <a:spcPct val="119000"/>
                        </a:lnSpc>
                        <a:spcBef>
                          <a:spcPts val="0"/>
                        </a:spcBef>
                        <a:spcAft>
                          <a:spcPts val="600"/>
                        </a:spcAft>
                      </a:pPr>
                      <a:r>
                        <a:rPr lang="en-US" sz="900" b="1" kern="1400" dirty="0">
                          <a:solidFill>
                            <a:srgbClr val="000000"/>
                          </a:solidFill>
                          <a:effectLst/>
                          <a:latin typeface="Arial"/>
                        </a:rPr>
                        <a:t>1</a:t>
                      </a:r>
                      <a:endParaRPr lang="en-US" sz="900" kern="1400" dirty="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2</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3</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4</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5</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6</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r h="457553">
                <a:tc>
                  <a:txBody>
                    <a:bodyPr/>
                    <a:lstStyle/>
                    <a:p>
                      <a:pPr marR="0" indent="0" algn="ctr" rtl="0">
                        <a:lnSpc>
                          <a:spcPct val="119000"/>
                        </a:lnSpc>
                        <a:spcBef>
                          <a:spcPts val="0"/>
                        </a:spcBef>
                        <a:spcAft>
                          <a:spcPts val="600"/>
                        </a:spcAft>
                      </a:pPr>
                      <a:r>
                        <a:rPr lang="en-US" sz="900" b="1" kern="1400">
                          <a:solidFill>
                            <a:srgbClr val="000000"/>
                          </a:solidFill>
                          <a:effectLst/>
                          <a:latin typeface="Arial"/>
                        </a:rPr>
                        <a:t>1</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6C0A"/>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2</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6C0A"/>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3</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6C0A"/>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4</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6C0A"/>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5</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6C0A"/>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6</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36C0A"/>
                    </a:solidFill>
                  </a:tcPr>
                </a:tc>
              </a:tr>
              <a:tr h="519722">
                <a:tc>
                  <a:txBody>
                    <a:bodyPr/>
                    <a:lstStyle/>
                    <a:p>
                      <a:pPr marR="0" indent="0" algn="ctr" rtl="0">
                        <a:lnSpc>
                          <a:spcPct val="119000"/>
                        </a:lnSpc>
                        <a:spcBef>
                          <a:spcPts val="0"/>
                        </a:spcBef>
                        <a:spcAft>
                          <a:spcPts val="600"/>
                        </a:spcAft>
                      </a:pPr>
                      <a:r>
                        <a:rPr lang="en-US" sz="900" b="1" kern="1400">
                          <a:solidFill>
                            <a:srgbClr val="000000"/>
                          </a:solidFill>
                          <a:effectLst/>
                          <a:latin typeface="Arial"/>
                        </a:rPr>
                        <a:t>1</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2</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R="0" indent="0" algn="ctr" rtl="0">
                        <a:lnSpc>
                          <a:spcPct val="119000"/>
                        </a:lnSpc>
                        <a:spcBef>
                          <a:spcPts val="0"/>
                        </a:spcBef>
                        <a:spcAft>
                          <a:spcPts val="600"/>
                        </a:spcAft>
                      </a:pPr>
                      <a:r>
                        <a:rPr lang="en-US" sz="900" b="1" kern="1400" dirty="0">
                          <a:solidFill>
                            <a:srgbClr val="000000"/>
                          </a:solidFill>
                          <a:effectLst/>
                          <a:latin typeface="Arial"/>
                        </a:rPr>
                        <a:t>3</a:t>
                      </a:r>
                      <a:endParaRPr lang="en-US" sz="900" kern="1400" dirty="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4</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5</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6</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r h="457553">
                <a:tc>
                  <a:txBody>
                    <a:bodyPr/>
                    <a:lstStyle/>
                    <a:p>
                      <a:pPr marR="0" indent="0" algn="ctr" rtl="0">
                        <a:lnSpc>
                          <a:spcPct val="119000"/>
                        </a:lnSpc>
                        <a:spcBef>
                          <a:spcPts val="0"/>
                        </a:spcBef>
                        <a:spcAft>
                          <a:spcPts val="600"/>
                        </a:spcAft>
                      </a:pPr>
                      <a:r>
                        <a:rPr lang="en-US" sz="900" b="1" kern="1400">
                          <a:solidFill>
                            <a:srgbClr val="000000"/>
                          </a:solidFill>
                          <a:effectLst/>
                          <a:latin typeface="Arial"/>
                        </a:rPr>
                        <a:t>1</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2</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3</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4</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5</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6</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r>
              <a:tr h="457553">
                <a:tc>
                  <a:txBody>
                    <a:bodyPr/>
                    <a:lstStyle/>
                    <a:p>
                      <a:pPr marR="0" indent="0" algn="ctr" rtl="0">
                        <a:lnSpc>
                          <a:spcPct val="119000"/>
                        </a:lnSpc>
                        <a:spcBef>
                          <a:spcPts val="0"/>
                        </a:spcBef>
                        <a:spcAft>
                          <a:spcPts val="600"/>
                        </a:spcAft>
                      </a:pPr>
                      <a:r>
                        <a:rPr lang="en-US" sz="900" b="1" kern="1400">
                          <a:solidFill>
                            <a:srgbClr val="000000"/>
                          </a:solidFill>
                          <a:effectLst/>
                          <a:latin typeface="Arial"/>
                        </a:rPr>
                        <a:t>1</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2</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3</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4</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R="0" indent="0" algn="ctr" rtl="0">
                        <a:lnSpc>
                          <a:spcPct val="119000"/>
                        </a:lnSpc>
                        <a:spcBef>
                          <a:spcPts val="0"/>
                        </a:spcBef>
                        <a:spcAft>
                          <a:spcPts val="600"/>
                        </a:spcAft>
                      </a:pPr>
                      <a:r>
                        <a:rPr lang="en-US" sz="900" b="1" kern="1400">
                          <a:solidFill>
                            <a:srgbClr val="000000"/>
                          </a:solidFill>
                          <a:effectLst/>
                          <a:latin typeface="Arial"/>
                        </a:rPr>
                        <a:t>5</a:t>
                      </a:r>
                      <a:endParaRPr lang="en-US" sz="900" kern="140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c>
                  <a:txBody>
                    <a:bodyPr/>
                    <a:lstStyle/>
                    <a:p>
                      <a:pPr marR="0" indent="0" algn="ctr" rtl="0">
                        <a:lnSpc>
                          <a:spcPct val="119000"/>
                        </a:lnSpc>
                        <a:spcBef>
                          <a:spcPts val="0"/>
                        </a:spcBef>
                        <a:spcAft>
                          <a:spcPts val="0"/>
                        </a:spcAft>
                      </a:pPr>
                      <a:r>
                        <a:rPr lang="en-US" sz="900" b="1" kern="1400" dirty="0">
                          <a:solidFill>
                            <a:srgbClr val="000000"/>
                          </a:solidFill>
                          <a:effectLst/>
                          <a:latin typeface="Arial"/>
                        </a:rPr>
                        <a:t>6</a:t>
                      </a:r>
                      <a:endParaRPr lang="en-US" sz="900" kern="1400" dirty="0">
                        <a:solidFill>
                          <a:srgbClr val="000000"/>
                        </a:solidFill>
                        <a:effectLst/>
                        <a:latin typeface="Calibri"/>
                      </a:endParaRPr>
                    </a:p>
                  </a:txBody>
                  <a:tcPr marL="61804" marR="6180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30A0"/>
                    </a:solidFill>
                  </a:tcPr>
                </a:tc>
              </a:tr>
            </a:tbl>
          </a:graphicData>
        </a:graphic>
      </p:graphicFrame>
      <p:sp>
        <p:nvSpPr>
          <p:cNvPr id="4" name="Control 1"/>
          <p:cNvSpPr>
            <a:spLocks noChangeArrowheads="1" noChangeShapeType="1"/>
          </p:cNvSpPr>
          <p:nvPr/>
        </p:nvSpPr>
        <p:spPr bwMode="auto">
          <a:xfrm>
            <a:off x="922338" y="5246688"/>
            <a:ext cx="9131300" cy="25828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0" tIns="0" rIns="0" bIns="0" numCol="1" anchor="t" anchorCtr="0" compatLnSpc="1">
            <a:prstTxWarp prst="textNoShape">
              <a:avLst/>
            </a:prstTxWarp>
          </a:bodyPr>
          <a:lstStyle/>
          <a:p>
            <a:endParaRPr lang="en-US"/>
          </a:p>
        </p:txBody>
      </p:sp>
    </p:spTree>
    <p:extLst>
      <p:ext uri="{BB962C8B-B14F-4D97-AF65-F5344CB8AC3E}">
        <p14:creationId xmlns:p14="http://schemas.microsoft.com/office/powerpoint/2010/main" val="2214062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TextBox 5"/>
          <p:cNvSpPr txBox="1"/>
          <p:nvPr/>
        </p:nvSpPr>
        <p:spPr>
          <a:xfrm>
            <a:off x="17489" y="533400"/>
            <a:ext cx="8991600" cy="5632311"/>
          </a:xfrm>
          <a:prstGeom prst="rect">
            <a:avLst/>
          </a:prstGeom>
          <a:noFill/>
        </p:spPr>
        <p:txBody>
          <a:bodyPr wrap="square" rtlCol="0">
            <a:spAutoFit/>
          </a:bodyPr>
          <a:lstStyle/>
          <a:p>
            <a:r>
              <a:rPr lang="en-US" sz="2400" u="sng" dirty="0"/>
              <a:t>Preparing to exit the music room</a:t>
            </a:r>
            <a:r>
              <a:rPr lang="en-US" sz="2400" dirty="0"/>
              <a:t>		</a:t>
            </a:r>
            <a:r>
              <a:rPr lang="en-US" sz="2400" i="1" dirty="0"/>
              <a:t>1 POINT</a:t>
            </a:r>
            <a:endParaRPr lang="en-US" sz="2400" dirty="0"/>
          </a:p>
          <a:p>
            <a:r>
              <a:rPr lang="en-US" sz="2400" dirty="0"/>
              <a:t>You will line up in a single line, in alphabetical (or seat order), with your 	hands to yourself and your mouths silent.</a:t>
            </a:r>
          </a:p>
          <a:p>
            <a:endParaRPr lang="en-US" sz="2400" u="sng" dirty="0" smtClean="0"/>
          </a:p>
          <a:p>
            <a:endParaRPr lang="en-US" sz="2400" dirty="0"/>
          </a:p>
          <a:p>
            <a:r>
              <a:rPr lang="en-US" sz="2400" u="sng" dirty="0"/>
              <a:t>Awarding class points</a:t>
            </a:r>
            <a:endParaRPr lang="en-US" sz="2400" dirty="0"/>
          </a:p>
          <a:p>
            <a:r>
              <a:rPr lang="en-US" sz="2400" dirty="0"/>
              <a:t>Points for the class will be awarded once in line and added to the point	chart.  A </a:t>
            </a:r>
            <a:r>
              <a:rPr lang="en-US" sz="2400" dirty="0" smtClean="0"/>
              <a:t>(school </a:t>
            </a:r>
            <a:r>
              <a:rPr lang="en-US" sz="2400" smtClean="0"/>
              <a:t>class reward) will </a:t>
            </a:r>
            <a:r>
              <a:rPr lang="en-US" sz="2400" dirty="0"/>
              <a:t>be awarded if maximum </a:t>
            </a:r>
            <a:r>
              <a:rPr lang="en-US" sz="2400"/>
              <a:t>points </a:t>
            </a:r>
            <a:r>
              <a:rPr lang="en-US" sz="2400" smtClean="0"/>
              <a:t>are </a:t>
            </a:r>
            <a:r>
              <a:rPr lang="en-US" sz="2400" dirty="0"/>
              <a:t>earned.</a:t>
            </a:r>
          </a:p>
          <a:p>
            <a:r>
              <a:rPr lang="en-US" sz="2400" dirty="0"/>
              <a:t>	</a:t>
            </a:r>
            <a:r>
              <a:rPr lang="en-US" sz="2400" dirty="0" smtClean="0"/>
              <a:t>You </a:t>
            </a:r>
            <a:r>
              <a:rPr lang="en-US" sz="2400" dirty="0"/>
              <a:t>can earn 1 Point each for: </a:t>
            </a:r>
          </a:p>
          <a:p>
            <a:r>
              <a:rPr lang="en-US" sz="2400" dirty="0"/>
              <a:t>		Entering the music room correctly.</a:t>
            </a:r>
          </a:p>
          <a:p>
            <a:r>
              <a:rPr lang="en-US" sz="2400" dirty="0"/>
              <a:t>		Listening attentively during music class.</a:t>
            </a:r>
          </a:p>
          <a:p>
            <a:r>
              <a:rPr lang="en-US" sz="2400" dirty="0"/>
              <a:t>		Actively participating/good effort during music class.</a:t>
            </a:r>
          </a:p>
          <a:p>
            <a:r>
              <a:rPr lang="en-US" sz="2400" dirty="0"/>
              <a:t>		Preparing to leave the music room correctly.</a:t>
            </a:r>
          </a:p>
          <a:p>
            <a:r>
              <a:rPr lang="en-US" sz="2400" dirty="0"/>
              <a:t>	</a:t>
            </a:r>
            <a:r>
              <a:rPr lang="en-US" sz="2400" b="1" dirty="0" smtClean="0"/>
              <a:t>MAXIMUM </a:t>
            </a:r>
            <a:r>
              <a:rPr lang="en-US" sz="2400" b="1" dirty="0"/>
              <a:t>POINTS POSSIBLE = </a:t>
            </a:r>
            <a:r>
              <a:rPr lang="en-US" sz="2400" b="1" dirty="0" smtClean="0"/>
              <a:t>4</a:t>
            </a:r>
            <a:endParaRPr lang="en-US" sz="2400" dirty="0"/>
          </a:p>
        </p:txBody>
      </p:sp>
    </p:spTree>
    <p:extLst>
      <p:ext uri="{BB962C8B-B14F-4D97-AF65-F5344CB8AC3E}">
        <p14:creationId xmlns:p14="http://schemas.microsoft.com/office/powerpoint/2010/main" val="1282108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522</Words>
  <Application>Microsoft Office PowerPoint</Application>
  <PresentationFormat>On-screen Show (4:3)</PresentationFormat>
  <Paragraphs>112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Welcome back to Music!</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7</cp:revision>
  <dcterms:created xsi:type="dcterms:W3CDTF">2015-03-23T16:32:41Z</dcterms:created>
  <dcterms:modified xsi:type="dcterms:W3CDTF">2015-05-12T18:16:01Z</dcterms:modified>
</cp:coreProperties>
</file>