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2" r:id="rId3"/>
    <p:sldId id="267" r:id="rId4"/>
    <p:sldId id="268" r:id="rId5"/>
    <p:sldId id="271" r:id="rId6"/>
    <p:sldId id="274" r:id="rId7"/>
    <p:sldId id="275" r:id="rId8"/>
    <p:sldId id="276" r:id="rId9"/>
    <p:sldId id="270" r:id="rId10"/>
    <p:sldId id="257" r:id="rId11"/>
    <p:sldId id="269" r:id="rId12"/>
    <p:sldId id="258" r:id="rId13"/>
    <p:sldId id="262" r:id="rId14"/>
    <p:sldId id="263" r:id="rId15"/>
    <p:sldId id="259"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0"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06C5E-2CFE-44BD-9159-CCBF71A97B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B1BAEC-CCE7-4F05-97A6-BF4299267B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3042B-E9CF-429C-BE13-D549BBB1E8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875E4-91D9-4952-B3E7-0157FD5B5E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AAC322-3D64-4CF6-9C29-099B387C83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2FC00A-084F-48E1-B596-F6724496E9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BC6D13-852F-4628-88AB-1CAF8FE9C1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5749F7-8CB4-4930-822E-813343A1B2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FF10BB-D479-4FF2-BD6A-21C1D17552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4FB0DB-AA23-42B9-8381-56237F60BA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7149DF-015D-4C81-835F-EA9E084202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mn-ea"/>
                <a:cs typeface="+mn-cs"/>
              </a:defRPr>
            </a:lvl1pPr>
          </a:lstStyle>
          <a:p>
            <a:pPr>
              <a:defRPr/>
            </a:pPr>
            <a:fld id="{DFF72D05-BDAA-4B23-AD00-8991E64F2F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2"/>
          </a:solidFill>
          <a:latin typeface="Arial"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2"/>
          </a:solidFill>
          <a:latin typeface="Arial"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2"/>
          </a:solidFill>
          <a:latin typeface="Arial"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2"/>
          </a:solidFill>
          <a:latin typeface="Arial"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23"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2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23"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23"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rtlex.com/ArtLex/c/Images/caricat_philipn.lg.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838200" y="533400"/>
            <a:ext cx="7391400" cy="5794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dirty="0">
                <a:latin typeface="Arial Black" pitchFamily="-123" charset="0"/>
              </a:rPr>
              <a:t>Celebrity Cartoons</a:t>
            </a:r>
            <a:endParaRPr lang="en-US" dirty="0">
              <a:latin typeface="Arial Black" pitchFamily="-123" charset="0"/>
            </a:endParaRPr>
          </a:p>
        </p:txBody>
      </p:sp>
      <p:pic>
        <p:nvPicPr>
          <p:cNvPr id="30723" name="Picture 3" descr="96803_600"/>
          <p:cNvPicPr>
            <a:picLocks noChangeAspect="1" noChangeArrowheads="1"/>
          </p:cNvPicPr>
          <p:nvPr/>
        </p:nvPicPr>
        <p:blipFill>
          <a:blip r:embed="rId2" cstate="print"/>
          <a:srcRect/>
          <a:stretch>
            <a:fillRect/>
          </a:stretch>
        </p:blipFill>
        <p:spPr bwMode="auto">
          <a:xfrm>
            <a:off x="2667000" y="1371600"/>
            <a:ext cx="4025900" cy="5105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027" descr="caric_sample15"/>
          <p:cNvPicPr>
            <a:picLocks noChangeAspect="1" noChangeArrowheads="1"/>
          </p:cNvPicPr>
          <p:nvPr/>
        </p:nvPicPr>
        <p:blipFill>
          <a:blip r:embed="rId2" cstate="print"/>
          <a:srcRect/>
          <a:stretch>
            <a:fillRect/>
          </a:stretch>
        </p:blipFill>
        <p:spPr bwMode="auto">
          <a:xfrm>
            <a:off x="432048" y="1754138"/>
            <a:ext cx="6848675" cy="4945368"/>
          </a:xfrm>
          <a:prstGeom prst="rect">
            <a:avLst/>
          </a:prstGeom>
          <a:noFill/>
        </p:spPr>
      </p:pic>
      <p:sp>
        <p:nvSpPr>
          <p:cNvPr id="18436" name="Text Box 1028"/>
          <p:cNvSpPr txBox="1">
            <a:spLocks noChangeArrowheads="1"/>
          </p:cNvSpPr>
          <p:nvPr/>
        </p:nvSpPr>
        <p:spPr bwMode="auto">
          <a:xfrm>
            <a:off x="457200" y="288925"/>
            <a:ext cx="7924800" cy="13112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Placing celebrities in shocking or absurd environments is not only funny, but it also questions our perception of reality. We have to think twice about their true personality verses the one they portray to the public.</a:t>
            </a:r>
            <a:r>
              <a:rPr lang="en-US"/>
              <a:t>  </a:t>
            </a:r>
          </a:p>
        </p:txBody>
      </p:sp>
      <p:sp>
        <p:nvSpPr>
          <p:cNvPr id="4" name="Text Box 2"/>
          <p:cNvSpPr txBox="1">
            <a:spLocks noChangeArrowheads="1"/>
          </p:cNvSpPr>
          <p:nvPr/>
        </p:nvSpPr>
        <p:spPr bwMode="auto">
          <a:xfrm>
            <a:off x="6588224" y="1844824"/>
            <a:ext cx="2238400" cy="452431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smtClean="0"/>
              <a:t>What message do you think the artist is trying to communicate in this cartoon? </a:t>
            </a:r>
          </a:p>
          <a:p>
            <a:pPr>
              <a:spcBef>
                <a:spcPct val="50000"/>
              </a:spcBef>
            </a:pPr>
            <a:r>
              <a:rPr lang="en-US" dirty="0" smtClean="0"/>
              <a:t>What is the mood?</a:t>
            </a:r>
          </a:p>
          <a:p>
            <a:pPr>
              <a:spcBef>
                <a:spcPct val="50000"/>
              </a:spcBef>
            </a:pPr>
            <a:r>
              <a:rPr lang="en-US" dirty="0" smtClean="0"/>
              <a:t>Why do you think this way?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656" y="29636"/>
            <a:ext cx="4784815" cy="6711732"/>
          </a:xfrm>
          <a:prstGeom prst="rect">
            <a:avLst/>
          </a:prstGeom>
        </p:spPr>
      </p:pic>
      <p:sp>
        <p:nvSpPr>
          <p:cNvPr id="4" name="Text Box 2"/>
          <p:cNvSpPr txBox="1">
            <a:spLocks noChangeArrowheads="1"/>
          </p:cNvSpPr>
          <p:nvPr/>
        </p:nvSpPr>
        <p:spPr bwMode="auto">
          <a:xfrm>
            <a:off x="467544" y="560704"/>
            <a:ext cx="3102496" cy="569386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800" dirty="0" smtClean="0"/>
              <a:t>What message do you think the artist is trying to communicate in this cartoon? </a:t>
            </a:r>
          </a:p>
          <a:p>
            <a:pPr>
              <a:spcBef>
                <a:spcPct val="50000"/>
              </a:spcBef>
            </a:pPr>
            <a:endParaRPr lang="en-US" sz="2800" dirty="0" smtClean="0"/>
          </a:p>
          <a:p>
            <a:pPr>
              <a:spcBef>
                <a:spcPct val="50000"/>
              </a:spcBef>
            </a:pPr>
            <a:r>
              <a:rPr lang="en-US" sz="2800" dirty="0" smtClean="0"/>
              <a:t>What is the mood?</a:t>
            </a:r>
          </a:p>
          <a:p>
            <a:pPr>
              <a:spcBef>
                <a:spcPct val="50000"/>
              </a:spcBef>
            </a:pPr>
            <a:endParaRPr lang="en-US" sz="2800" dirty="0" smtClean="0"/>
          </a:p>
          <a:p>
            <a:pPr>
              <a:spcBef>
                <a:spcPct val="50000"/>
              </a:spcBef>
            </a:pPr>
            <a:r>
              <a:rPr lang="en-US" sz="2800" dirty="0" smtClean="0"/>
              <a:t>Why do you think this way?</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457200" y="533400"/>
            <a:ext cx="80010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t>You are going to create a celebrity cartoon using one of the following famous people. </a:t>
            </a:r>
          </a:p>
        </p:txBody>
      </p:sp>
      <p:pic>
        <p:nvPicPr>
          <p:cNvPr id="6" name="Picture 2" descr="Beyonce_Knowles_200_391180a[1]"/>
          <p:cNvPicPr>
            <a:picLocks noChangeAspect="1" noChangeArrowheads="1"/>
          </p:cNvPicPr>
          <p:nvPr/>
        </p:nvPicPr>
        <p:blipFill>
          <a:blip r:embed="rId2" cstate="print"/>
          <a:srcRect/>
          <a:stretch>
            <a:fillRect/>
          </a:stretch>
        </p:blipFill>
        <p:spPr bwMode="auto">
          <a:xfrm>
            <a:off x="107504" y="2343085"/>
            <a:ext cx="5599145" cy="4514915"/>
          </a:xfrm>
          <a:prstGeom prst="rect">
            <a:avLst/>
          </a:prstGeom>
          <a:noFill/>
          <a:ln w="9525" algn="in">
            <a:noFill/>
            <a:miter lim="800000"/>
            <a:headEnd/>
            <a:tailEnd/>
          </a:ln>
          <a:effectLst/>
        </p:spPr>
      </p:pic>
      <p:pic>
        <p:nvPicPr>
          <p:cNvPr id="7" name="Picture 3" descr="3281_con_Rihanna1[1]"/>
          <p:cNvPicPr>
            <a:picLocks noChangeAspect="1" noChangeArrowheads="1"/>
          </p:cNvPicPr>
          <p:nvPr/>
        </p:nvPicPr>
        <p:blipFill>
          <a:blip r:embed="rId3" cstate="print"/>
          <a:srcRect/>
          <a:stretch>
            <a:fillRect/>
          </a:stretch>
        </p:blipFill>
        <p:spPr bwMode="auto">
          <a:xfrm>
            <a:off x="4421965" y="2337580"/>
            <a:ext cx="4488532" cy="4488532"/>
          </a:xfrm>
          <a:prstGeom prst="rect">
            <a:avLst/>
          </a:prstGeom>
          <a:noFill/>
          <a:ln w="9525" algn="in">
            <a:noFill/>
            <a:miter lim="800000"/>
            <a:headEnd/>
            <a:tailEnd/>
          </a:ln>
          <a:effectLst/>
        </p:spPr>
      </p:pic>
      <p:pic>
        <p:nvPicPr>
          <p:cNvPr id="8" name="Picture 2" descr="7424-parents_joining_hannah_montana_fan_club_lawsuit[1]"/>
          <p:cNvPicPr>
            <a:picLocks noChangeAspect="1" noChangeArrowheads="1"/>
          </p:cNvPicPr>
          <p:nvPr/>
        </p:nvPicPr>
        <p:blipFill>
          <a:blip r:embed="rId4" cstate="print"/>
          <a:srcRect/>
          <a:stretch>
            <a:fillRect/>
          </a:stretch>
        </p:blipFill>
        <p:spPr bwMode="auto">
          <a:xfrm>
            <a:off x="2898337" y="2316992"/>
            <a:ext cx="3024336" cy="4541008"/>
          </a:xfrm>
          <a:prstGeom prst="rect">
            <a:avLst/>
          </a:prstGeom>
          <a:noFill/>
          <a:ln w="9525" algn="in">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braham_Lincoln_seated,_Feb_9,_1864[1]"/>
          <p:cNvPicPr>
            <a:picLocks noChangeAspect="1" noChangeArrowheads="1"/>
          </p:cNvPicPr>
          <p:nvPr/>
        </p:nvPicPr>
        <p:blipFill>
          <a:blip r:embed="rId2" cstate="print"/>
          <a:srcRect/>
          <a:stretch>
            <a:fillRect/>
          </a:stretch>
        </p:blipFill>
        <p:spPr bwMode="auto">
          <a:xfrm>
            <a:off x="0" y="0"/>
            <a:ext cx="3203848" cy="3595380"/>
          </a:xfrm>
          <a:prstGeom prst="rect">
            <a:avLst/>
          </a:prstGeom>
          <a:noFill/>
          <a:ln w="9525" algn="in">
            <a:noFill/>
            <a:miter lim="800000"/>
            <a:headEnd/>
            <a:tailEnd/>
          </a:ln>
          <a:effectLst/>
        </p:spPr>
      </p:pic>
      <p:pic>
        <p:nvPicPr>
          <p:cNvPr id="2051" name="Picture 3" descr="george_washington[1]"/>
          <p:cNvPicPr>
            <a:picLocks noChangeAspect="1" noChangeArrowheads="1"/>
          </p:cNvPicPr>
          <p:nvPr/>
        </p:nvPicPr>
        <p:blipFill>
          <a:blip r:embed="rId3" cstate="print"/>
          <a:srcRect/>
          <a:stretch>
            <a:fillRect/>
          </a:stretch>
        </p:blipFill>
        <p:spPr bwMode="auto">
          <a:xfrm>
            <a:off x="3131840" y="0"/>
            <a:ext cx="2880320" cy="3608283"/>
          </a:xfrm>
          <a:prstGeom prst="rect">
            <a:avLst/>
          </a:prstGeom>
          <a:noFill/>
          <a:ln w="9525" algn="in">
            <a:noFill/>
            <a:miter lim="800000"/>
            <a:headEnd/>
            <a:tailEnd/>
          </a:ln>
          <a:effectLst/>
        </p:spPr>
      </p:pic>
      <p:pic>
        <p:nvPicPr>
          <p:cNvPr id="4" name="Picture 3" descr="eminem-rapper[1]"/>
          <p:cNvPicPr>
            <a:picLocks noChangeAspect="1" noChangeArrowheads="1"/>
          </p:cNvPicPr>
          <p:nvPr/>
        </p:nvPicPr>
        <p:blipFill>
          <a:blip r:embed="rId4" cstate="print"/>
          <a:srcRect/>
          <a:stretch>
            <a:fillRect/>
          </a:stretch>
        </p:blipFill>
        <p:spPr bwMode="auto">
          <a:xfrm>
            <a:off x="6012160" y="0"/>
            <a:ext cx="3131840" cy="3606807"/>
          </a:xfrm>
          <a:prstGeom prst="rect">
            <a:avLst/>
          </a:prstGeom>
          <a:noFill/>
          <a:ln w="9525" algn="in">
            <a:noFill/>
            <a:miter lim="800000"/>
            <a:headEnd/>
            <a:tailEnd/>
          </a:ln>
          <a:effectLst/>
        </p:spPr>
      </p:pic>
      <p:pic>
        <p:nvPicPr>
          <p:cNvPr id="5" name="Picture 2" descr="images[1]"/>
          <p:cNvPicPr>
            <a:picLocks noChangeAspect="1" noChangeArrowheads="1"/>
          </p:cNvPicPr>
          <p:nvPr/>
        </p:nvPicPr>
        <p:blipFill>
          <a:blip r:embed="rId5" cstate="print"/>
          <a:srcRect/>
          <a:stretch>
            <a:fillRect/>
          </a:stretch>
        </p:blipFill>
        <p:spPr bwMode="auto">
          <a:xfrm>
            <a:off x="0" y="3645024"/>
            <a:ext cx="2527401" cy="3212976"/>
          </a:xfrm>
          <a:prstGeom prst="rect">
            <a:avLst/>
          </a:prstGeom>
          <a:noFill/>
          <a:ln w="9525" algn="in">
            <a:noFill/>
            <a:miter lim="800000"/>
            <a:headEnd/>
            <a:tailEnd/>
          </a:ln>
          <a:effectLst/>
        </p:spPr>
      </p:pic>
      <p:pic>
        <p:nvPicPr>
          <p:cNvPr id="6" name="Picture 3" descr="President_Official_Portrait_HiRes[1]"/>
          <p:cNvPicPr>
            <a:picLocks noChangeAspect="1" noChangeArrowheads="1"/>
          </p:cNvPicPr>
          <p:nvPr/>
        </p:nvPicPr>
        <p:blipFill>
          <a:blip r:embed="rId6" cstate="print"/>
          <a:srcRect/>
          <a:stretch>
            <a:fillRect/>
          </a:stretch>
        </p:blipFill>
        <p:spPr bwMode="auto">
          <a:xfrm>
            <a:off x="2411760" y="3645024"/>
            <a:ext cx="2380739" cy="3241455"/>
          </a:xfrm>
          <a:prstGeom prst="rect">
            <a:avLst/>
          </a:prstGeom>
          <a:noFill/>
          <a:ln w="9525" algn="in">
            <a:noFill/>
            <a:miter lim="800000"/>
            <a:headEnd/>
            <a:tailEnd/>
          </a:ln>
          <a:effectLst/>
        </p:spPr>
      </p:pic>
      <p:pic>
        <p:nvPicPr>
          <p:cNvPr id="7" name="Picture 2" descr="Jack-Black-French-Bulldog[1]"/>
          <p:cNvPicPr>
            <a:picLocks noChangeAspect="1" noChangeArrowheads="1"/>
          </p:cNvPicPr>
          <p:nvPr/>
        </p:nvPicPr>
        <p:blipFill>
          <a:blip r:embed="rId7" cstate="print"/>
          <a:srcRect/>
          <a:stretch>
            <a:fillRect/>
          </a:stretch>
        </p:blipFill>
        <p:spPr bwMode="auto">
          <a:xfrm>
            <a:off x="4978432" y="3717031"/>
            <a:ext cx="4058064" cy="3040957"/>
          </a:xfrm>
          <a:prstGeom prst="rect">
            <a:avLst/>
          </a:prstGeom>
          <a:noFill/>
          <a:ln w="9525" algn="in">
            <a:noFill/>
            <a:miter lim="800000"/>
            <a:headEnd/>
            <a:tailEnd/>
          </a:ln>
          <a:effectLst/>
        </p:spPr>
      </p:pic>
      <p:pic>
        <p:nvPicPr>
          <p:cNvPr id="8" name="Picture 3" descr="Undertaker Photo 6[1]"/>
          <p:cNvPicPr>
            <a:picLocks noChangeAspect="1" noChangeArrowheads="1"/>
          </p:cNvPicPr>
          <p:nvPr/>
        </p:nvPicPr>
        <p:blipFill>
          <a:blip r:embed="rId8" cstate="print"/>
          <a:srcRect/>
          <a:stretch>
            <a:fillRect/>
          </a:stretch>
        </p:blipFill>
        <p:spPr bwMode="auto">
          <a:xfrm>
            <a:off x="6910684" y="3627435"/>
            <a:ext cx="2233316" cy="3230565"/>
          </a:xfrm>
          <a:prstGeom prst="rect">
            <a:avLst/>
          </a:prstGeom>
          <a:noFill/>
          <a:ln w="9525" algn="in">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r-t-back[1]"/>
          <p:cNvPicPr>
            <a:picLocks noChangeAspect="1" noChangeArrowheads="1"/>
          </p:cNvPicPr>
          <p:nvPr/>
        </p:nvPicPr>
        <p:blipFill>
          <a:blip r:embed="rId2" cstate="print"/>
          <a:srcRect/>
          <a:stretch>
            <a:fillRect/>
          </a:stretch>
        </p:blipFill>
        <p:spPr bwMode="auto">
          <a:xfrm>
            <a:off x="1" y="1"/>
            <a:ext cx="3429000" cy="3429000"/>
          </a:xfrm>
          <a:prstGeom prst="rect">
            <a:avLst/>
          </a:prstGeom>
          <a:noFill/>
          <a:ln w="9525" algn="in">
            <a:noFill/>
            <a:miter lim="800000"/>
            <a:headEnd/>
            <a:tailEnd/>
          </a:ln>
          <a:effectLst/>
        </p:spPr>
      </p:pic>
      <p:pic>
        <p:nvPicPr>
          <p:cNvPr id="5" name="Picture 3" descr="lady_gaga[1]"/>
          <p:cNvPicPr>
            <a:picLocks noChangeAspect="1" noChangeArrowheads="1"/>
          </p:cNvPicPr>
          <p:nvPr/>
        </p:nvPicPr>
        <p:blipFill>
          <a:blip r:embed="rId3" cstate="print"/>
          <a:srcRect/>
          <a:stretch>
            <a:fillRect/>
          </a:stretch>
        </p:blipFill>
        <p:spPr bwMode="auto">
          <a:xfrm>
            <a:off x="3563888" y="0"/>
            <a:ext cx="2922093" cy="3896124"/>
          </a:xfrm>
          <a:prstGeom prst="rect">
            <a:avLst/>
          </a:prstGeom>
          <a:noFill/>
          <a:ln w="9525" algn="in">
            <a:noFill/>
            <a:miter lim="800000"/>
            <a:headEnd/>
            <a:tailEnd/>
          </a:ln>
          <a:effectLst/>
        </p:spPr>
      </p:pic>
      <p:pic>
        <p:nvPicPr>
          <p:cNvPr id="7" name="Picture 3" descr="george-lopez[1]"/>
          <p:cNvPicPr>
            <a:picLocks noChangeAspect="1" noChangeArrowheads="1"/>
          </p:cNvPicPr>
          <p:nvPr/>
        </p:nvPicPr>
        <p:blipFill>
          <a:blip r:embed="rId4" cstate="print"/>
          <a:srcRect/>
          <a:stretch>
            <a:fillRect/>
          </a:stretch>
        </p:blipFill>
        <p:spPr bwMode="auto">
          <a:xfrm>
            <a:off x="6395403" y="1"/>
            <a:ext cx="2468741" cy="3861048"/>
          </a:xfrm>
          <a:prstGeom prst="rect">
            <a:avLst/>
          </a:prstGeom>
          <a:noFill/>
          <a:ln w="9525" algn="in">
            <a:noFill/>
            <a:miter lim="800000"/>
            <a:headEnd/>
            <a:tailEnd/>
          </a:ln>
          <a:effectLst/>
        </p:spPr>
      </p:pic>
      <p:pic>
        <p:nvPicPr>
          <p:cNvPr id="8" name="Picture 2" descr="tony-hawk[2]"/>
          <p:cNvPicPr>
            <a:picLocks noChangeAspect="1" noChangeArrowheads="1"/>
          </p:cNvPicPr>
          <p:nvPr/>
        </p:nvPicPr>
        <p:blipFill>
          <a:blip r:embed="rId5" cstate="print"/>
          <a:srcRect/>
          <a:stretch>
            <a:fillRect/>
          </a:stretch>
        </p:blipFill>
        <p:spPr bwMode="auto">
          <a:xfrm flipH="1">
            <a:off x="251520" y="3429000"/>
            <a:ext cx="3312368" cy="3312368"/>
          </a:xfrm>
          <a:prstGeom prst="rect">
            <a:avLst/>
          </a:prstGeom>
          <a:noFill/>
          <a:ln w="9525" algn="in">
            <a:noFill/>
            <a:miter lim="800000"/>
            <a:headEnd/>
            <a:tailEnd/>
          </a:ln>
          <a:effectLst/>
        </p:spPr>
      </p:pic>
      <p:pic>
        <p:nvPicPr>
          <p:cNvPr id="10" name="Picture 2" descr="chris-rock-bring-the-pain-poster[1]"/>
          <p:cNvPicPr>
            <a:picLocks noChangeAspect="1" noChangeArrowheads="1"/>
          </p:cNvPicPr>
          <p:nvPr/>
        </p:nvPicPr>
        <p:blipFill>
          <a:blip r:embed="rId6" cstate="print"/>
          <a:srcRect/>
          <a:stretch>
            <a:fillRect/>
          </a:stretch>
        </p:blipFill>
        <p:spPr bwMode="auto">
          <a:xfrm>
            <a:off x="3562740" y="3717032"/>
            <a:ext cx="5581259" cy="3140968"/>
          </a:xfrm>
          <a:prstGeom prst="rect">
            <a:avLst/>
          </a:prstGeom>
          <a:noFill/>
          <a:ln w="9525" algn="in">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ichelleObama[1]"/>
          <p:cNvPicPr>
            <a:picLocks noChangeAspect="1" noChangeArrowheads="1"/>
          </p:cNvPicPr>
          <p:nvPr/>
        </p:nvPicPr>
        <p:blipFill>
          <a:blip r:embed="rId2" cstate="print"/>
          <a:srcRect/>
          <a:stretch>
            <a:fillRect/>
          </a:stretch>
        </p:blipFill>
        <p:spPr bwMode="auto">
          <a:xfrm flipH="1">
            <a:off x="395536" y="0"/>
            <a:ext cx="2565451" cy="3717032"/>
          </a:xfrm>
          <a:prstGeom prst="rect">
            <a:avLst/>
          </a:prstGeom>
          <a:noFill/>
          <a:ln w="9525" algn="in">
            <a:noFill/>
            <a:miter lim="800000"/>
            <a:headEnd/>
            <a:tailEnd/>
          </a:ln>
          <a:effectLst/>
        </p:spPr>
      </p:pic>
      <p:pic>
        <p:nvPicPr>
          <p:cNvPr id="6" name="Picture 2" descr="kobe%20bryant[1]"/>
          <p:cNvPicPr>
            <a:picLocks noChangeAspect="1" noChangeArrowheads="1"/>
          </p:cNvPicPr>
          <p:nvPr/>
        </p:nvPicPr>
        <p:blipFill>
          <a:blip r:embed="rId3" cstate="print"/>
          <a:srcRect/>
          <a:stretch>
            <a:fillRect/>
          </a:stretch>
        </p:blipFill>
        <p:spPr bwMode="auto">
          <a:xfrm>
            <a:off x="0" y="3648075"/>
            <a:ext cx="4279900" cy="3209925"/>
          </a:xfrm>
          <a:prstGeom prst="rect">
            <a:avLst/>
          </a:prstGeom>
          <a:noFill/>
          <a:ln w="9525" algn="in">
            <a:noFill/>
            <a:miter lim="800000"/>
            <a:headEnd/>
            <a:tailEnd/>
          </a:ln>
          <a:effectLst/>
        </p:spPr>
      </p:pic>
      <p:pic>
        <p:nvPicPr>
          <p:cNvPr id="7" name="Picture 3" descr="michael-jordan-image-2[1]"/>
          <p:cNvPicPr>
            <a:picLocks noChangeAspect="1" noChangeArrowheads="1"/>
          </p:cNvPicPr>
          <p:nvPr/>
        </p:nvPicPr>
        <p:blipFill>
          <a:blip r:embed="rId4" cstate="print"/>
          <a:srcRect/>
          <a:stretch>
            <a:fillRect/>
          </a:stretch>
        </p:blipFill>
        <p:spPr bwMode="auto">
          <a:xfrm>
            <a:off x="5436096" y="3080399"/>
            <a:ext cx="3707904" cy="3777601"/>
          </a:xfrm>
          <a:prstGeom prst="rect">
            <a:avLst/>
          </a:prstGeom>
          <a:noFill/>
          <a:ln w="9525" algn="in">
            <a:noFill/>
            <a:miter lim="800000"/>
            <a:headEnd/>
            <a:tailEnd/>
          </a:ln>
          <a:effectLst/>
        </p:spPr>
      </p:pic>
      <p:pic>
        <p:nvPicPr>
          <p:cNvPr id="8" name="Picture 2" descr="kane_19[1]"/>
          <p:cNvPicPr>
            <a:picLocks noChangeAspect="1" noChangeArrowheads="1"/>
          </p:cNvPicPr>
          <p:nvPr/>
        </p:nvPicPr>
        <p:blipFill>
          <a:blip r:embed="rId5" cstate="print"/>
          <a:srcRect/>
          <a:stretch>
            <a:fillRect/>
          </a:stretch>
        </p:blipFill>
        <p:spPr bwMode="auto">
          <a:xfrm>
            <a:off x="3347864" y="0"/>
            <a:ext cx="3024336" cy="4552050"/>
          </a:xfrm>
          <a:prstGeom prst="rect">
            <a:avLst/>
          </a:prstGeom>
          <a:noFill/>
          <a:ln w="9525" algn="in">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99592" y="260648"/>
            <a:ext cx="7391400" cy="1736725"/>
          </a:xfrm>
          <a:prstGeom prst="rect">
            <a:avLst/>
          </a:prstGeom>
          <a:noFill/>
          <a:ln w="9525">
            <a:noFill/>
            <a:miter lim="800000"/>
            <a:headEnd/>
            <a:tailEnd/>
          </a:ln>
        </p:spPr>
        <p:txBody>
          <a:bodyPr>
            <a:prstTxWarp prst="textNoShape">
              <a:avLst/>
            </a:prstTxWarp>
            <a:spAutoFit/>
          </a:bodyPr>
          <a:lstStyle/>
          <a:p>
            <a:pPr>
              <a:spcBef>
                <a:spcPct val="50000"/>
              </a:spcBef>
            </a:pPr>
            <a:r>
              <a:rPr lang="en-US" sz="6000" dirty="0">
                <a:latin typeface="Abadi MT Condensed Extra Bold" pitchFamily="-123" charset="0"/>
              </a:rPr>
              <a:t>cartoon</a:t>
            </a:r>
            <a:r>
              <a:rPr lang="en-US" dirty="0"/>
              <a:t> - A kind of drawing done to get people thinking, angry, laughing, or otherwise amused, often accompanied by a caption.</a:t>
            </a:r>
          </a:p>
        </p:txBody>
      </p:sp>
      <p:pic>
        <p:nvPicPr>
          <p:cNvPr id="4" name="Picture 3" descr="lgpp30229+diet-free-zone-garfield-poster[1].jpg"/>
          <p:cNvPicPr>
            <a:picLocks noChangeAspect="1"/>
          </p:cNvPicPr>
          <p:nvPr/>
        </p:nvPicPr>
        <p:blipFill>
          <a:blip r:embed="rId2" cstate="print"/>
          <a:stretch>
            <a:fillRect/>
          </a:stretch>
        </p:blipFill>
        <p:spPr>
          <a:xfrm>
            <a:off x="944596" y="2276872"/>
            <a:ext cx="2835315" cy="2016224"/>
          </a:xfrm>
          <a:prstGeom prst="rect">
            <a:avLst/>
          </a:prstGeom>
        </p:spPr>
      </p:pic>
      <p:pic>
        <p:nvPicPr>
          <p:cNvPr id="5" name="Picture 4" descr="3220333160_d871f1aa0e_o[1].jpg"/>
          <p:cNvPicPr>
            <a:picLocks noChangeAspect="1"/>
          </p:cNvPicPr>
          <p:nvPr/>
        </p:nvPicPr>
        <p:blipFill>
          <a:blip r:embed="rId3" cstate="print"/>
          <a:stretch>
            <a:fillRect/>
          </a:stretch>
        </p:blipFill>
        <p:spPr>
          <a:xfrm>
            <a:off x="3851920" y="2276872"/>
            <a:ext cx="4392488" cy="4392488"/>
          </a:xfrm>
          <a:prstGeom prst="rect">
            <a:avLst/>
          </a:prstGeom>
        </p:spPr>
      </p:pic>
      <p:pic>
        <p:nvPicPr>
          <p:cNvPr id="6" name="Picture 5" descr="imagesCAPSZRM3.jpg"/>
          <p:cNvPicPr>
            <a:picLocks noChangeAspect="1"/>
          </p:cNvPicPr>
          <p:nvPr/>
        </p:nvPicPr>
        <p:blipFill>
          <a:blip r:embed="rId4" cstate="print"/>
          <a:stretch>
            <a:fillRect/>
          </a:stretch>
        </p:blipFill>
        <p:spPr>
          <a:xfrm>
            <a:off x="827584" y="4437112"/>
            <a:ext cx="2952328" cy="22113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4"/>
          <p:cNvSpPr txBox="1">
            <a:spLocks noChangeArrowheads="1"/>
          </p:cNvSpPr>
          <p:nvPr/>
        </p:nvSpPr>
        <p:spPr bwMode="auto">
          <a:xfrm>
            <a:off x="838200" y="533400"/>
            <a:ext cx="7391400" cy="1281113"/>
          </a:xfrm>
          <a:prstGeom prst="rect">
            <a:avLst/>
          </a:prstGeom>
          <a:noFill/>
          <a:ln w="9525">
            <a:noFill/>
            <a:miter lim="800000"/>
            <a:headEnd/>
            <a:tailEnd/>
          </a:ln>
        </p:spPr>
        <p:txBody>
          <a:bodyPr>
            <a:prstTxWarp prst="textNoShape">
              <a:avLst/>
            </a:prstTxWarp>
            <a:spAutoFit/>
          </a:bodyPr>
          <a:lstStyle/>
          <a:p>
            <a:pPr algn="ctr"/>
            <a:r>
              <a:rPr lang="en-US" sz="6000">
                <a:latin typeface="Abadi MT Condensed Extra Bold" pitchFamily="-123" charset="0"/>
              </a:rPr>
              <a:t>caricature</a:t>
            </a:r>
            <a:r>
              <a:rPr lang="en-US" sz="1800"/>
              <a:t>-a representation of a person in which his/her features are distorted  or exaggerated  to create a comic effect.  </a:t>
            </a:r>
          </a:p>
        </p:txBody>
      </p:sp>
      <p:pic>
        <p:nvPicPr>
          <p:cNvPr id="3" name="Picture 2" descr="harry_potter_by_manohead[1].jpg"/>
          <p:cNvPicPr>
            <a:picLocks noChangeAspect="1"/>
          </p:cNvPicPr>
          <p:nvPr/>
        </p:nvPicPr>
        <p:blipFill>
          <a:blip r:embed="rId2" cstate="print"/>
          <a:stretch>
            <a:fillRect/>
          </a:stretch>
        </p:blipFill>
        <p:spPr>
          <a:xfrm>
            <a:off x="899592" y="1916832"/>
            <a:ext cx="3139745" cy="4437112"/>
          </a:xfrm>
          <a:prstGeom prst="rect">
            <a:avLst/>
          </a:prstGeom>
        </p:spPr>
      </p:pic>
      <p:pic>
        <p:nvPicPr>
          <p:cNvPr id="4" name="Picture 3" descr="1301107776-snoop[1].jpg"/>
          <p:cNvPicPr>
            <a:picLocks noChangeAspect="1"/>
          </p:cNvPicPr>
          <p:nvPr/>
        </p:nvPicPr>
        <p:blipFill>
          <a:blip r:embed="rId3" cstate="print"/>
          <a:stretch>
            <a:fillRect/>
          </a:stretch>
        </p:blipFill>
        <p:spPr>
          <a:xfrm>
            <a:off x="4644008" y="1916832"/>
            <a:ext cx="3494528" cy="45231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3563888" y="5934670"/>
            <a:ext cx="6084912" cy="923330"/>
          </a:xfrm>
          <a:prstGeom prst="rect">
            <a:avLst/>
          </a:prstGeom>
          <a:noFill/>
          <a:ln w="9525">
            <a:noFill/>
            <a:miter lim="800000"/>
            <a:headEnd/>
            <a:tailEnd/>
          </a:ln>
        </p:spPr>
        <p:txBody>
          <a:bodyPr wrap="square">
            <a:prstTxWarp prst="textNoShape">
              <a:avLst/>
            </a:prstTxWarp>
            <a:spAutoFit/>
          </a:bodyPr>
          <a:lstStyle/>
          <a:p>
            <a:r>
              <a:rPr lang="en-US" sz="1800" dirty="0"/>
              <a:t>Charles </a:t>
            </a:r>
            <a:r>
              <a:rPr lang="en-US" sz="1800" dirty="0" err="1"/>
              <a:t>Philipon</a:t>
            </a:r>
            <a:r>
              <a:rPr lang="en-US" sz="1800" dirty="0"/>
              <a:t> (French, 1800-1862), </a:t>
            </a:r>
            <a:r>
              <a:rPr lang="en-US" sz="1800" i="1" dirty="0" smtClean="0">
                <a:hlinkClick r:id="rId2" action="ppaction://hlinkfile"/>
              </a:rPr>
              <a:t>The </a:t>
            </a:r>
            <a:r>
              <a:rPr lang="en-US" sz="1800" i="1" dirty="0">
                <a:hlinkClick r:id="rId2" action="ppaction://hlinkfile"/>
              </a:rPr>
              <a:t>Metamorphosis of King Louis-Philippe into a Pear)</a:t>
            </a:r>
            <a:r>
              <a:rPr lang="en-US" sz="1800" dirty="0"/>
              <a:t>, </a:t>
            </a:r>
            <a:endParaRPr lang="en-US" sz="1800" dirty="0" smtClean="0"/>
          </a:p>
          <a:p>
            <a:r>
              <a:rPr lang="en-US" sz="1800" dirty="0" smtClean="0"/>
              <a:t>c</a:t>
            </a:r>
            <a:r>
              <a:rPr lang="en-US" sz="1800" dirty="0"/>
              <a:t>. 1831</a:t>
            </a:r>
            <a:r>
              <a:rPr lang="en-US" sz="1800" dirty="0" smtClean="0"/>
              <a:t>,</a:t>
            </a:r>
            <a:endParaRPr lang="en-US" sz="1800" dirty="0"/>
          </a:p>
        </p:txBody>
      </p:sp>
      <p:pic>
        <p:nvPicPr>
          <p:cNvPr id="15362" name="Picture 4" descr="caricat_philipn.lg[1].jpg"/>
          <p:cNvPicPr>
            <a:picLocks noChangeAspect="1"/>
          </p:cNvPicPr>
          <p:nvPr/>
        </p:nvPicPr>
        <p:blipFill>
          <a:blip r:embed="rId3" cstate="print"/>
          <a:srcRect/>
          <a:stretch>
            <a:fillRect/>
          </a:stretch>
        </p:blipFill>
        <p:spPr bwMode="auto">
          <a:xfrm>
            <a:off x="3491880" y="0"/>
            <a:ext cx="5652120" cy="5933728"/>
          </a:xfrm>
          <a:prstGeom prst="rect">
            <a:avLst/>
          </a:prstGeom>
          <a:noFill/>
          <a:ln w="9525">
            <a:noFill/>
            <a:miter lim="800000"/>
            <a:headEnd/>
            <a:tailEnd/>
          </a:ln>
        </p:spPr>
      </p:pic>
      <p:sp>
        <p:nvSpPr>
          <p:cNvPr id="15363" name="Text Box 1027"/>
          <p:cNvSpPr txBox="1">
            <a:spLocks noChangeArrowheads="1"/>
          </p:cNvSpPr>
          <p:nvPr/>
        </p:nvSpPr>
        <p:spPr bwMode="auto">
          <a:xfrm>
            <a:off x="179512" y="1214750"/>
            <a:ext cx="3168352" cy="4524315"/>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smtClean="0">
                <a:latin typeface="Abadi MT Condensed Extra Bold" pitchFamily="-123" charset="0"/>
              </a:rPr>
              <a:t>Cartoons and caricatures have provided </a:t>
            </a:r>
            <a:r>
              <a:rPr lang="en-US" sz="3600" dirty="0">
                <a:latin typeface="Abadi MT Condensed Extra Bold" pitchFamily="-123" charset="0"/>
              </a:rPr>
              <a:t>entertainment for centuries.</a:t>
            </a:r>
            <a:r>
              <a:rPr lang="en-US" sz="3600" dirty="0"/>
              <a:t> </a:t>
            </a:r>
            <a:r>
              <a:rPr lang="en-US" sz="3600" dirty="0" smtClean="0"/>
              <a:t>This example was created in 1831.</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685800" y="304800"/>
            <a:ext cx="81534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a:t>Caricatures often present famous people in a humorous way by poking fun at their physical appearance, their personality, or the situations they get themselves into. </a:t>
            </a:r>
          </a:p>
        </p:txBody>
      </p:sp>
      <p:pic>
        <p:nvPicPr>
          <p:cNvPr id="28677" name="Picture 5" descr="lil_wayne_mad_magazine-12537"/>
          <p:cNvPicPr>
            <a:picLocks noChangeAspect="1" noChangeArrowheads="1"/>
          </p:cNvPicPr>
          <p:nvPr/>
        </p:nvPicPr>
        <p:blipFill>
          <a:blip r:embed="rId2" cstate="print"/>
          <a:srcRect/>
          <a:stretch>
            <a:fillRect/>
          </a:stretch>
        </p:blipFill>
        <p:spPr bwMode="auto">
          <a:xfrm>
            <a:off x="4960938" y="1676400"/>
            <a:ext cx="3802062" cy="4876800"/>
          </a:xfrm>
          <a:prstGeom prst="rect">
            <a:avLst/>
          </a:prstGeom>
          <a:noFill/>
        </p:spPr>
      </p:pic>
      <p:pic>
        <p:nvPicPr>
          <p:cNvPr id="28678" name="Picture 3" descr="ggm080920l[1].jpg"/>
          <p:cNvPicPr>
            <a:picLocks noChangeAspect="1"/>
          </p:cNvPicPr>
          <p:nvPr/>
        </p:nvPicPr>
        <p:blipFill>
          <a:blip r:embed="rId3" cstate="print"/>
          <a:srcRect/>
          <a:stretch>
            <a:fillRect/>
          </a:stretch>
        </p:blipFill>
        <p:spPr bwMode="auto">
          <a:xfrm>
            <a:off x="609600" y="1676400"/>
            <a:ext cx="3862388" cy="4953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381000"/>
            <a:ext cx="80772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t>Animators include famous people in their cartoons to add real life humor to their fictional stories. </a:t>
            </a:r>
          </a:p>
        </p:txBody>
      </p:sp>
      <p:pic>
        <p:nvPicPr>
          <p:cNvPr id="31747" name="Picture 3" descr="Kill_the_Alligator_and_Run"/>
          <p:cNvPicPr>
            <a:picLocks noChangeAspect="1" noChangeArrowheads="1"/>
          </p:cNvPicPr>
          <p:nvPr/>
        </p:nvPicPr>
        <p:blipFill>
          <a:blip r:embed="rId2" cstate="print"/>
          <a:srcRect/>
          <a:stretch>
            <a:fillRect/>
          </a:stretch>
        </p:blipFill>
        <p:spPr bwMode="auto">
          <a:xfrm>
            <a:off x="5029200" y="1752600"/>
            <a:ext cx="3630613" cy="4778375"/>
          </a:xfrm>
          <a:prstGeom prst="rect">
            <a:avLst/>
          </a:prstGeom>
          <a:noFill/>
        </p:spPr>
      </p:pic>
      <p:pic>
        <p:nvPicPr>
          <p:cNvPr id="31748" name="Picture 4" descr="south-park-jonas-brothers"/>
          <p:cNvPicPr>
            <a:picLocks noChangeAspect="1" noChangeArrowheads="1"/>
          </p:cNvPicPr>
          <p:nvPr/>
        </p:nvPicPr>
        <p:blipFill>
          <a:blip r:embed="rId3" cstate="print"/>
          <a:srcRect/>
          <a:stretch>
            <a:fillRect/>
          </a:stretch>
        </p:blipFill>
        <p:spPr bwMode="auto">
          <a:xfrm>
            <a:off x="609600" y="2286000"/>
            <a:ext cx="4038600" cy="4038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3400" y="609600"/>
            <a:ext cx="82296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dirty="0"/>
              <a:t>One approach to creating celebrity cartoons involves situating the famous person in an unexpected environment.</a:t>
            </a:r>
          </a:p>
        </p:txBody>
      </p:sp>
      <p:pic>
        <p:nvPicPr>
          <p:cNvPr id="32771" name="Picture 3" descr="9516151_TheSimpsons-Abbey"/>
          <p:cNvPicPr>
            <a:picLocks noChangeAspect="1" noChangeArrowheads="1"/>
          </p:cNvPicPr>
          <p:nvPr/>
        </p:nvPicPr>
        <p:blipFill>
          <a:blip r:embed="rId2" cstate="print"/>
          <a:srcRect/>
          <a:stretch>
            <a:fillRect/>
          </a:stretch>
        </p:blipFill>
        <p:spPr bwMode="auto">
          <a:xfrm>
            <a:off x="2438400" y="1813644"/>
            <a:ext cx="3797300" cy="47117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MichaelJordan"/>
          <p:cNvPicPr>
            <a:picLocks noChangeAspect="1" noChangeArrowheads="1"/>
          </p:cNvPicPr>
          <p:nvPr/>
        </p:nvPicPr>
        <p:blipFill>
          <a:blip r:embed="rId2" cstate="print"/>
          <a:srcRect/>
          <a:stretch>
            <a:fillRect/>
          </a:stretch>
        </p:blipFill>
        <p:spPr bwMode="auto">
          <a:xfrm>
            <a:off x="3131840" y="302518"/>
            <a:ext cx="4856163" cy="6324600"/>
          </a:xfrm>
          <a:prstGeom prst="rect">
            <a:avLst/>
          </a:prstGeom>
          <a:noFill/>
        </p:spPr>
      </p:pic>
      <p:sp>
        <p:nvSpPr>
          <p:cNvPr id="3" name="Text Box 2"/>
          <p:cNvSpPr txBox="1">
            <a:spLocks noChangeArrowheads="1"/>
          </p:cNvSpPr>
          <p:nvPr/>
        </p:nvSpPr>
        <p:spPr bwMode="auto">
          <a:xfrm>
            <a:off x="508670" y="648662"/>
            <a:ext cx="2238400" cy="563231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smtClean="0"/>
              <a:t>What message do you think the artist is trying to communicate in this cartoon?</a:t>
            </a:r>
          </a:p>
          <a:p>
            <a:pPr>
              <a:spcBef>
                <a:spcPct val="50000"/>
              </a:spcBef>
            </a:pPr>
            <a:endParaRPr lang="en-US" dirty="0" smtClean="0"/>
          </a:p>
          <a:p>
            <a:pPr>
              <a:spcBef>
                <a:spcPct val="50000"/>
              </a:spcBef>
            </a:pPr>
            <a:r>
              <a:rPr lang="en-US" dirty="0" smtClean="0"/>
              <a:t>What is the mood?</a:t>
            </a:r>
          </a:p>
          <a:p>
            <a:pPr>
              <a:spcBef>
                <a:spcPct val="50000"/>
              </a:spcBef>
            </a:pPr>
            <a:endParaRPr lang="en-US" dirty="0" smtClean="0"/>
          </a:p>
          <a:p>
            <a:pPr>
              <a:spcBef>
                <a:spcPct val="50000"/>
              </a:spcBef>
            </a:pPr>
            <a:r>
              <a:rPr lang="en-US" dirty="0" smtClean="0"/>
              <a:t>Why do you think this way?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us-lead-democrats[1].jpg"/>
          <p:cNvPicPr>
            <a:picLocks noChangeAspect="1"/>
          </p:cNvPicPr>
          <p:nvPr/>
        </p:nvPicPr>
        <p:blipFill>
          <a:blip r:embed="rId2" cstate="print"/>
          <a:srcRect/>
          <a:stretch>
            <a:fillRect/>
          </a:stretch>
        </p:blipFill>
        <p:spPr bwMode="auto">
          <a:xfrm>
            <a:off x="1331640" y="2173981"/>
            <a:ext cx="6510733" cy="4711403"/>
          </a:xfrm>
          <a:prstGeom prst="rect">
            <a:avLst/>
          </a:prstGeom>
          <a:noFill/>
          <a:ln w="9525">
            <a:noFill/>
            <a:miter lim="800000"/>
            <a:headEnd/>
            <a:tailEnd/>
          </a:ln>
        </p:spPr>
      </p:pic>
      <p:sp>
        <p:nvSpPr>
          <p:cNvPr id="4" name="Text Box 2"/>
          <p:cNvSpPr txBox="1">
            <a:spLocks noChangeArrowheads="1"/>
          </p:cNvSpPr>
          <p:nvPr/>
        </p:nvSpPr>
        <p:spPr bwMode="auto">
          <a:xfrm>
            <a:off x="284336" y="188640"/>
            <a:ext cx="8680152" cy="193899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smtClean="0"/>
              <a:t>What message do you think the artist is trying to communicate in this cartoon? </a:t>
            </a:r>
          </a:p>
          <a:p>
            <a:pPr algn="ctr">
              <a:spcBef>
                <a:spcPct val="50000"/>
              </a:spcBef>
            </a:pPr>
            <a:r>
              <a:rPr lang="en-US" dirty="0" smtClean="0"/>
              <a:t>What is the mood?</a:t>
            </a:r>
          </a:p>
          <a:p>
            <a:pPr algn="ctr">
              <a:spcBef>
                <a:spcPct val="50000"/>
              </a:spcBef>
            </a:pPr>
            <a:r>
              <a:rPr lang="en-US" dirty="0" smtClean="0"/>
              <a:t>Why do you think this way?</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347</TotalTime>
  <Words>307</Words>
  <Application>Microsoft Office PowerPoint</Application>
  <PresentationFormat>On-screen Show (4:3)</PresentationFormat>
  <Paragraphs>27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SUSD #12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beckys</dc:creator>
  <cp:lastModifiedBy>Windows User</cp:lastModifiedBy>
  <cp:revision>22</cp:revision>
  <dcterms:created xsi:type="dcterms:W3CDTF">2007-11-21T00:55:58Z</dcterms:created>
  <dcterms:modified xsi:type="dcterms:W3CDTF">2014-09-04T16:36:55Z</dcterms:modified>
</cp:coreProperties>
</file>