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  <p:sldId id="268" r:id="rId4"/>
    <p:sldId id="266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7" r:id="rId13"/>
    <p:sldId id="278" r:id="rId14"/>
    <p:sldId id="265" r:id="rId15"/>
    <p:sldId id="275" r:id="rId16"/>
    <p:sldId id="256" r:id="rId17"/>
    <p:sldId id="260" r:id="rId18"/>
    <p:sldId id="257" r:id="rId19"/>
    <p:sldId id="258" r:id="rId20"/>
    <p:sldId id="259" r:id="rId21"/>
    <p:sldId id="26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6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2" d="100"/>
        <a:sy n="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8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5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2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0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7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1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7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0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9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5337B-97CA-4BA6-A8BE-A3071B384525}" type="datetimeFigureOut">
              <a:rPr lang="en-US" smtClean="0"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780F4-5751-49FD-922B-97BFCC963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artsconnected.org/resource/84890/6/wigs-portfolio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rtsconnected.org/images/icon_arrow_browse_down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73188"/>
            <a:ext cx="9525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26622" y="21336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Symbols and Metaphors</a:t>
            </a:r>
          </a:p>
          <a:p>
            <a:pPr algn="ctr"/>
            <a:r>
              <a:rPr lang="en-US" sz="4800" dirty="0" smtClean="0">
                <a:solidFill>
                  <a:schemeClr val="bg1"/>
                </a:solidFill>
              </a:rPr>
              <a:t>Day 1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1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290" y="914400"/>
            <a:ext cx="8001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 smtClean="0"/>
              <a:t>Metaphor: </a:t>
            </a:r>
          </a:p>
          <a:p>
            <a:pPr algn="ctr"/>
            <a:r>
              <a:rPr lang="en-US" sz="4400" dirty="0" smtClean="0"/>
              <a:t>A </a:t>
            </a:r>
            <a:r>
              <a:rPr lang="en-US" sz="4400" dirty="0"/>
              <a:t>word or phrase used to compare two unlike objects, ideas, thoughts or feelings to provide a clearer description</a:t>
            </a:r>
            <a:r>
              <a:rPr lang="en-US" sz="4400" dirty="0" smtClean="0"/>
              <a:t>.</a:t>
            </a:r>
          </a:p>
          <a:p>
            <a:pPr algn="ctr"/>
            <a:endParaRPr lang="en-US" sz="4400" dirty="0"/>
          </a:p>
          <a:p>
            <a:pPr algn="ctr"/>
            <a:r>
              <a:rPr lang="en-US" sz="2000" dirty="0" smtClean="0"/>
              <a:t>For example: </a:t>
            </a:r>
            <a:endParaRPr lang="en-US" sz="2000" dirty="0"/>
          </a:p>
          <a:p>
            <a:pPr algn="ctr"/>
            <a:r>
              <a:rPr lang="en-US" sz="2000" dirty="0" smtClean="0"/>
              <a:t>The new smartphone is as </a:t>
            </a:r>
            <a:r>
              <a:rPr lang="en-US" sz="2000" u="sng" dirty="0" smtClean="0"/>
              <a:t>light as a feather.</a:t>
            </a:r>
          </a:p>
          <a:p>
            <a:pPr algn="ctr"/>
            <a:r>
              <a:rPr lang="en-US" sz="2000" dirty="0" smtClean="0"/>
              <a:t>I felt as </a:t>
            </a:r>
            <a:r>
              <a:rPr lang="en-US" sz="2000" u="sng" dirty="0" smtClean="0"/>
              <a:t>free as a bird </a:t>
            </a:r>
            <a:r>
              <a:rPr lang="en-US" sz="2000" dirty="0" smtClean="0"/>
              <a:t>after turning in my last big assignment.</a:t>
            </a:r>
          </a:p>
          <a:p>
            <a:pPr algn="ctr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4915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3530" y="1219200"/>
            <a:ext cx="8001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 smtClean="0"/>
              <a:t>Day 2</a:t>
            </a:r>
          </a:p>
          <a:p>
            <a:pPr algn="ctr"/>
            <a:r>
              <a:rPr lang="en-US" sz="4400" dirty="0" smtClean="0"/>
              <a:t>How do artists use symbols and metaphors in their artwork to </a:t>
            </a:r>
            <a:r>
              <a:rPr lang="en-US" sz="4400" u="sng" dirty="0" smtClean="0"/>
              <a:t>imply</a:t>
            </a:r>
            <a:r>
              <a:rPr lang="en-US" sz="4400" dirty="0" smtClean="0"/>
              <a:t> (or subtly communicate) a message?</a:t>
            </a:r>
          </a:p>
          <a:p>
            <a:pPr algn="ctr"/>
            <a:endParaRPr lang="en-US" sz="4400" dirty="0" smtClean="0"/>
          </a:p>
          <a:p>
            <a:pPr algn="ctr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9507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219200"/>
            <a:ext cx="365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u="sng" dirty="0"/>
              <a:t>Symbol: </a:t>
            </a:r>
          </a:p>
          <a:p>
            <a:pPr algn="ctr"/>
            <a:r>
              <a:rPr lang="en-US" sz="4800" dirty="0"/>
              <a:t>A picture or thing that represents something else</a:t>
            </a:r>
            <a:endParaRPr lang="en-US" sz="4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718433"/>
            <a:ext cx="3891871" cy="600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16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52400"/>
            <a:ext cx="8153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/>
              <a:t>Metaphor </a:t>
            </a:r>
            <a:r>
              <a:rPr lang="en-US" sz="4400" b="1" u="sng" dirty="0" smtClean="0"/>
              <a:t>:</a:t>
            </a:r>
          </a:p>
          <a:p>
            <a:pPr algn="ctr"/>
            <a:r>
              <a:rPr lang="en-US" sz="4400" dirty="0" smtClean="0"/>
              <a:t>A </a:t>
            </a:r>
            <a:r>
              <a:rPr lang="en-US" sz="4400" dirty="0"/>
              <a:t>word or phrase used to compare two unlike objects, ideas, thoughts or feelings to provide a clearer description</a:t>
            </a:r>
            <a:r>
              <a:rPr lang="en-US" sz="4400" dirty="0" smtClean="0"/>
              <a:t>.</a:t>
            </a:r>
          </a:p>
          <a:p>
            <a:pPr algn="ctr"/>
            <a:endParaRPr lang="en-US" sz="3600" dirty="0"/>
          </a:p>
          <a:p>
            <a:pPr algn="ctr"/>
            <a:r>
              <a:rPr lang="en-US" sz="3200" dirty="0"/>
              <a:t>For example: </a:t>
            </a:r>
          </a:p>
          <a:p>
            <a:pPr algn="ctr"/>
            <a:r>
              <a:rPr lang="en-US" sz="3200" dirty="0" smtClean="0"/>
              <a:t>The answer to the mystery was as clear as _______.</a:t>
            </a:r>
            <a:endParaRPr lang="en-US" sz="3200" u="sng" dirty="0"/>
          </a:p>
          <a:p>
            <a:pPr algn="ctr"/>
            <a:r>
              <a:rPr lang="en-US" sz="3200" dirty="0" smtClean="0"/>
              <a:t>After skipping lunch, I was as hungry as a ___________ by dinner time.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883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020" y="381000"/>
            <a:ext cx="6491580" cy="48768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209800" y="228600"/>
            <a:ext cx="2514600" cy="586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19" y="696882"/>
            <a:ext cx="3465293" cy="29468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3885481"/>
            <a:ext cx="4396975" cy="27446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00600" y="54864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Artists often use symbols in their work to represent an implied message. What two reoccurring symbols do you see in Philip </a:t>
            </a:r>
            <a:r>
              <a:rPr lang="en-US" dirty="0" err="1" smtClean="0"/>
              <a:t>Guston’s</a:t>
            </a:r>
            <a:r>
              <a:rPr lang="en-US" dirty="0" smtClean="0"/>
              <a:t> artwork?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856357"/>
            <a:ext cx="19424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Philip </a:t>
            </a:r>
            <a:r>
              <a:rPr lang="en-US" sz="2800" dirty="0" err="1" smtClean="0"/>
              <a:t>Guston’s</a:t>
            </a:r>
            <a:r>
              <a:rPr lang="en-US" sz="2800" dirty="0" smtClean="0"/>
              <a:t> </a:t>
            </a:r>
            <a:r>
              <a:rPr lang="en-US" sz="2800" dirty="0" smtClean="0"/>
              <a:t>personal symbol </a:t>
            </a:r>
            <a:r>
              <a:rPr lang="en-US" sz="2800" dirty="0" smtClean="0"/>
              <a:t>language</a:t>
            </a:r>
          </a:p>
          <a:p>
            <a:pPr algn="ctr"/>
            <a:endParaRPr lang="en-US" sz="2800" dirty="0" smtClean="0"/>
          </a:p>
          <a:p>
            <a:endParaRPr lang="en-US" dirty="0"/>
          </a:p>
          <a:p>
            <a:r>
              <a:rPr lang="en-US" b="1" dirty="0" smtClean="0"/>
              <a:t>Clock: </a:t>
            </a:r>
            <a:endParaRPr lang="en-US" b="1" dirty="0" smtClean="0"/>
          </a:p>
          <a:p>
            <a:r>
              <a:rPr lang="en-US" dirty="0" smtClean="0"/>
              <a:t>Do </a:t>
            </a:r>
            <a:r>
              <a:rPr lang="en-US" dirty="0" smtClean="0"/>
              <a:t>I have time? The clock is always ticking.</a:t>
            </a:r>
          </a:p>
          <a:p>
            <a:endParaRPr lang="en-US" dirty="0"/>
          </a:p>
          <a:p>
            <a:r>
              <a:rPr lang="en-US" b="1" dirty="0" smtClean="0"/>
              <a:t>Legs: </a:t>
            </a:r>
            <a:r>
              <a:rPr lang="en-US" dirty="0" smtClean="0"/>
              <a:t>Humanity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683029"/>
            <a:ext cx="6734907" cy="554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79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7812" y="6151602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Frida Kahlo, La </a:t>
            </a:r>
            <a:r>
              <a:rPr lang="en-US" dirty="0" err="1" smtClean="0"/>
              <a:t>venadita</a:t>
            </a:r>
            <a:r>
              <a:rPr lang="en-US" dirty="0" smtClean="0"/>
              <a:t>, 1946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055" y="381001"/>
            <a:ext cx="7151315" cy="5486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177760"/>
            <a:ext cx="14478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is a self-portrait by Frida Kahlo. </a:t>
            </a:r>
          </a:p>
          <a:p>
            <a:endParaRPr lang="en-US" sz="2000" dirty="0"/>
          </a:p>
          <a:p>
            <a:r>
              <a:rPr lang="en-US" sz="2000" dirty="0" smtClean="0"/>
              <a:t>What do you think these symbols represent? </a:t>
            </a:r>
          </a:p>
          <a:p>
            <a:endParaRPr lang="en-US" sz="2000" dirty="0"/>
          </a:p>
          <a:p>
            <a:r>
              <a:rPr lang="en-US" sz="2000" dirty="0" smtClean="0"/>
              <a:t>What is she implying about herself?</a:t>
            </a:r>
          </a:p>
          <a:p>
            <a:endParaRPr lang="en-US" sz="2000" dirty="0"/>
          </a:p>
          <a:p>
            <a:r>
              <a:rPr lang="en-US" sz="2000" dirty="0" smtClean="0"/>
              <a:t>What evidence makes you think this way?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72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4400" y="64008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Nikki Lee, The Skateboarder Project, 2000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71642"/>
            <a:ext cx="4191000" cy="619733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9244" y="621334"/>
            <a:ext cx="3657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following four artworks are part of a series. </a:t>
            </a:r>
            <a:r>
              <a:rPr lang="en-US" sz="2400" dirty="0" smtClean="0"/>
              <a:t>Nikki Lee, the artist, is implying a message about herself. </a:t>
            </a:r>
          </a:p>
          <a:p>
            <a:endParaRPr lang="en-US" sz="2400" dirty="0"/>
          </a:p>
          <a:p>
            <a:r>
              <a:rPr lang="en-US" sz="2400" dirty="0" smtClean="0"/>
              <a:t>Rather than literally stating what this message is, she is using pictures to communicate the message in a metaphorical way. </a:t>
            </a:r>
          </a:p>
          <a:p>
            <a:endParaRPr lang="en-US" sz="2400" dirty="0"/>
          </a:p>
          <a:p>
            <a:r>
              <a:rPr lang="en-US" sz="2400" dirty="0" smtClean="0"/>
              <a:t>What </a:t>
            </a:r>
            <a:r>
              <a:rPr lang="en-US" sz="2400" dirty="0" smtClean="0"/>
              <a:t>is the</a:t>
            </a:r>
            <a:r>
              <a:rPr lang="en-US" sz="2400" b="1" dirty="0" smtClean="0"/>
              <a:t> message </a:t>
            </a:r>
            <a:r>
              <a:rPr lang="en-US" sz="2400" dirty="0" smtClean="0"/>
              <a:t>being communicated?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Why </a:t>
            </a:r>
            <a:r>
              <a:rPr lang="en-US" sz="2400" dirty="0" smtClean="0"/>
              <a:t>do you think that way?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204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6389132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Nikki Lee, The Hispanic Project, 1998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84" y="609600"/>
            <a:ext cx="8399816" cy="562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9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6389132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Nikki Lee, The Seniors Project, 1999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08" y="609600"/>
            <a:ext cx="8491092" cy="556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01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609600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u="sng" dirty="0"/>
              <a:t>Symbol: </a:t>
            </a:r>
            <a:endParaRPr lang="en-US" sz="7200" b="1" u="sng" dirty="0" smtClean="0"/>
          </a:p>
          <a:p>
            <a:pPr algn="ctr"/>
            <a:r>
              <a:rPr lang="en-US" sz="7200" dirty="0" smtClean="0"/>
              <a:t>A </a:t>
            </a:r>
            <a:r>
              <a:rPr lang="en-US" sz="7200" dirty="0"/>
              <a:t>picture or thing that represents something else</a:t>
            </a:r>
            <a:endParaRPr lang="en-US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83238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Draw as many symbols as you can think of in 30 seconds.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556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6389132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Nikki Lee, </a:t>
            </a:r>
            <a:r>
              <a:rPr lang="en-US" dirty="0"/>
              <a:t>T</a:t>
            </a:r>
            <a:r>
              <a:rPr lang="en-US" dirty="0" smtClean="0"/>
              <a:t>he Tourist  Project, 1997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16" y="609600"/>
            <a:ext cx="8516584" cy="565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42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002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-15815"/>
            <a:ext cx="4800600" cy="68275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95600" y="443290"/>
            <a:ext cx="76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4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5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491490"/>
            <a:ext cx="76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8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9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10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491490"/>
            <a:ext cx="76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14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15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16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17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443290"/>
            <a:ext cx="2362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Work as a team</a:t>
            </a:r>
          </a:p>
          <a:p>
            <a:r>
              <a:rPr lang="en-US" sz="2000" dirty="0" smtClean="0"/>
              <a:t>To define what each symbol means. How many can you define in 30 seconds?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939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2977"/>
            <a:ext cx="4300939" cy="66365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165" y="1371600"/>
            <a:ext cx="3962400" cy="413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34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2475" y="1524000"/>
            <a:ext cx="8001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Does everyone assume a particular symbol means the same thing</a:t>
            </a:r>
            <a:r>
              <a:rPr lang="en-US" sz="6000" dirty="0" smtClean="0">
                <a:solidFill>
                  <a:schemeClr val="bg1"/>
                </a:solidFill>
              </a:rPr>
              <a:t>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667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859340"/>
            <a:ext cx="838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How are the various proposed meanings similar and different?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0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676400"/>
            <a:ext cx="8458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What are some possible reasons for the differences?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4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1706" y="1752600"/>
            <a:ext cx="8153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Can symbols simultaneously represent more than one idea?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8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828800"/>
            <a:ext cx="8305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How do we know which meaning is most  important?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427</Words>
  <Application>Microsoft Office PowerPoint</Application>
  <PresentationFormat>On-screen Show (4:3)</PresentationFormat>
  <Paragraphs>121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18</cp:revision>
  <dcterms:created xsi:type="dcterms:W3CDTF">2014-11-10T21:50:17Z</dcterms:created>
  <dcterms:modified xsi:type="dcterms:W3CDTF">2014-11-26T21:09:54Z</dcterms:modified>
</cp:coreProperties>
</file>