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8" r:id="rId2"/>
    <p:sldId id="287" r:id="rId3"/>
    <p:sldId id="290" r:id="rId4"/>
    <p:sldId id="289" r:id="rId5"/>
    <p:sldId id="256" r:id="rId6"/>
    <p:sldId id="268" r:id="rId7"/>
    <p:sldId id="269" r:id="rId8"/>
    <p:sldId id="270" r:id="rId9"/>
    <p:sldId id="267" r:id="rId10"/>
    <p:sldId id="272" r:id="rId11"/>
    <p:sldId id="273" r:id="rId12"/>
    <p:sldId id="274" r:id="rId13"/>
    <p:sldId id="275" r:id="rId14"/>
    <p:sldId id="257" r:id="rId15"/>
    <p:sldId id="276" r:id="rId16"/>
    <p:sldId id="259" r:id="rId17"/>
    <p:sldId id="278" r:id="rId18"/>
    <p:sldId id="261" r:id="rId19"/>
    <p:sldId id="283" r:id="rId20"/>
    <p:sldId id="284" r:id="rId21"/>
    <p:sldId id="279" r:id="rId22"/>
    <p:sldId id="280" r:id="rId23"/>
    <p:sldId id="281" r:id="rId24"/>
    <p:sldId id="282" r:id="rId25"/>
    <p:sldId id="285" r:id="rId26"/>
    <p:sldId id="260" r:id="rId27"/>
    <p:sldId id="286" r:id="rId28"/>
    <p:sldId id="263" r:id="rId29"/>
    <p:sldId id="291" r:id="rId30"/>
    <p:sldId id="292" r:id="rId31"/>
    <p:sldId id="264" r:id="rId32"/>
    <p:sldId id="293" r:id="rId33"/>
    <p:sldId id="265"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73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D72210-09EB-4044-A5F5-E782EE40F046}" type="datetimeFigureOut">
              <a:rPr lang="en-US" smtClean="0"/>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E1E54-97B5-9E49-BE3D-4521E1F409A5}" type="slidenum">
              <a:rPr lang="en-US" smtClean="0"/>
              <a:t>‹#›</a:t>
            </a:fld>
            <a:endParaRPr lang="en-US"/>
          </a:p>
        </p:txBody>
      </p:sp>
    </p:spTree>
    <p:extLst>
      <p:ext uri="{BB962C8B-B14F-4D97-AF65-F5344CB8AC3E}">
        <p14:creationId xmlns:p14="http://schemas.microsoft.com/office/powerpoint/2010/main" val="3594159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D72210-09EB-4044-A5F5-E782EE40F046}" type="datetimeFigureOut">
              <a:rPr lang="en-US" smtClean="0"/>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E1E54-97B5-9E49-BE3D-4521E1F409A5}" type="slidenum">
              <a:rPr lang="en-US" smtClean="0"/>
              <a:t>‹#›</a:t>
            </a:fld>
            <a:endParaRPr lang="en-US"/>
          </a:p>
        </p:txBody>
      </p:sp>
    </p:spTree>
    <p:extLst>
      <p:ext uri="{BB962C8B-B14F-4D97-AF65-F5344CB8AC3E}">
        <p14:creationId xmlns:p14="http://schemas.microsoft.com/office/powerpoint/2010/main" val="238391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D72210-09EB-4044-A5F5-E782EE40F046}" type="datetimeFigureOut">
              <a:rPr lang="en-US" smtClean="0"/>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E1E54-97B5-9E49-BE3D-4521E1F409A5}" type="slidenum">
              <a:rPr lang="en-US" smtClean="0"/>
              <a:t>‹#›</a:t>
            </a:fld>
            <a:endParaRPr lang="en-US"/>
          </a:p>
        </p:txBody>
      </p:sp>
    </p:spTree>
    <p:extLst>
      <p:ext uri="{BB962C8B-B14F-4D97-AF65-F5344CB8AC3E}">
        <p14:creationId xmlns:p14="http://schemas.microsoft.com/office/powerpoint/2010/main" val="2223494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D72210-09EB-4044-A5F5-E782EE40F046}" type="datetimeFigureOut">
              <a:rPr lang="en-US" smtClean="0"/>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E1E54-97B5-9E49-BE3D-4521E1F409A5}" type="slidenum">
              <a:rPr lang="en-US" smtClean="0"/>
              <a:t>‹#›</a:t>
            </a:fld>
            <a:endParaRPr lang="en-US"/>
          </a:p>
        </p:txBody>
      </p:sp>
    </p:spTree>
    <p:extLst>
      <p:ext uri="{BB962C8B-B14F-4D97-AF65-F5344CB8AC3E}">
        <p14:creationId xmlns:p14="http://schemas.microsoft.com/office/powerpoint/2010/main" val="3772655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72210-09EB-4044-A5F5-E782EE40F046}" type="datetimeFigureOut">
              <a:rPr lang="en-US" smtClean="0"/>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E1E54-97B5-9E49-BE3D-4521E1F409A5}" type="slidenum">
              <a:rPr lang="en-US" smtClean="0"/>
              <a:t>‹#›</a:t>
            </a:fld>
            <a:endParaRPr lang="en-US"/>
          </a:p>
        </p:txBody>
      </p:sp>
    </p:spTree>
    <p:extLst>
      <p:ext uri="{BB962C8B-B14F-4D97-AF65-F5344CB8AC3E}">
        <p14:creationId xmlns:p14="http://schemas.microsoft.com/office/powerpoint/2010/main" val="4201670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D72210-09EB-4044-A5F5-E782EE40F046}" type="datetimeFigureOut">
              <a:rPr lang="en-US" smtClean="0"/>
              <a:t>8/20/2014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1E1E54-97B5-9E49-BE3D-4521E1F409A5}" type="slidenum">
              <a:rPr lang="en-US" smtClean="0"/>
              <a:t>‹#›</a:t>
            </a:fld>
            <a:endParaRPr lang="en-US"/>
          </a:p>
        </p:txBody>
      </p:sp>
    </p:spTree>
    <p:extLst>
      <p:ext uri="{BB962C8B-B14F-4D97-AF65-F5344CB8AC3E}">
        <p14:creationId xmlns:p14="http://schemas.microsoft.com/office/powerpoint/2010/main" val="65068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D72210-09EB-4044-A5F5-E782EE40F046}" type="datetimeFigureOut">
              <a:rPr lang="en-US" smtClean="0"/>
              <a:t>8/20/2014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1E1E54-97B5-9E49-BE3D-4521E1F409A5}" type="slidenum">
              <a:rPr lang="en-US" smtClean="0"/>
              <a:t>‹#›</a:t>
            </a:fld>
            <a:endParaRPr lang="en-US"/>
          </a:p>
        </p:txBody>
      </p:sp>
    </p:spTree>
    <p:extLst>
      <p:ext uri="{BB962C8B-B14F-4D97-AF65-F5344CB8AC3E}">
        <p14:creationId xmlns:p14="http://schemas.microsoft.com/office/powerpoint/2010/main" val="4147181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D72210-09EB-4044-A5F5-E782EE40F046}" type="datetimeFigureOut">
              <a:rPr lang="en-US" smtClean="0"/>
              <a:t>8/20/2014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1E1E54-97B5-9E49-BE3D-4521E1F409A5}" type="slidenum">
              <a:rPr lang="en-US" smtClean="0"/>
              <a:t>‹#›</a:t>
            </a:fld>
            <a:endParaRPr lang="en-US"/>
          </a:p>
        </p:txBody>
      </p:sp>
    </p:spTree>
    <p:extLst>
      <p:ext uri="{BB962C8B-B14F-4D97-AF65-F5344CB8AC3E}">
        <p14:creationId xmlns:p14="http://schemas.microsoft.com/office/powerpoint/2010/main" val="1979616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D72210-09EB-4044-A5F5-E782EE40F046}" type="datetimeFigureOut">
              <a:rPr lang="en-US" smtClean="0"/>
              <a:t>8/20/2014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1E1E54-97B5-9E49-BE3D-4521E1F409A5}" type="slidenum">
              <a:rPr lang="en-US" smtClean="0"/>
              <a:t>‹#›</a:t>
            </a:fld>
            <a:endParaRPr lang="en-US"/>
          </a:p>
        </p:txBody>
      </p:sp>
    </p:spTree>
    <p:extLst>
      <p:ext uri="{BB962C8B-B14F-4D97-AF65-F5344CB8AC3E}">
        <p14:creationId xmlns:p14="http://schemas.microsoft.com/office/powerpoint/2010/main" val="1320951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D72210-09EB-4044-A5F5-E782EE40F046}" type="datetimeFigureOut">
              <a:rPr lang="en-US" smtClean="0"/>
              <a:t>8/20/2014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1E1E54-97B5-9E49-BE3D-4521E1F409A5}" type="slidenum">
              <a:rPr lang="en-US" smtClean="0"/>
              <a:t>‹#›</a:t>
            </a:fld>
            <a:endParaRPr lang="en-US"/>
          </a:p>
        </p:txBody>
      </p:sp>
    </p:spTree>
    <p:extLst>
      <p:ext uri="{BB962C8B-B14F-4D97-AF65-F5344CB8AC3E}">
        <p14:creationId xmlns:p14="http://schemas.microsoft.com/office/powerpoint/2010/main" val="3565347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D72210-09EB-4044-A5F5-E782EE40F046}" type="datetimeFigureOut">
              <a:rPr lang="en-US" smtClean="0"/>
              <a:t>8/20/2014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1E1E54-97B5-9E49-BE3D-4521E1F409A5}" type="slidenum">
              <a:rPr lang="en-US" smtClean="0"/>
              <a:t>‹#›</a:t>
            </a:fld>
            <a:endParaRPr lang="en-US"/>
          </a:p>
        </p:txBody>
      </p:sp>
    </p:spTree>
    <p:extLst>
      <p:ext uri="{BB962C8B-B14F-4D97-AF65-F5344CB8AC3E}">
        <p14:creationId xmlns:p14="http://schemas.microsoft.com/office/powerpoint/2010/main" val="4068487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72210-09EB-4044-A5F5-E782EE40F046}" type="datetimeFigureOut">
              <a:rPr lang="en-US" smtClean="0"/>
              <a:t>8/20/2014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1E1E54-97B5-9E49-BE3D-4521E1F409A5}" type="slidenum">
              <a:rPr lang="en-US" smtClean="0"/>
              <a:t>‹#›</a:t>
            </a:fld>
            <a:endParaRPr lang="en-US"/>
          </a:p>
        </p:txBody>
      </p:sp>
    </p:spTree>
    <p:extLst>
      <p:ext uri="{BB962C8B-B14F-4D97-AF65-F5344CB8AC3E}">
        <p14:creationId xmlns:p14="http://schemas.microsoft.com/office/powerpoint/2010/main" val="285099851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6.jp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8.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6.jp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8.jpg"/><Relationship Id="rId4" Type="http://schemas.openxmlformats.org/officeDocument/2006/relationships/image" Target="../media/image19.jpg"/></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504" y="1322376"/>
            <a:ext cx="2844661" cy="2013636"/>
          </a:xfrm>
          <a:prstGeom prst="rect">
            <a:avLst/>
          </a:prstGeom>
        </p:spPr>
      </p:pic>
      <p:pic>
        <p:nvPicPr>
          <p:cNvPr id="5" name="Picture 4" descr="images-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303" y="3620109"/>
            <a:ext cx="2832100" cy="2870200"/>
          </a:xfrm>
          <a:prstGeom prst="rect">
            <a:avLst/>
          </a:prstGeom>
        </p:spPr>
      </p:pic>
      <p:pic>
        <p:nvPicPr>
          <p:cNvPr id="6" name="Picture 5"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5864" y="699468"/>
            <a:ext cx="3395550" cy="2636544"/>
          </a:xfrm>
          <a:prstGeom prst="rect">
            <a:avLst/>
          </a:prstGeom>
        </p:spPr>
      </p:pic>
      <p:pic>
        <p:nvPicPr>
          <p:cNvPr id="7" name="Picture 6" descr="music.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7438" y="3847945"/>
            <a:ext cx="3714484" cy="2642364"/>
          </a:xfrm>
          <a:prstGeom prst="rect">
            <a:avLst/>
          </a:prstGeom>
        </p:spPr>
      </p:pic>
      <p:sp>
        <p:nvSpPr>
          <p:cNvPr id="8" name="TextBox 7"/>
          <p:cNvSpPr txBox="1"/>
          <p:nvPr/>
        </p:nvSpPr>
        <p:spPr>
          <a:xfrm>
            <a:off x="317471" y="83555"/>
            <a:ext cx="4745356" cy="1015663"/>
          </a:xfrm>
          <a:prstGeom prst="rect">
            <a:avLst/>
          </a:prstGeom>
          <a:noFill/>
        </p:spPr>
        <p:txBody>
          <a:bodyPr wrap="square" rtlCol="0">
            <a:spAutoFit/>
          </a:bodyPr>
          <a:lstStyle/>
          <a:p>
            <a:r>
              <a:rPr lang="en-US" sz="2400" dirty="0" smtClean="0"/>
              <a:t>Warm up</a:t>
            </a:r>
            <a:r>
              <a:rPr lang="en-US" dirty="0" smtClean="0"/>
              <a:t>: </a:t>
            </a:r>
            <a:r>
              <a:rPr lang="en-US" dirty="0" smtClean="0"/>
              <a:t>What type of music do you associate with each of these images? What about the image makes you think this way?</a:t>
            </a:r>
            <a:endParaRPr lang="en-US" dirty="0" smtClean="0"/>
          </a:p>
        </p:txBody>
      </p:sp>
    </p:spTree>
    <p:extLst>
      <p:ext uri="{BB962C8B-B14F-4D97-AF65-F5344CB8AC3E}">
        <p14:creationId xmlns:p14="http://schemas.microsoft.com/office/powerpoint/2010/main" val="2804144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64770" y="1568763"/>
            <a:ext cx="4572000" cy="2677656"/>
          </a:xfrm>
          <a:prstGeom prst="rect">
            <a:avLst/>
          </a:prstGeom>
        </p:spPr>
        <p:txBody>
          <a:bodyPr>
            <a:spAutoFit/>
          </a:bodyPr>
          <a:lstStyle/>
          <a:p>
            <a:pPr algn="ctr"/>
            <a:r>
              <a:rPr lang="en-US" sz="2800" dirty="0"/>
              <a:t>What message is the artist trying to convey?</a:t>
            </a:r>
          </a:p>
          <a:p>
            <a:pPr algn="ctr"/>
            <a:r>
              <a:rPr lang="en-US" sz="2800" dirty="0"/>
              <a:t> </a:t>
            </a:r>
          </a:p>
          <a:p>
            <a:pPr algn="ctr"/>
            <a:r>
              <a:rPr lang="en-US" sz="2800" dirty="0"/>
              <a:t>Who is the intended audience?</a:t>
            </a:r>
          </a:p>
          <a:p>
            <a:pPr algn="ctr"/>
            <a:r>
              <a:rPr lang="en-US" sz="2800" dirty="0"/>
              <a:t> </a:t>
            </a:r>
          </a:p>
        </p:txBody>
      </p:sp>
      <p:pic>
        <p:nvPicPr>
          <p:cNvPr id="5" name="Picture 4" descr="posada-jose-guadalupe-calavera-revolucionari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96" y="158566"/>
            <a:ext cx="3741221" cy="5872427"/>
          </a:xfrm>
          <a:prstGeom prst="rect">
            <a:avLst/>
          </a:prstGeom>
        </p:spPr>
      </p:pic>
      <p:sp>
        <p:nvSpPr>
          <p:cNvPr id="6" name="TextBox 5"/>
          <p:cNvSpPr txBox="1"/>
          <p:nvPr/>
        </p:nvSpPr>
        <p:spPr>
          <a:xfrm>
            <a:off x="167696" y="5976867"/>
            <a:ext cx="8681808" cy="830997"/>
          </a:xfrm>
          <a:prstGeom prst="rect">
            <a:avLst/>
          </a:prstGeom>
          <a:noFill/>
        </p:spPr>
        <p:txBody>
          <a:bodyPr wrap="square" rtlCol="0">
            <a:spAutoFit/>
          </a:bodyPr>
          <a:lstStyle/>
          <a:p>
            <a:r>
              <a:rPr lang="en-US" sz="1600" b="1" dirty="0" smtClean="0"/>
              <a:t>“</a:t>
            </a:r>
            <a:r>
              <a:rPr lang="en-US" sz="1600" b="1" dirty="0" err="1" smtClean="0"/>
              <a:t>Calavera</a:t>
            </a:r>
            <a:r>
              <a:rPr lang="en-US" sz="1600" b="1" dirty="0" smtClean="0"/>
              <a:t> </a:t>
            </a:r>
            <a:r>
              <a:rPr lang="en-US" sz="1600" b="1" dirty="0" err="1" smtClean="0"/>
              <a:t>Revolucionaria</a:t>
            </a:r>
            <a:r>
              <a:rPr lang="en-US" sz="1600" b="1" dirty="0" smtClean="0"/>
              <a:t>” </a:t>
            </a:r>
          </a:p>
          <a:p>
            <a:r>
              <a:rPr lang="en-US" sz="1600" b="1" dirty="0" smtClean="0"/>
              <a:t>(1910) José Guadalupe Posada </a:t>
            </a:r>
            <a:r>
              <a:rPr lang="en-US" sz="1600" dirty="0" smtClean="0"/>
              <a:t>worked during a time of great political and social revolution in Mexico. He was an outspoken critic of the government, a political satirist, and an artist for the common people.  </a:t>
            </a:r>
            <a:endParaRPr lang="en-US" sz="1600" dirty="0"/>
          </a:p>
        </p:txBody>
      </p:sp>
    </p:spTree>
    <p:extLst>
      <p:ext uri="{BB962C8B-B14F-4D97-AF65-F5344CB8AC3E}">
        <p14:creationId xmlns:p14="http://schemas.microsoft.com/office/powerpoint/2010/main" val="282034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27884" y="1045557"/>
            <a:ext cx="4572000" cy="2677656"/>
          </a:xfrm>
          <a:prstGeom prst="rect">
            <a:avLst/>
          </a:prstGeom>
        </p:spPr>
        <p:txBody>
          <a:bodyPr>
            <a:spAutoFit/>
          </a:bodyPr>
          <a:lstStyle/>
          <a:p>
            <a:pPr algn="ctr"/>
            <a:r>
              <a:rPr lang="en-US" sz="2800" dirty="0"/>
              <a:t>What message is the artist trying to convey?</a:t>
            </a:r>
          </a:p>
          <a:p>
            <a:pPr algn="ctr"/>
            <a:r>
              <a:rPr lang="en-US" sz="2800" dirty="0"/>
              <a:t> </a:t>
            </a:r>
          </a:p>
          <a:p>
            <a:pPr algn="ctr"/>
            <a:r>
              <a:rPr lang="en-US" sz="2800" dirty="0"/>
              <a:t>Who is the intended audience?</a:t>
            </a:r>
          </a:p>
          <a:p>
            <a:pPr algn="ctr"/>
            <a:r>
              <a:rPr lang="en-US" sz="2800" dirty="0"/>
              <a:t> </a:t>
            </a:r>
          </a:p>
        </p:txBody>
      </p:sp>
      <p:pic>
        <p:nvPicPr>
          <p:cNvPr id="5" name="Picture 4" descr="rosie-the-riveter-poste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075" y="339761"/>
            <a:ext cx="4223809" cy="5785339"/>
          </a:xfrm>
          <a:prstGeom prst="rect">
            <a:avLst/>
          </a:prstGeom>
        </p:spPr>
      </p:pic>
      <p:sp>
        <p:nvSpPr>
          <p:cNvPr id="6" name="TextBox 5"/>
          <p:cNvSpPr txBox="1"/>
          <p:nvPr/>
        </p:nvSpPr>
        <p:spPr>
          <a:xfrm>
            <a:off x="204075" y="6221284"/>
            <a:ext cx="8773443" cy="584776"/>
          </a:xfrm>
          <a:prstGeom prst="rect">
            <a:avLst/>
          </a:prstGeom>
          <a:noFill/>
        </p:spPr>
        <p:txBody>
          <a:bodyPr wrap="square" rtlCol="0">
            <a:spAutoFit/>
          </a:bodyPr>
          <a:lstStyle/>
          <a:p>
            <a:r>
              <a:rPr lang="en-US" sz="1600" b="1" dirty="0" smtClean="0"/>
              <a:t>“We can do it!” (1942) J</a:t>
            </a:r>
            <a:r>
              <a:rPr lang="en-US" sz="1600" b="1" dirty="0"/>
              <a:t>. Howard Miller </a:t>
            </a:r>
            <a:r>
              <a:rPr lang="en-US" sz="1600" dirty="0"/>
              <a:t>was hired by the Westinghouse Company's War Production Coordinating Committee to create a series of posters for the war effort. </a:t>
            </a:r>
          </a:p>
        </p:txBody>
      </p:sp>
    </p:spTree>
    <p:extLst>
      <p:ext uri="{BB962C8B-B14F-4D97-AF65-F5344CB8AC3E}">
        <p14:creationId xmlns:p14="http://schemas.microsoft.com/office/powerpoint/2010/main" val="2966637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37999" y="1689935"/>
            <a:ext cx="2984644" cy="3539430"/>
          </a:xfrm>
          <a:prstGeom prst="rect">
            <a:avLst/>
          </a:prstGeom>
        </p:spPr>
        <p:txBody>
          <a:bodyPr wrap="square">
            <a:spAutoFit/>
          </a:bodyPr>
          <a:lstStyle/>
          <a:p>
            <a:pPr algn="ctr"/>
            <a:r>
              <a:rPr lang="en-US" sz="2800" dirty="0"/>
              <a:t>What message is the artist trying to convey?</a:t>
            </a:r>
          </a:p>
          <a:p>
            <a:pPr algn="ctr"/>
            <a:r>
              <a:rPr lang="en-US" sz="2800" dirty="0"/>
              <a:t> </a:t>
            </a:r>
          </a:p>
          <a:p>
            <a:pPr algn="ctr"/>
            <a:r>
              <a:rPr lang="en-US" sz="2800" dirty="0"/>
              <a:t>Who is the intended audience?</a:t>
            </a:r>
          </a:p>
          <a:p>
            <a:pPr algn="ctr"/>
            <a:r>
              <a:rPr lang="en-US" sz="2800" dirty="0"/>
              <a:t> </a:t>
            </a:r>
          </a:p>
        </p:txBody>
      </p:sp>
      <p:pic>
        <p:nvPicPr>
          <p:cNvPr id="5" name="Picture 4" descr="keep-calm-and-carry-on-1704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429" y="637564"/>
            <a:ext cx="5403213" cy="4052409"/>
          </a:xfrm>
          <a:prstGeom prst="rect">
            <a:avLst/>
          </a:prstGeom>
        </p:spPr>
      </p:pic>
      <p:sp>
        <p:nvSpPr>
          <p:cNvPr id="6" name="TextBox 5"/>
          <p:cNvSpPr txBox="1"/>
          <p:nvPr/>
        </p:nvSpPr>
        <p:spPr>
          <a:xfrm>
            <a:off x="244429" y="5201701"/>
            <a:ext cx="5252831" cy="1477328"/>
          </a:xfrm>
          <a:prstGeom prst="rect">
            <a:avLst/>
          </a:prstGeom>
          <a:noFill/>
        </p:spPr>
        <p:txBody>
          <a:bodyPr wrap="square" rtlCol="0">
            <a:spAutoFit/>
          </a:bodyPr>
          <a:lstStyle/>
          <a:p>
            <a:r>
              <a:rPr lang="en-US" dirty="0" smtClean="0"/>
              <a:t>Produced by </a:t>
            </a:r>
            <a:r>
              <a:rPr lang="en-US" dirty="0"/>
              <a:t>the British government in 1939</a:t>
            </a:r>
            <a:r>
              <a:rPr lang="en-US" dirty="0" smtClean="0"/>
              <a:t>, this motivational poster intended to raise civilian morale despite the devastating German air raids on London. </a:t>
            </a:r>
            <a:r>
              <a:rPr lang="en-US" dirty="0"/>
              <a:t>(it was never actually distributed, however, until being rediscovered in 2000).</a:t>
            </a:r>
          </a:p>
        </p:txBody>
      </p:sp>
    </p:spTree>
    <p:extLst>
      <p:ext uri="{BB962C8B-B14F-4D97-AF65-F5344CB8AC3E}">
        <p14:creationId xmlns:p14="http://schemas.microsoft.com/office/powerpoint/2010/main" val="2722537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65868" y="4726406"/>
            <a:ext cx="4572000" cy="1600438"/>
          </a:xfrm>
          <a:prstGeom prst="rect">
            <a:avLst/>
          </a:prstGeom>
        </p:spPr>
        <p:txBody>
          <a:bodyPr>
            <a:spAutoFit/>
          </a:bodyPr>
          <a:lstStyle/>
          <a:p>
            <a:pPr algn="ctr"/>
            <a:r>
              <a:rPr lang="en-US" sz="2000" dirty="0"/>
              <a:t>What message is the artist trying to convey?</a:t>
            </a:r>
          </a:p>
          <a:p>
            <a:pPr algn="ctr"/>
            <a:r>
              <a:rPr lang="en-US" sz="2000" dirty="0"/>
              <a:t> </a:t>
            </a:r>
          </a:p>
          <a:p>
            <a:pPr algn="ctr"/>
            <a:r>
              <a:rPr lang="en-US" sz="2000" dirty="0"/>
              <a:t>Who is the intended audience?</a:t>
            </a:r>
          </a:p>
          <a:p>
            <a:pPr algn="ctr"/>
            <a:r>
              <a:rPr lang="en-US" dirty="0"/>
              <a:t> </a:t>
            </a:r>
          </a:p>
        </p:txBody>
      </p:sp>
      <p:pic>
        <p:nvPicPr>
          <p:cNvPr id="5" name="Picture 4" descr="pp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635" y="200539"/>
            <a:ext cx="8787233" cy="4027481"/>
          </a:xfrm>
          <a:prstGeom prst="rect">
            <a:avLst/>
          </a:prstGeom>
        </p:spPr>
      </p:pic>
      <p:sp>
        <p:nvSpPr>
          <p:cNvPr id="6" name="TextBox 5"/>
          <p:cNvSpPr txBox="1"/>
          <p:nvPr/>
        </p:nvSpPr>
        <p:spPr>
          <a:xfrm>
            <a:off x="250635" y="4510962"/>
            <a:ext cx="3942177" cy="1815882"/>
          </a:xfrm>
          <a:prstGeom prst="rect">
            <a:avLst/>
          </a:prstGeom>
          <a:noFill/>
        </p:spPr>
        <p:txBody>
          <a:bodyPr wrap="square" rtlCol="0">
            <a:spAutoFit/>
          </a:bodyPr>
          <a:lstStyle/>
          <a:p>
            <a:r>
              <a:rPr lang="en-US" sz="1400" b="1" dirty="0" smtClean="0"/>
              <a:t>“In </a:t>
            </a:r>
            <a:r>
              <a:rPr lang="en-US" sz="1400" b="1" dirty="0"/>
              <a:t>Following the Revolutionary Road, Strive for an Even Greater </a:t>
            </a:r>
            <a:r>
              <a:rPr lang="en-US" sz="1400" b="1" dirty="0" smtClean="0"/>
              <a:t>Victory” </a:t>
            </a:r>
          </a:p>
          <a:p>
            <a:r>
              <a:rPr lang="en-US" sz="1400" dirty="0" smtClean="0"/>
              <a:t>This poster was created during China’s Cultural Revolution, a political and social movement that occurred between 1966-76. Chairman of Communist Party of China, Mao Zedong aimed to remove capitalist, traditional, and cultural elements from Chinese society while promoting communism. </a:t>
            </a:r>
            <a:endParaRPr lang="en-US" sz="1400" dirty="0"/>
          </a:p>
        </p:txBody>
      </p:sp>
    </p:spTree>
    <p:extLst>
      <p:ext uri="{BB962C8B-B14F-4D97-AF65-F5344CB8AC3E}">
        <p14:creationId xmlns:p14="http://schemas.microsoft.com/office/powerpoint/2010/main" val="1173342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090" y="107007"/>
            <a:ext cx="8738806" cy="584775"/>
          </a:xfrm>
          <a:prstGeom prst="rect">
            <a:avLst/>
          </a:prstGeom>
          <a:noFill/>
        </p:spPr>
        <p:txBody>
          <a:bodyPr wrap="square" rtlCol="0">
            <a:spAutoFit/>
          </a:bodyPr>
          <a:lstStyle/>
          <a:p>
            <a:r>
              <a:rPr lang="en-US" sz="1000" b="1" dirty="0">
                <a:solidFill>
                  <a:srgbClr val="FFFFFF"/>
                </a:solidFill>
              </a:rPr>
              <a:t>6th VA: Re7.2.6a:  Analyze ways that visual components and cultural associations suggested by images influence ideas, emotions, and actions. (I will identify the mood or tone created by examples of graphic design</a:t>
            </a:r>
            <a:r>
              <a:rPr lang="en-US" sz="1000" b="1" dirty="0" smtClean="0">
                <a:solidFill>
                  <a:srgbClr val="FFFFFF"/>
                </a:solidFill>
              </a:rPr>
              <a:t>.)</a:t>
            </a:r>
          </a:p>
          <a:p>
            <a:endParaRPr lang="en-US" sz="1200" b="1" dirty="0" smtClean="0">
              <a:solidFill>
                <a:srgbClr val="FFFFFF"/>
              </a:solidFill>
            </a:endParaRPr>
          </a:p>
        </p:txBody>
      </p:sp>
      <p:sp>
        <p:nvSpPr>
          <p:cNvPr id="8" name="TextBox 7"/>
          <p:cNvSpPr txBox="1"/>
          <p:nvPr/>
        </p:nvSpPr>
        <p:spPr>
          <a:xfrm>
            <a:off x="468687" y="1266014"/>
            <a:ext cx="8124600" cy="5570756"/>
          </a:xfrm>
          <a:prstGeom prst="rect">
            <a:avLst/>
          </a:prstGeom>
          <a:noFill/>
        </p:spPr>
        <p:txBody>
          <a:bodyPr wrap="square" rtlCol="0">
            <a:spAutoFit/>
          </a:bodyPr>
          <a:lstStyle/>
          <a:p>
            <a:pPr algn="ctr"/>
            <a:endParaRPr lang="en-US" sz="1200" b="1" dirty="0">
              <a:solidFill>
                <a:srgbClr val="92D050"/>
              </a:solidFill>
            </a:endParaRPr>
          </a:p>
          <a:p>
            <a:pPr algn="ctr"/>
            <a:r>
              <a:rPr lang="en-US" sz="2800" b="1" dirty="0">
                <a:solidFill>
                  <a:srgbClr val="92D050"/>
                </a:solidFill>
              </a:rPr>
              <a:t>The </a:t>
            </a:r>
            <a:r>
              <a:rPr lang="en-US" sz="2800" b="1" dirty="0" smtClean="0">
                <a:solidFill>
                  <a:srgbClr val="92D050"/>
                </a:solidFill>
              </a:rPr>
              <a:t>“mood” refers </a:t>
            </a:r>
            <a:r>
              <a:rPr lang="en-US" sz="2800" b="1" dirty="0">
                <a:solidFill>
                  <a:srgbClr val="92D050"/>
                </a:solidFill>
              </a:rPr>
              <a:t>to the way </a:t>
            </a:r>
            <a:r>
              <a:rPr lang="en-US" sz="2800" b="1" dirty="0" smtClean="0">
                <a:solidFill>
                  <a:srgbClr val="92D050"/>
                </a:solidFill>
              </a:rPr>
              <a:t>the </a:t>
            </a:r>
            <a:r>
              <a:rPr lang="en-US" sz="2800" b="1" dirty="0">
                <a:solidFill>
                  <a:srgbClr val="92D050"/>
                </a:solidFill>
              </a:rPr>
              <a:t>image makes a person feel. </a:t>
            </a:r>
            <a:endParaRPr lang="en-US" sz="2800" b="1" dirty="0" smtClean="0">
              <a:solidFill>
                <a:srgbClr val="92D050"/>
              </a:solidFill>
            </a:endParaRPr>
          </a:p>
          <a:p>
            <a:pPr algn="ctr"/>
            <a:endParaRPr lang="en-US" sz="2800" b="1" dirty="0">
              <a:solidFill>
                <a:srgbClr val="92D050"/>
              </a:solidFill>
            </a:endParaRPr>
          </a:p>
          <a:p>
            <a:pPr algn="ctr"/>
            <a:r>
              <a:rPr lang="en-US" sz="1600" b="1" dirty="0">
                <a:solidFill>
                  <a:srgbClr val="92D050"/>
                </a:solidFill>
              </a:rPr>
              <a:t>(For example: Serious, Sad, Playful, Curious, Scared, Angry, Proud, Confident, Inspired, Informed, Motivated, </a:t>
            </a:r>
            <a:r>
              <a:rPr lang="en-US" sz="1600" b="1" dirty="0" smtClean="0">
                <a:solidFill>
                  <a:srgbClr val="92D050"/>
                </a:solidFill>
              </a:rPr>
              <a:t>Competitive, etc.)</a:t>
            </a:r>
          </a:p>
          <a:p>
            <a:pPr algn="ctr"/>
            <a:endParaRPr lang="en-US" sz="2800" b="1" dirty="0">
              <a:solidFill>
                <a:srgbClr val="92D050"/>
              </a:solidFill>
            </a:endParaRPr>
          </a:p>
          <a:p>
            <a:pPr algn="ctr"/>
            <a:r>
              <a:rPr lang="en-US" sz="2800" b="1" dirty="0" smtClean="0">
                <a:solidFill>
                  <a:srgbClr val="92D050"/>
                </a:solidFill>
              </a:rPr>
              <a:t>How would you describe the mood of </a:t>
            </a:r>
            <a:r>
              <a:rPr lang="en-US" sz="2800" b="1" dirty="0" smtClean="0">
                <a:solidFill>
                  <a:srgbClr val="92D050"/>
                </a:solidFill>
              </a:rPr>
              <a:t>each image and what about the image makes you feel this way?</a:t>
            </a:r>
          </a:p>
          <a:p>
            <a:pPr algn="ctr"/>
            <a:endParaRPr lang="en-US" sz="2800" b="1" dirty="0">
              <a:solidFill>
                <a:srgbClr val="92D050"/>
              </a:solidFill>
            </a:endParaRPr>
          </a:p>
          <a:p>
            <a:pPr algn="ctr"/>
            <a:r>
              <a:rPr lang="en-US" sz="1600" b="1" dirty="0">
                <a:solidFill>
                  <a:srgbClr val="92D050"/>
                </a:solidFill>
              </a:rPr>
              <a:t>Consider the subject matter </a:t>
            </a:r>
          </a:p>
          <a:p>
            <a:pPr algn="ctr"/>
            <a:r>
              <a:rPr lang="en-US" sz="1600" b="1" dirty="0">
                <a:solidFill>
                  <a:srgbClr val="92D050"/>
                </a:solidFill>
              </a:rPr>
              <a:t>(what or who is displayed, what appears to be going on)</a:t>
            </a:r>
          </a:p>
          <a:p>
            <a:pPr algn="ctr"/>
            <a:r>
              <a:rPr lang="en-US" sz="1600" b="1" dirty="0">
                <a:solidFill>
                  <a:srgbClr val="92D050"/>
                </a:solidFill>
              </a:rPr>
              <a:t> </a:t>
            </a:r>
          </a:p>
          <a:p>
            <a:pPr algn="ctr"/>
            <a:r>
              <a:rPr lang="en-US" sz="1600" b="1" dirty="0">
                <a:solidFill>
                  <a:srgbClr val="92D050"/>
                </a:solidFill>
              </a:rPr>
              <a:t>…and the way the artist depicts the subject matter </a:t>
            </a:r>
          </a:p>
          <a:p>
            <a:pPr algn="ctr"/>
            <a:r>
              <a:rPr lang="en-US" sz="1600" b="1" dirty="0">
                <a:solidFill>
                  <a:srgbClr val="92D050"/>
                </a:solidFill>
              </a:rPr>
              <a:t>(distortion, colors used, style of text). </a:t>
            </a:r>
            <a:endParaRPr lang="en-US" sz="1600" dirty="0">
              <a:solidFill>
                <a:srgbClr val="92D050"/>
              </a:solidFill>
            </a:endParaRPr>
          </a:p>
          <a:p>
            <a:pPr algn="ctr"/>
            <a:endParaRPr lang="en-US" sz="2800" dirty="0">
              <a:solidFill>
                <a:schemeClr val="bg1"/>
              </a:solidFill>
            </a:endParaRPr>
          </a:p>
        </p:txBody>
      </p:sp>
      <p:sp>
        <p:nvSpPr>
          <p:cNvPr id="5" name="TextBox 4"/>
          <p:cNvSpPr txBox="1"/>
          <p:nvPr/>
        </p:nvSpPr>
        <p:spPr>
          <a:xfrm>
            <a:off x="179615" y="555658"/>
            <a:ext cx="8738807" cy="677108"/>
          </a:xfrm>
          <a:prstGeom prst="rect">
            <a:avLst/>
          </a:prstGeom>
          <a:noFill/>
        </p:spPr>
        <p:txBody>
          <a:bodyPr wrap="square" rtlCol="0">
            <a:spAutoFit/>
          </a:bodyPr>
          <a:lstStyle/>
          <a:p>
            <a:r>
              <a:rPr lang="en-US" sz="1000" b="1" dirty="0">
                <a:solidFill>
                  <a:srgbClr val="FFFFFF"/>
                </a:solidFill>
              </a:rPr>
              <a:t>6th VA: Re8.1.6a:  Interpret art by distinguishing between relevant and non-relevant contextual information and analyzing subject matter, characteristics of form and structure, and use of media to identify ideas and mood conveyed.  (I will provide specific reasons why I think these examples create a specific mood or tone.</a:t>
            </a:r>
            <a:r>
              <a:rPr lang="en-US" sz="1000" b="1" dirty="0" smtClean="0">
                <a:solidFill>
                  <a:srgbClr val="FFFFFF"/>
                </a:solidFill>
              </a:rPr>
              <a:t>)</a:t>
            </a:r>
          </a:p>
          <a:p>
            <a:endParaRPr lang="en-US" dirty="0"/>
          </a:p>
        </p:txBody>
      </p:sp>
    </p:spTree>
    <p:extLst>
      <p:ext uri="{BB962C8B-B14F-4D97-AF65-F5344CB8AC3E}">
        <p14:creationId xmlns:p14="http://schemas.microsoft.com/office/powerpoint/2010/main" val="1421759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p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847" y="1059097"/>
            <a:ext cx="1996542" cy="2998887"/>
          </a:xfrm>
          <a:prstGeom prst="rect">
            <a:avLst/>
          </a:prstGeom>
        </p:spPr>
      </p:pic>
      <p:pic>
        <p:nvPicPr>
          <p:cNvPr id="5" name="Picture 4" descr="posada-jose-guadalupe-calavera-revolucionari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6305" y="1007379"/>
            <a:ext cx="1943487" cy="3050605"/>
          </a:xfrm>
          <a:prstGeom prst="rect">
            <a:avLst/>
          </a:prstGeom>
        </p:spPr>
      </p:pic>
      <p:pic>
        <p:nvPicPr>
          <p:cNvPr id="7" name="Picture 6" descr="keep-calm-and-carry-on-1704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0989" y="4254520"/>
            <a:ext cx="3119480" cy="2339610"/>
          </a:xfrm>
          <a:prstGeom prst="rect">
            <a:avLst/>
          </a:prstGeom>
        </p:spPr>
      </p:pic>
      <p:pic>
        <p:nvPicPr>
          <p:cNvPr id="8" name="Picture 7" descr="rosie-the-riveter-poster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0989" y="1100584"/>
            <a:ext cx="2110359" cy="2890552"/>
          </a:xfrm>
          <a:prstGeom prst="rect">
            <a:avLst/>
          </a:prstGeom>
        </p:spPr>
      </p:pic>
      <p:pic>
        <p:nvPicPr>
          <p:cNvPr id="9" name="Picture 8" descr="pp2-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220" y="4254520"/>
            <a:ext cx="5104605" cy="2339610"/>
          </a:xfrm>
          <a:prstGeom prst="rect">
            <a:avLst/>
          </a:prstGeom>
        </p:spPr>
      </p:pic>
      <p:sp>
        <p:nvSpPr>
          <p:cNvPr id="10" name="Rectangle 9"/>
          <p:cNvSpPr/>
          <p:nvPr/>
        </p:nvSpPr>
        <p:spPr>
          <a:xfrm>
            <a:off x="326323" y="168790"/>
            <a:ext cx="8393256" cy="1015663"/>
          </a:xfrm>
          <a:prstGeom prst="rect">
            <a:avLst/>
          </a:prstGeom>
        </p:spPr>
        <p:txBody>
          <a:bodyPr wrap="square">
            <a:spAutoFit/>
          </a:bodyPr>
          <a:lstStyle/>
          <a:p>
            <a:pPr algn="ctr"/>
            <a:r>
              <a:rPr lang="en-US" sz="1200" b="1" dirty="0" smtClean="0"/>
              <a:t>Examples of moods: </a:t>
            </a:r>
            <a:r>
              <a:rPr lang="en-US" sz="1200" b="1" dirty="0"/>
              <a:t>Serious, Sad, Playful, Curious, Scared, Angry, Proud, Confident, Inspired, Informed, Motivated, Competitive, etc</a:t>
            </a:r>
            <a:r>
              <a:rPr lang="en-US" sz="1200" b="1" dirty="0" smtClean="0"/>
              <a:t>.)</a:t>
            </a:r>
          </a:p>
          <a:p>
            <a:pPr algn="ctr"/>
            <a:r>
              <a:rPr lang="en-US" sz="1200" b="1" dirty="0"/>
              <a:t>What about the image makes you feel this way? Consider the subject matter  (what or who is displayed, what appears to be going on)…and the way the artist depicts the subject matter (distortion, colors used, style of text). </a:t>
            </a:r>
            <a:endParaRPr lang="en-US" sz="1200" dirty="0"/>
          </a:p>
          <a:p>
            <a:pPr algn="ctr"/>
            <a:endParaRPr lang="en-US" sz="1200" b="1" dirty="0"/>
          </a:p>
        </p:txBody>
      </p:sp>
      <p:sp>
        <p:nvSpPr>
          <p:cNvPr id="11" name="TextBox 10"/>
          <p:cNvSpPr txBox="1"/>
          <p:nvPr/>
        </p:nvSpPr>
        <p:spPr>
          <a:xfrm>
            <a:off x="602519" y="3621804"/>
            <a:ext cx="459000" cy="369332"/>
          </a:xfrm>
          <a:prstGeom prst="rect">
            <a:avLst/>
          </a:prstGeom>
          <a:noFill/>
        </p:spPr>
        <p:txBody>
          <a:bodyPr wrap="square" rtlCol="0">
            <a:spAutoFit/>
          </a:bodyPr>
          <a:lstStyle/>
          <a:p>
            <a:r>
              <a:rPr lang="en-US" dirty="0" smtClean="0"/>
              <a:t>1</a:t>
            </a:r>
            <a:endParaRPr lang="en-US" dirty="0"/>
          </a:p>
        </p:txBody>
      </p:sp>
      <p:sp>
        <p:nvSpPr>
          <p:cNvPr id="12" name="TextBox 11"/>
          <p:cNvSpPr txBox="1"/>
          <p:nvPr/>
        </p:nvSpPr>
        <p:spPr>
          <a:xfrm>
            <a:off x="3107559" y="3635592"/>
            <a:ext cx="459000" cy="369332"/>
          </a:xfrm>
          <a:prstGeom prst="rect">
            <a:avLst/>
          </a:prstGeom>
          <a:noFill/>
        </p:spPr>
        <p:txBody>
          <a:bodyPr wrap="square" rtlCol="0">
            <a:spAutoFit/>
          </a:bodyPr>
          <a:lstStyle/>
          <a:p>
            <a:r>
              <a:rPr lang="en-US" dirty="0" smtClean="0"/>
              <a:t>2</a:t>
            </a:r>
            <a:endParaRPr lang="en-US" dirty="0"/>
          </a:p>
        </p:txBody>
      </p:sp>
      <p:sp>
        <p:nvSpPr>
          <p:cNvPr id="13" name="TextBox 12"/>
          <p:cNvSpPr txBox="1"/>
          <p:nvPr/>
        </p:nvSpPr>
        <p:spPr>
          <a:xfrm>
            <a:off x="5558825" y="3603326"/>
            <a:ext cx="459000" cy="369332"/>
          </a:xfrm>
          <a:prstGeom prst="rect">
            <a:avLst/>
          </a:prstGeom>
          <a:noFill/>
        </p:spPr>
        <p:txBody>
          <a:bodyPr wrap="square" rtlCol="0">
            <a:spAutoFit/>
          </a:bodyPr>
          <a:lstStyle/>
          <a:p>
            <a:r>
              <a:rPr lang="en-US" dirty="0" smtClean="0"/>
              <a:t>3</a:t>
            </a:r>
            <a:endParaRPr lang="en-US" dirty="0"/>
          </a:p>
        </p:txBody>
      </p:sp>
      <p:sp>
        <p:nvSpPr>
          <p:cNvPr id="14" name="TextBox 13"/>
          <p:cNvSpPr txBox="1"/>
          <p:nvPr/>
        </p:nvSpPr>
        <p:spPr>
          <a:xfrm>
            <a:off x="44969" y="6224798"/>
            <a:ext cx="459000" cy="369332"/>
          </a:xfrm>
          <a:prstGeom prst="rect">
            <a:avLst/>
          </a:prstGeom>
          <a:noFill/>
        </p:spPr>
        <p:txBody>
          <a:bodyPr wrap="square" rtlCol="0">
            <a:spAutoFit/>
          </a:bodyPr>
          <a:lstStyle/>
          <a:p>
            <a:r>
              <a:rPr lang="en-US" dirty="0" smtClean="0"/>
              <a:t>4</a:t>
            </a:r>
            <a:endParaRPr lang="en-US" dirty="0"/>
          </a:p>
        </p:txBody>
      </p:sp>
      <p:sp>
        <p:nvSpPr>
          <p:cNvPr id="15" name="TextBox 14"/>
          <p:cNvSpPr txBox="1"/>
          <p:nvPr/>
        </p:nvSpPr>
        <p:spPr>
          <a:xfrm>
            <a:off x="5577238" y="6224798"/>
            <a:ext cx="459000" cy="369332"/>
          </a:xfrm>
          <a:prstGeom prst="rect">
            <a:avLst/>
          </a:prstGeom>
          <a:noFill/>
        </p:spPr>
        <p:txBody>
          <a:bodyPr wrap="square" rtlCol="0">
            <a:spAutoFit/>
          </a:bodyPr>
          <a:lstStyle/>
          <a:p>
            <a:r>
              <a:rPr lang="en-US" dirty="0" smtClean="0"/>
              <a:t>5</a:t>
            </a:r>
            <a:endParaRPr lang="en-US" dirty="0"/>
          </a:p>
        </p:txBody>
      </p:sp>
    </p:spTree>
    <p:extLst>
      <p:ext uri="{BB962C8B-B14F-4D97-AF65-F5344CB8AC3E}">
        <p14:creationId xmlns:p14="http://schemas.microsoft.com/office/powerpoint/2010/main" val="1447495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67214" y="299410"/>
            <a:ext cx="8369408" cy="738664"/>
          </a:xfrm>
          <a:prstGeom prst="rect">
            <a:avLst/>
          </a:prstGeom>
          <a:noFill/>
        </p:spPr>
        <p:txBody>
          <a:bodyPr wrap="square" rtlCol="0">
            <a:spAutoFit/>
          </a:bodyPr>
          <a:lstStyle/>
          <a:p>
            <a:r>
              <a:rPr lang="en-US" sz="1200" b="1" dirty="0">
                <a:solidFill>
                  <a:schemeClr val="bg1"/>
                </a:solidFill>
              </a:rPr>
              <a:t>6th VA: Cn11.1.6a: Analyze how art reflects changing times, traditions, resources, and cultural uses.</a:t>
            </a:r>
            <a:endParaRPr lang="en-US" sz="1200" dirty="0">
              <a:solidFill>
                <a:schemeClr val="bg1"/>
              </a:solidFill>
            </a:endParaRPr>
          </a:p>
          <a:p>
            <a:r>
              <a:rPr lang="en-US" sz="1200" b="1" dirty="0">
                <a:solidFill>
                  <a:schemeClr val="bg1"/>
                </a:solidFill>
              </a:rPr>
              <a:t>(I will identify how </a:t>
            </a:r>
            <a:r>
              <a:rPr lang="en-US" sz="1200" b="1" dirty="0" err="1">
                <a:solidFill>
                  <a:schemeClr val="bg1"/>
                </a:solidFill>
              </a:rPr>
              <a:t>google</a:t>
            </a:r>
            <a:r>
              <a:rPr lang="en-US" sz="1200" b="1" dirty="0">
                <a:solidFill>
                  <a:schemeClr val="bg1"/>
                </a:solidFill>
              </a:rPr>
              <a:t> doodles reflect contemporary cultures all over the world)</a:t>
            </a:r>
            <a:endParaRPr lang="en-US" sz="1200" dirty="0">
              <a:solidFill>
                <a:schemeClr val="bg1"/>
              </a:solidFill>
            </a:endParaRPr>
          </a:p>
          <a:p>
            <a:endParaRPr lang="en-US" dirty="0">
              <a:solidFill>
                <a:schemeClr val="bg1"/>
              </a:solidFill>
            </a:endParaRPr>
          </a:p>
        </p:txBody>
      </p:sp>
      <p:sp>
        <p:nvSpPr>
          <p:cNvPr id="5" name="TextBox 4"/>
          <p:cNvSpPr txBox="1"/>
          <p:nvPr/>
        </p:nvSpPr>
        <p:spPr>
          <a:xfrm>
            <a:off x="367214" y="885704"/>
            <a:ext cx="8369408" cy="4154983"/>
          </a:xfrm>
          <a:prstGeom prst="rect">
            <a:avLst/>
          </a:prstGeom>
          <a:noFill/>
        </p:spPr>
        <p:txBody>
          <a:bodyPr wrap="square" rtlCol="0">
            <a:spAutoFit/>
          </a:bodyPr>
          <a:lstStyle/>
          <a:p>
            <a:r>
              <a:rPr lang="en-US" sz="2400" dirty="0" smtClean="0">
                <a:solidFill>
                  <a:schemeClr val="bg1"/>
                </a:solidFill>
              </a:rPr>
              <a:t>We’ve just discussed how  graphic artists create images that intend to communicate messages to a group of people. Each image gives us a glimpse of what life was like in a specific place and time in history.  </a:t>
            </a:r>
          </a:p>
          <a:p>
            <a:endParaRPr lang="en-US" sz="2400" dirty="0">
              <a:solidFill>
                <a:schemeClr val="bg1"/>
              </a:solidFill>
            </a:endParaRPr>
          </a:p>
          <a:p>
            <a:r>
              <a:rPr lang="en-US" sz="2400" dirty="0" smtClean="0">
                <a:solidFill>
                  <a:schemeClr val="bg1"/>
                </a:solidFill>
              </a:rPr>
              <a:t>Today, people all over the world use the internet to display their visual messages. For example, the popular search engine “Google” provides opportunities for people to use their artistic abilities and imagination to communicate messages to a wide audience. Unlike the examples we just viewed, the following </a:t>
            </a:r>
            <a:r>
              <a:rPr lang="en-US" sz="2400" dirty="0">
                <a:solidFill>
                  <a:schemeClr val="bg1"/>
                </a:solidFill>
              </a:rPr>
              <a:t>G</a:t>
            </a:r>
            <a:r>
              <a:rPr lang="en-US" sz="2400" dirty="0" smtClean="0">
                <a:solidFill>
                  <a:schemeClr val="bg1"/>
                </a:solidFill>
              </a:rPr>
              <a:t>oogle “Doodles” address less politically charged topics. </a:t>
            </a:r>
            <a:endParaRPr lang="en-US" sz="2400" dirty="0">
              <a:solidFill>
                <a:schemeClr val="bg1"/>
              </a:solidFill>
            </a:endParaRPr>
          </a:p>
        </p:txBody>
      </p:sp>
      <p:pic>
        <p:nvPicPr>
          <p:cNvPr id="6" name="Picture 5" descr="Goog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969" y="5162793"/>
            <a:ext cx="4285397" cy="1553097"/>
          </a:xfrm>
          <a:prstGeom prst="rect">
            <a:avLst/>
          </a:prstGeom>
        </p:spPr>
      </p:pic>
    </p:spTree>
    <p:extLst>
      <p:ext uri="{BB962C8B-B14F-4D97-AF65-F5344CB8AC3E}">
        <p14:creationId xmlns:p14="http://schemas.microsoft.com/office/powerpoint/2010/main" val="2915514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33926" y="5849044"/>
            <a:ext cx="8655262" cy="923330"/>
          </a:xfrm>
          <a:prstGeom prst="rect">
            <a:avLst/>
          </a:prstGeom>
          <a:noFill/>
        </p:spPr>
        <p:txBody>
          <a:bodyPr wrap="square" rtlCol="0">
            <a:spAutoFit/>
          </a:bodyPr>
          <a:lstStyle/>
          <a:p>
            <a:r>
              <a:rPr lang="en-US" dirty="0" smtClean="0">
                <a:solidFill>
                  <a:schemeClr val="bg1"/>
                </a:solidFill>
              </a:rPr>
              <a:t>“Doodles </a:t>
            </a:r>
            <a:r>
              <a:rPr lang="en-US" dirty="0">
                <a:solidFill>
                  <a:schemeClr val="bg1"/>
                </a:solidFill>
              </a:rPr>
              <a:t>are the fun, surprising, and sometimes spontaneous changes that are made to the Google logo to celebrate holidays, anniversaries, and the lives of famous artists, pioneers, and scientists</a:t>
            </a:r>
            <a:r>
              <a:rPr lang="en-US" dirty="0" smtClean="0">
                <a:solidFill>
                  <a:schemeClr val="bg1"/>
                </a:solidFill>
              </a:rPr>
              <a:t>.”	 </a:t>
            </a:r>
            <a:r>
              <a:rPr lang="en-US" dirty="0">
                <a:solidFill>
                  <a:schemeClr val="bg1"/>
                </a:solidFill>
              </a:rPr>
              <a:t>http://</a:t>
            </a:r>
            <a:r>
              <a:rPr lang="en-US" dirty="0" err="1">
                <a:solidFill>
                  <a:schemeClr val="bg1"/>
                </a:solidFill>
              </a:rPr>
              <a:t>www.google.com</a:t>
            </a:r>
            <a:r>
              <a:rPr lang="en-US" dirty="0">
                <a:solidFill>
                  <a:schemeClr val="bg1"/>
                </a:solidFill>
              </a:rPr>
              <a:t>/doodles/about</a:t>
            </a:r>
          </a:p>
        </p:txBody>
      </p:sp>
      <p:pic>
        <p:nvPicPr>
          <p:cNvPr id="5" name="Picture 4" descr="cuCRVAqZEu78-cheK9pxJk9MH-0qpjIW5hCOxt6sY09yFpuehhjPyvwCmuU_KlrMSMvIRGLny_L1K_QFhMO3PxUwvgJ3xWnSx8Pc0BMY=s66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837" y="1801182"/>
            <a:ext cx="3996757" cy="1598703"/>
          </a:xfrm>
          <a:prstGeom prst="rect">
            <a:avLst/>
          </a:prstGeom>
        </p:spPr>
      </p:pic>
      <p:sp>
        <p:nvSpPr>
          <p:cNvPr id="6" name="TextBox 5"/>
          <p:cNvSpPr txBox="1"/>
          <p:nvPr/>
        </p:nvSpPr>
        <p:spPr>
          <a:xfrm>
            <a:off x="280747" y="3398075"/>
            <a:ext cx="4230683" cy="584776"/>
          </a:xfrm>
          <a:prstGeom prst="rect">
            <a:avLst/>
          </a:prstGeom>
          <a:noFill/>
        </p:spPr>
        <p:txBody>
          <a:bodyPr wrap="square" rtlCol="0">
            <a:spAutoFit/>
          </a:bodyPr>
          <a:lstStyle/>
          <a:p>
            <a:pPr algn="ctr"/>
            <a:r>
              <a:rPr lang="en-US" sz="1400" dirty="0">
                <a:solidFill>
                  <a:schemeClr val="bg1"/>
                </a:solidFill>
              </a:rPr>
              <a:t>August 1, </a:t>
            </a:r>
            <a:r>
              <a:rPr lang="en-US" sz="1400" dirty="0" smtClean="0">
                <a:solidFill>
                  <a:schemeClr val="bg1"/>
                </a:solidFill>
              </a:rPr>
              <a:t>2014	</a:t>
            </a:r>
            <a:r>
              <a:rPr lang="en-US" sz="1400" b="1" dirty="0" smtClean="0">
                <a:solidFill>
                  <a:schemeClr val="bg1"/>
                </a:solidFill>
              </a:rPr>
              <a:t>Swiss </a:t>
            </a:r>
            <a:r>
              <a:rPr lang="en-US" sz="1400" b="1" dirty="0">
                <a:solidFill>
                  <a:schemeClr val="bg1"/>
                </a:solidFill>
              </a:rPr>
              <a:t>National Day 2014</a:t>
            </a:r>
          </a:p>
          <a:p>
            <a:endParaRPr lang="en-US" dirty="0">
              <a:solidFill>
                <a:schemeClr val="bg1"/>
              </a:solidFill>
            </a:endParaRPr>
          </a:p>
        </p:txBody>
      </p:sp>
      <p:pic>
        <p:nvPicPr>
          <p:cNvPr id="7" name="Picture 6" descr="dlzjSlVLWgIAFFKbjc_g1_W97kFO4IwgOiVGZSM2gPoIrSe8kV_l9elV4VXPbq1v94BnXW4t4_n4dkooMTmzh0RJFsM2_x0vvO8P31Qp.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75" y="3799019"/>
            <a:ext cx="4607246" cy="1520751"/>
          </a:xfrm>
          <a:prstGeom prst="rect">
            <a:avLst/>
          </a:prstGeom>
        </p:spPr>
      </p:pic>
      <p:sp>
        <p:nvSpPr>
          <p:cNvPr id="8" name="Rectangle 7"/>
          <p:cNvSpPr/>
          <p:nvPr/>
        </p:nvSpPr>
        <p:spPr>
          <a:xfrm>
            <a:off x="481428" y="5095192"/>
            <a:ext cx="3979875" cy="492443"/>
          </a:xfrm>
          <a:prstGeom prst="rect">
            <a:avLst/>
          </a:prstGeom>
        </p:spPr>
        <p:txBody>
          <a:bodyPr wrap="square">
            <a:spAutoFit/>
          </a:bodyPr>
          <a:lstStyle/>
          <a:p>
            <a:endParaRPr lang="en-US" sz="1200" dirty="0"/>
          </a:p>
          <a:p>
            <a:pPr algn="ctr"/>
            <a:r>
              <a:rPr lang="en-US" sz="1400" dirty="0">
                <a:solidFill>
                  <a:schemeClr val="bg1"/>
                </a:solidFill>
              </a:rPr>
              <a:t>June 28, </a:t>
            </a:r>
            <a:r>
              <a:rPr lang="en-US" sz="1400" dirty="0" smtClean="0">
                <a:solidFill>
                  <a:schemeClr val="bg1"/>
                </a:solidFill>
              </a:rPr>
              <a:t>2014	</a:t>
            </a:r>
            <a:r>
              <a:rPr lang="en-US" sz="1400" b="1" dirty="0" smtClean="0">
                <a:solidFill>
                  <a:schemeClr val="bg1"/>
                </a:solidFill>
              </a:rPr>
              <a:t>World </a:t>
            </a:r>
            <a:r>
              <a:rPr lang="en-US" sz="1400" b="1" dirty="0">
                <a:solidFill>
                  <a:schemeClr val="bg1"/>
                </a:solidFill>
              </a:rPr>
              <a:t>Cup 2014 #38</a:t>
            </a:r>
          </a:p>
        </p:txBody>
      </p:sp>
      <p:sp>
        <p:nvSpPr>
          <p:cNvPr id="9" name="TextBox 8"/>
          <p:cNvSpPr txBox="1"/>
          <p:nvPr/>
        </p:nvSpPr>
        <p:spPr>
          <a:xfrm>
            <a:off x="147075" y="183826"/>
            <a:ext cx="8825397" cy="1384995"/>
          </a:xfrm>
          <a:prstGeom prst="rect">
            <a:avLst/>
          </a:prstGeom>
          <a:noFill/>
        </p:spPr>
        <p:txBody>
          <a:bodyPr wrap="square" rtlCol="0">
            <a:spAutoFit/>
          </a:bodyPr>
          <a:lstStyle/>
          <a:p>
            <a:pPr algn="ctr"/>
            <a:r>
              <a:rPr lang="en-US" sz="2800" dirty="0" smtClean="0">
                <a:solidFill>
                  <a:schemeClr val="bg1"/>
                </a:solidFill>
                <a:latin typeface="Arial Black"/>
                <a:cs typeface="Arial Black"/>
              </a:rPr>
              <a:t>What are these Google artists communicating about the cultures represented in their Doodles?</a:t>
            </a:r>
            <a:endParaRPr lang="en-US" sz="2800" dirty="0">
              <a:solidFill>
                <a:schemeClr val="bg1"/>
              </a:solidFill>
              <a:latin typeface="Arial Black"/>
              <a:cs typeface="Arial Black"/>
            </a:endParaRPr>
          </a:p>
        </p:txBody>
      </p:sp>
      <p:sp>
        <p:nvSpPr>
          <p:cNvPr id="10" name="Rectangle 9"/>
          <p:cNvSpPr/>
          <p:nvPr/>
        </p:nvSpPr>
        <p:spPr>
          <a:xfrm>
            <a:off x="5190408" y="5086419"/>
            <a:ext cx="3483216" cy="584776"/>
          </a:xfrm>
          <a:prstGeom prst="rect">
            <a:avLst/>
          </a:prstGeom>
        </p:spPr>
        <p:txBody>
          <a:bodyPr wrap="square">
            <a:spAutoFit/>
          </a:bodyPr>
          <a:lstStyle/>
          <a:p>
            <a:pPr algn="ctr"/>
            <a:endParaRPr lang="en-US" dirty="0"/>
          </a:p>
          <a:p>
            <a:pPr algn="ctr"/>
            <a:r>
              <a:rPr lang="en-US" sz="1400" dirty="0">
                <a:solidFill>
                  <a:schemeClr val="bg1"/>
                </a:solidFill>
              </a:rPr>
              <a:t>April 27, </a:t>
            </a:r>
            <a:r>
              <a:rPr lang="en-US" sz="1400" dirty="0" smtClean="0">
                <a:solidFill>
                  <a:schemeClr val="bg1"/>
                </a:solidFill>
              </a:rPr>
              <a:t>2014	</a:t>
            </a:r>
            <a:r>
              <a:rPr lang="en-US" sz="1400" b="1" dirty="0" smtClean="0">
                <a:solidFill>
                  <a:schemeClr val="bg1"/>
                </a:solidFill>
              </a:rPr>
              <a:t>South </a:t>
            </a:r>
            <a:r>
              <a:rPr lang="en-US" sz="1400" b="1" dirty="0">
                <a:solidFill>
                  <a:schemeClr val="bg1"/>
                </a:solidFill>
              </a:rPr>
              <a:t>Africa Freedom Day</a:t>
            </a:r>
          </a:p>
        </p:txBody>
      </p:sp>
      <p:pic>
        <p:nvPicPr>
          <p:cNvPr id="11" name="Picture 10" descr="Dya84PyU5c-S4mW_WULvJ2FBFclvdm8HiOvHN1J5b15l3UdV-zocJinL2ZzPkTtNLb4hxWK1KOYbKbUpW2fvaj5h6Nu3EkEpv7gyB2U=s66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4321" y="3786935"/>
            <a:ext cx="4301697" cy="1616395"/>
          </a:xfrm>
          <a:prstGeom prst="rect">
            <a:avLst/>
          </a:prstGeom>
        </p:spPr>
      </p:pic>
      <p:sp>
        <p:nvSpPr>
          <p:cNvPr id="12" name="Rectangle 11"/>
          <p:cNvSpPr/>
          <p:nvPr/>
        </p:nvSpPr>
        <p:spPr>
          <a:xfrm>
            <a:off x="4778774" y="3165255"/>
            <a:ext cx="4572000" cy="738664"/>
          </a:xfrm>
          <a:prstGeom prst="rect">
            <a:avLst/>
          </a:prstGeom>
        </p:spPr>
        <p:txBody>
          <a:bodyPr>
            <a:spAutoFit/>
          </a:bodyPr>
          <a:lstStyle/>
          <a:p>
            <a:endParaRPr lang="en-US" dirty="0"/>
          </a:p>
          <a:p>
            <a:r>
              <a:rPr lang="en-US" sz="1200" dirty="0">
                <a:solidFill>
                  <a:schemeClr val="bg1"/>
                </a:solidFill>
              </a:rPr>
              <a:t>February 3, 2014</a:t>
            </a:r>
          </a:p>
          <a:p>
            <a:r>
              <a:rPr lang="en-US" sz="1200" b="1" dirty="0">
                <a:solidFill>
                  <a:schemeClr val="bg1"/>
                </a:solidFill>
              </a:rPr>
              <a:t>Anniversary of the coldest temperature ever recorded in Canada</a:t>
            </a:r>
          </a:p>
        </p:txBody>
      </p:sp>
      <p:pic>
        <p:nvPicPr>
          <p:cNvPr id="13" name="Picture 12" descr="bEC8I66Tvhug_ISHoGqhj4OI3tXC6zHSQgjCa5Mo9y20Eu0gPQzOFS9hoZXaJhu8Q8QeTIF4QY5ecV8A964-yUf7zE_i5KWhVEjAiiPn=s66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0903" y="1751046"/>
            <a:ext cx="4251570" cy="1636210"/>
          </a:xfrm>
          <a:prstGeom prst="rect">
            <a:avLst/>
          </a:prstGeom>
        </p:spPr>
      </p:pic>
    </p:spTree>
    <p:extLst>
      <p:ext uri="{BB962C8B-B14F-4D97-AF65-F5344CB8AC3E}">
        <p14:creationId xmlns:p14="http://schemas.microsoft.com/office/powerpoint/2010/main" val="4201405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2514" y="181450"/>
            <a:ext cx="8369409" cy="738664"/>
          </a:xfrm>
          <a:prstGeom prst="rect">
            <a:avLst/>
          </a:prstGeom>
          <a:noFill/>
        </p:spPr>
        <p:txBody>
          <a:bodyPr wrap="square" rtlCol="0">
            <a:spAutoFit/>
          </a:bodyPr>
          <a:lstStyle/>
          <a:p>
            <a:r>
              <a:rPr lang="en-US" sz="1200" b="1" dirty="0">
                <a:solidFill>
                  <a:srgbClr val="FFFFFF"/>
                </a:solidFill>
              </a:rPr>
              <a:t>6th VA: Cr1.2.6a:  Formulate an artistic investigation of personally relevant content for creating art. (I will identify examples of </a:t>
            </a:r>
            <a:r>
              <a:rPr lang="en-US" sz="1200" b="1" dirty="0" err="1">
                <a:solidFill>
                  <a:srgbClr val="FFFFFF"/>
                </a:solidFill>
              </a:rPr>
              <a:t>google</a:t>
            </a:r>
            <a:r>
              <a:rPr lang="en-US" sz="1200" b="1" dirty="0">
                <a:solidFill>
                  <a:srgbClr val="FFFFFF"/>
                </a:solidFill>
              </a:rPr>
              <a:t> doodles that appeal to my personal taste and provide reasons for my opinion)</a:t>
            </a:r>
            <a:endParaRPr lang="en-US" sz="1200" dirty="0">
              <a:solidFill>
                <a:srgbClr val="FFFFFF"/>
              </a:solidFill>
            </a:endParaRPr>
          </a:p>
          <a:p>
            <a:endParaRPr lang="en-US" dirty="0"/>
          </a:p>
        </p:txBody>
      </p:sp>
      <p:sp>
        <p:nvSpPr>
          <p:cNvPr id="7" name="TextBox 6"/>
          <p:cNvSpPr txBox="1"/>
          <p:nvPr/>
        </p:nvSpPr>
        <p:spPr>
          <a:xfrm>
            <a:off x="601524" y="1069538"/>
            <a:ext cx="7920066" cy="5293756"/>
          </a:xfrm>
          <a:prstGeom prst="rect">
            <a:avLst/>
          </a:prstGeom>
          <a:noFill/>
        </p:spPr>
        <p:txBody>
          <a:bodyPr wrap="square" rtlCol="0">
            <a:spAutoFit/>
          </a:bodyPr>
          <a:lstStyle/>
          <a:p>
            <a:pPr algn="ctr"/>
            <a:r>
              <a:rPr lang="en-US" sz="3200" b="1" dirty="0" smtClean="0">
                <a:solidFill>
                  <a:srgbClr val="FFFFFF"/>
                </a:solidFill>
              </a:rPr>
              <a:t>Google 4 Doodle 2014</a:t>
            </a:r>
          </a:p>
          <a:p>
            <a:pPr algn="ctr"/>
            <a:r>
              <a:rPr lang="en-US" sz="3200" b="1" dirty="0" smtClean="0">
                <a:solidFill>
                  <a:srgbClr val="FFFFFF"/>
                </a:solidFill>
              </a:rPr>
              <a:t>This </a:t>
            </a:r>
            <a:r>
              <a:rPr lang="en-US" sz="3200" b="1" dirty="0">
                <a:solidFill>
                  <a:srgbClr val="FFFFFF"/>
                </a:solidFill>
              </a:rPr>
              <a:t>year's theme:</a:t>
            </a:r>
            <a:br>
              <a:rPr lang="en-US" sz="3200" b="1" dirty="0">
                <a:solidFill>
                  <a:srgbClr val="FFFFFF"/>
                </a:solidFill>
              </a:rPr>
            </a:br>
            <a:endParaRPr lang="en-US" sz="3200" b="1" dirty="0" smtClean="0">
              <a:solidFill>
                <a:srgbClr val="FFFFFF"/>
              </a:solidFill>
            </a:endParaRPr>
          </a:p>
          <a:p>
            <a:pPr algn="ctr"/>
            <a:r>
              <a:rPr lang="en-US" sz="3200" b="1" dirty="0" smtClean="0">
                <a:solidFill>
                  <a:srgbClr val="FFFFFF"/>
                </a:solidFill>
                <a:latin typeface="Arial Black"/>
                <a:cs typeface="Arial Black"/>
              </a:rPr>
              <a:t>If </a:t>
            </a:r>
            <a:r>
              <a:rPr lang="en-US" sz="3200" b="1" dirty="0">
                <a:solidFill>
                  <a:srgbClr val="FFFFFF"/>
                </a:solidFill>
                <a:latin typeface="Arial Black"/>
                <a:cs typeface="Arial Black"/>
              </a:rPr>
              <a:t>I Could Invent One Thing to Make the World a Better Place..</a:t>
            </a:r>
            <a:r>
              <a:rPr lang="en-US" sz="3200" b="1" dirty="0" smtClean="0">
                <a:solidFill>
                  <a:srgbClr val="FFFFFF"/>
                </a:solidFill>
                <a:latin typeface="Arial Black"/>
                <a:cs typeface="Arial Black"/>
              </a:rPr>
              <a:t>.</a:t>
            </a:r>
          </a:p>
          <a:p>
            <a:pPr algn="ctr"/>
            <a:endParaRPr lang="en-US" sz="3200" b="1" dirty="0" smtClean="0">
              <a:solidFill>
                <a:srgbClr val="FFFFFF"/>
              </a:solidFill>
            </a:endParaRPr>
          </a:p>
          <a:p>
            <a:pPr algn="ctr"/>
            <a:endParaRPr lang="en-US" sz="3200" b="1" dirty="0">
              <a:solidFill>
                <a:srgbClr val="FFFFFF"/>
              </a:solidFill>
            </a:endParaRPr>
          </a:p>
          <a:p>
            <a:pPr algn="ctr"/>
            <a:r>
              <a:rPr lang="en-US" sz="3200" b="1" dirty="0" smtClean="0">
                <a:solidFill>
                  <a:srgbClr val="FFFFFF"/>
                </a:solidFill>
              </a:rPr>
              <a:t>How would you evaluate these 6</a:t>
            </a:r>
            <a:r>
              <a:rPr lang="en-US" sz="3200" b="1" baseline="30000" dirty="0" smtClean="0">
                <a:solidFill>
                  <a:srgbClr val="FFFFFF"/>
                </a:solidFill>
              </a:rPr>
              <a:t>th</a:t>
            </a:r>
            <a:r>
              <a:rPr lang="en-US" sz="3200" b="1" dirty="0" smtClean="0">
                <a:solidFill>
                  <a:srgbClr val="FFFFFF"/>
                </a:solidFill>
              </a:rPr>
              <a:t> and 7</a:t>
            </a:r>
            <a:r>
              <a:rPr lang="en-US" sz="3200" b="1" baseline="30000" dirty="0" smtClean="0">
                <a:solidFill>
                  <a:srgbClr val="FFFFFF"/>
                </a:solidFill>
              </a:rPr>
              <a:t>th</a:t>
            </a:r>
            <a:r>
              <a:rPr lang="en-US" sz="3200" b="1" dirty="0" smtClean="0">
                <a:solidFill>
                  <a:srgbClr val="FFFFFF"/>
                </a:solidFill>
              </a:rPr>
              <a:t> grade student submissions?</a:t>
            </a:r>
          </a:p>
          <a:p>
            <a:pPr algn="ctr"/>
            <a:r>
              <a:rPr lang="en-US" sz="3200" b="1" dirty="0" smtClean="0">
                <a:solidFill>
                  <a:srgbClr val="FFFFFF"/>
                </a:solidFill>
              </a:rPr>
              <a:t>Which one do you like best and why? </a:t>
            </a:r>
            <a:endParaRPr lang="en-US" sz="3200" b="1" dirty="0">
              <a:solidFill>
                <a:srgbClr val="FFFFFF"/>
              </a:solidFill>
            </a:endParaRPr>
          </a:p>
          <a:p>
            <a:endParaRPr lang="en-US" dirty="0"/>
          </a:p>
        </p:txBody>
      </p:sp>
    </p:spTree>
    <p:extLst>
      <p:ext uri="{BB962C8B-B14F-4D97-AF65-F5344CB8AC3E}">
        <p14:creationId xmlns:p14="http://schemas.microsoft.com/office/powerpoint/2010/main" val="3545257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0762" y="4879410"/>
            <a:ext cx="8571717" cy="1569660"/>
          </a:xfrm>
          <a:prstGeom prst="rect">
            <a:avLst/>
          </a:prstGeom>
          <a:noFill/>
        </p:spPr>
        <p:txBody>
          <a:bodyPr wrap="square" rtlCol="0">
            <a:spAutoFit/>
          </a:bodyPr>
          <a:lstStyle/>
          <a:p>
            <a:r>
              <a:rPr lang="en-US" sz="2400" dirty="0"/>
              <a:t>"If I could invent one thing to make the world a better place I would invent a tiny capsule-like seed that plants can use to grow faster and have the power to share roots; so they all benefit and can protect animals better." </a:t>
            </a:r>
          </a:p>
        </p:txBody>
      </p:sp>
      <p:pic>
        <p:nvPicPr>
          <p:cNvPr id="5" name="Picture 4" descr="3-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990"/>
            <a:ext cx="9144000" cy="4572000"/>
          </a:xfrm>
          <a:prstGeom prst="rect">
            <a:avLst/>
          </a:prstGeom>
        </p:spPr>
      </p:pic>
    </p:spTree>
    <p:extLst>
      <p:ext uri="{BB962C8B-B14F-4D97-AF65-F5344CB8AC3E}">
        <p14:creationId xmlns:p14="http://schemas.microsoft.com/office/powerpoint/2010/main" val="1598856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069" y="216017"/>
            <a:ext cx="8137283" cy="954107"/>
          </a:xfrm>
          <a:prstGeom prst="rect">
            <a:avLst/>
          </a:prstGeom>
          <a:noFill/>
        </p:spPr>
        <p:txBody>
          <a:bodyPr wrap="square" rtlCol="0">
            <a:spAutoFit/>
          </a:bodyPr>
          <a:lstStyle/>
          <a:p>
            <a:pPr algn="ctr"/>
            <a:r>
              <a:rPr lang="en-US" sz="2800" dirty="0" smtClean="0">
                <a:latin typeface="Arial Black"/>
                <a:cs typeface="Arial Black"/>
              </a:rPr>
              <a:t>Unit One: Redesigning the Sunnyside</a:t>
            </a:r>
          </a:p>
          <a:p>
            <a:pPr algn="ctr"/>
            <a:r>
              <a:rPr lang="en-US" sz="2800" dirty="0" smtClean="0">
                <a:latin typeface="Arial Black"/>
                <a:cs typeface="Arial Black"/>
              </a:rPr>
              <a:t>LEARN logo</a:t>
            </a:r>
            <a:endParaRPr lang="en-US" sz="2800" dirty="0">
              <a:latin typeface="Arial Black"/>
              <a:cs typeface="Arial Black"/>
            </a:endParaRPr>
          </a:p>
        </p:txBody>
      </p:sp>
      <p:pic>
        <p:nvPicPr>
          <p:cNvPr id="5" name="Picture 4" descr="homepa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09" y="1255991"/>
            <a:ext cx="9144000" cy="1123588"/>
          </a:xfrm>
          <a:prstGeom prst="rect">
            <a:avLst/>
          </a:prstGeom>
        </p:spPr>
      </p:pic>
      <p:sp>
        <p:nvSpPr>
          <p:cNvPr id="6" name="TextBox 5"/>
          <p:cNvSpPr txBox="1"/>
          <p:nvPr/>
        </p:nvSpPr>
        <p:spPr>
          <a:xfrm>
            <a:off x="519998" y="2413774"/>
            <a:ext cx="8137283" cy="707886"/>
          </a:xfrm>
          <a:prstGeom prst="rect">
            <a:avLst/>
          </a:prstGeom>
          <a:noFill/>
        </p:spPr>
        <p:txBody>
          <a:bodyPr wrap="square" rtlCol="0">
            <a:spAutoFit/>
          </a:bodyPr>
          <a:lstStyle/>
          <a:p>
            <a:pPr algn="ctr"/>
            <a:r>
              <a:rPr lang="en-US" sz="2800" dirty="0" smtClean="0">
                <a:latin typeface="Arial Black"/>
                <a:cs typeface="Arial Black"/>
              </a:rPr>
              <a:t>and developing  </a:t>
            </a:r>
            <a:r>
              <a:rPr lang="en-US" sz="4000" dirty="0" smtClean="0">
                <a:latin typeface="Handwriting - Dakota"/>
                <a:cs typeface="Handwriting - Dakota"/>
              </a:rPr>
              <a:t>visual literacy</a:t>
            </a:r>
            <a:endParaRPr lang="en-US" sz="4000" dirty="0">
              <a:latin typeface="Handwriting - Dakota"/>
              <a:cs typeface="Handwriting - Dakota"/>
            </a:endParaRPr>
          </a:p>
        </p:txBody>
      </p:sp>
      <p:sp>
        <p:nvSpPr>
          <p:cNvPr id="7" name="TextBox 6"/>
          <p:cNvSpPr txBox="1"/>
          <p:nvPr/>
        </p:nvSpPr>
        <p:spPr>
          <a:xfrm>
            <a:off x="167091" y="3873695"/>
            <a:ext cx="8893364" cy="2862323"/>
          </a:xfrm>
          <a:prstGeom prst="rect">
            <a:avLst/>
          </a:prstGeom>
          <a:noFill/>
        </p:spPr>
        <p:txBody>
          <a:bodyPr wrap="square" rtlCol="0">
            <a:spAutoFit/>
          </a:bodyPr>
          <a:lstStyle/>
          <a:p>
            <a:r>
              <a:rPr lang="en-US" b="1" dirty="0" smtClean="0"/>
              <a:t>PART ONE OBJECTIVES: DEVELOPING VISUAL LITERACY</a:t>
            </a:r>
          </a:p>
          <a:p>
            <a:r>
              <a:rPr lang="en-US" b="1" dirty="0" smtClean="0"/>
              <a:t>I will:</a:t>
            </a:r>
          </a:p>
          <a:p>
            <a:pPr marL="285750" indent="-285750">
              <a:buFont typeface="Arial"/>
              <a:buChar char="•"/>
            </a:pPr>
            <a:r>
              <a:rPr lang="en-US" b="1" dirty="0"/>
              <a:t>d</a:t>
            </a:r>
            <a:r>
              <a:rPr lang="en-US" b="1" dirty="0" smtClean="0"/>
              <a:t>iscuss how graphic </a:t>
            </a:r>
            <a:r>
              <a:rPr lang="en-US" b="1" dirty="0"/>
              <a:t>design </a:t>
            </a:r>
            <a:r>
              <a:rPr lang="en-US" b="1" dirty="0" smtClean="0"/>
              <a:t>reflects </a:t>
            </a:r>
            <a:r>
              <a:rPr lang="en-US" b="1" dirty="0"/>
              <a:t>the interests and values of certain groups of </a:t>
            </a:r>
            <a:r>
              <a:rPr lang="en-US" b="1" dirty="0" smtClean="0"/>
              <a:t>people during a particular time</a:t>
            </a:r>
          </a:p>
          <a:p>
            <a:pPr marL="285750" indent="-285750">
              <a:buFont typeface="Arial"/>
              <a:buChar char="•"/>
            </a:pPr>
            <a:r>
              <a:rPr lang="en-US" b="1" dirty="0"/>
              <a:t>i</a:t>
            </a:r>
            <a:r>
              <a:rPr lang="en-US" b="1" dirty="0" smtClean="0"/>
              <a:t>dentify </a:t>
            </a:r>
            <a:r>
              <a:rPr lang="en-US" b="1" dirty="0"/>
              <a:t>the mood </a:t>
            </a:r>
            <a:r>
              <a:rPr lang="en-US" b="1" dirty="0" smtClean="0"/>
              <a:t>created </a:t>
            </a:r>
            <a:r>
              <a:rPr lang="en-US" b="1" dirty="0"/>
              <a:t>by examples of graphic </a:t>
            </a:r>
            <a:r>
              <a:rPr lang="en-US" b="1" dirty="0" smtClean="0"/>
              <a:t>design and provide reasons why I think this way</a:t>
            </a:r>
          </a:p>
          <a:p>
            <a:pPr marL="285750" indent="-285750">
              <a:buFont typeface="Arial"/>
              <a:buChar char="•"/>
            </a:pPr>
            <a:r>
              <a:rPr lang="en-US" b="1" dirty="0"/>
              <a:t>i</a:t>
            </a:r>
            <a:r>
              <a:rPr lang="en-US" b="1" dirty="0" smtClean="0"/>
              <a:t>dentify examples of graphic design that </a:t>
            </a:r>
            <a:r>
              <a:rPr lang="en-US" b="1" dirty="0"/>
              <a:t>appeal to my personal taste and provide reasons for my </a:t>
            </a:r>
            <a:r>
              <a:rPr lang="en-US" b="1" dirty="0" smtClean="0"/>
              <a:t>opinion</a:t>
            </a:r>
          </a:p>
          <a:p>
            <a:pPr marL="285750" indent="-285750">
              <a:buFont typeface="Arial"/>
              <a:buChar char="•"/>
            </a:pPr>
            <a:r>
              <a:rPr lang="en-US" b="1" dirty="0"/>
              <a:t>e</a:t>
            </a:r>
            <a:r>
              <a:rPr lang="en-US" b="1" dirty="0" smtClean="0"/>
              <a:t>valuate examples of graphic design based on chosen criteria</a:t>
            </a:r>
            <a:endParaRPr lang="en-US" dirty="0"/>
          </a:p>
          <a:p>
            <a:endParaRPr lang="en-US" dirty="0"/>
          </a:p>
        </p:txBody>
      </p:sp>
    </p:spTree>
    <p:extLst>
      <p:ext uri="{BB962C8B-B14F-4D97-AF65-F5344CB8AC3E}">
        <p14:creationId xmlns:p14="http://schemas.microsoft.com/office/powerpoint/2010/main" val="13491115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4307" y="5152795"/>
            <a:ext cx="8488172" cy="1384995"/>
          </a:xfrm>
          <a:prstGeom prst="rect">
            <a:avLst/>
          </a:prstGeom>
          <a:noFill/>
        </p:spPr>
        <p:txBody>
          <a:bodyPr wrap="square" rtlCol="0">
            <a:spAutoFit/>
          </a:bodyPr>
          <a:lstStyle/>
          <a:p>
            <a:r>
              <a:rPr lang="en-US" sz="2800" dirty="0"/>
              <a:t>"My invention to change the world is a Gas and Oil Organic Purifier, or G.O.O.P. It drives over oil spills and sucks up oil, then the oil is filtered out into fresh water." </a:t>
            </a:r>
          </a:p>
        </p:txBody>
      </p:sp>
      <p:pic>
        <p:nvPicPr>
          <p:cNvPr id="5" name="Picture 4" descr="3-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7281"/>
            <a:ext cx="9144000" cy="4572000"/>
          </a:xfrm>
          <a:prstGeom prst="rect">
            <a:avLst/>
          </a:prstGeom>
        </p:spPr>
      </p:pic>
    </p:spTree>
    <p:extLst>
      <p:ext uri="{BB962C8B-B14F-4D97-AF65-F5344CB8AC3E}">
        <p14:creationId xmlns:p14="http://schemas.microsoft.com/office/powerpoint/2010/main" val="43035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168" y="215150"/>
            <a:ext cx="8852287" cy="4426144"/>
          </a:xfrm>
          <a:prstGeom prst="rect">
            <a:avLst/>
          </a:prstGeom>
        </p:spPr>
      </p:pic>
      <p:sp>
        <p:nvSpPr>
          <p:cNvPr id="5" name="TextBox 4"/>
          <p:cNvSpPr txBox="1"/>
          <p:nvPr/>
        </p:nvSpPr>
        <p:spPr>
          <a:xfrm>
            <a:off x="566313" y="4678872"/>
            <a:ext cx="8205912" cy="1815882"/>
          </a:xfrm>
          <a:prstGeom prst="rect">
            <a:avLst/>
          </a:prstGeom>
          <a:noFill/>
        </p:spPr>
        <p:txBody>
          <a:bodyPr wrap="square" rtlCol="0">
            <a:spAutoFit/>
          </a:bodyPr>
          <a:lstStyle/>
          <a:p>
            <a:r>
              <a:rPr lang="en-US" sz="2800" dirty="0"/>
              <a:t>"If I could invent one thing to make the world a better place, I would invent a machine that turned garbage into fuel. This way we could use less natural resources and have no oil spills."</a:t>
            </a:r>
          </a:p>
        </p:txBody>
      </p:sp>
    </p:spTree>
    <p:extLst>
      <p:ext uri="{BB962C8B-B14F-4D97-AF65-F5344CB8AC3E}">
        <p14:creationId xmlns:p14="http://schemas.microsoft.com/office/powerpoint/2010/main" val="37176016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889" y="4979693"/>
            <a:ext cx="8454754" cy="1384995"/>
          </a:xfrm>
          <a:prstGeom prst="rect">
            <a:avLst/>
          </a:prstGeom>
          <a:noFill/>
        </p:spPr>
        <p:txBody>
          <a:bodyPr wrap="square" rtlCol="0">
            <a:spAutoFit/>
          </a:bodyPr>
          <a:lstStyle/>
          <a:p>
            <a:r>
              <a:rPr lang="en-US" sz="2800" dirty="0"/>
              <a:t>"This doodle is about inventions that allow us to live and move underwater. It includes tunnels for transportation and sea creatures." </a:t>
            </a:r>
          </a:p>
        </p:txBody>
      </p:sp>
      <p:pic>
        <p:nvPicPr>
          <p:cNvPr id="5" name="Picture 4" descr="3-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7693"/>
            <a:ext cx="9144000" cy="4572000"/>
          </a:xfrm>
          <a:prstGeom prst="rect">
            <a:avLst/>
          </a:prstGeom>
        </p:spPr>
      </p:pic>
    </p:spTree>
    <p:extLst>
      <p:ext uri="{BB962C8B-B14F-4D97-AF65-F5344CB8AC3E}">
        <p14:creationId xmlns:p14="http://schemas.microsoft.com/office/powerpoint/2010/main" val="2579437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4180" y="4572000"/>
            <a:ext cx="8555008" cy="1938992"/>
          </a:xfrm>
          <a:prstGeom prst="rect">
            <a:avLst/>
          </a:prstGeom>
          <a:noFill/>
        </p:spPr>
        <p:txBody>
          <a:bodyPr wrap="square" rtlCol="0">
            <a:spAutoFit/>
          </a:bodyPr>
          <a:lstStyle/>
          <a:p>
            <a:r>
              <a:rPr lang="en-US" sz="2400" dirty="0"/>
              <a:t>"The doodle displays the invention of a Universal Nexus: a connection between humans to humans and worlds to worlds. The nexus- which, by definition, links places and ideas- would allow us to explore the universe to its absolute potential and create junctions between our past, present, and future."</a:t>
            </a:r>
          </a:p>
        </p:txBody>
      </p:sp>
      <p:pic>
        <p:nvPicPr>
          <p:cNvPr id="5" name="Picture 4" descr="3-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572000"/>
          </a:xfrm>
          <a:prstGeom prst="rect">
            <a:avLst/>
          </a:prstGeom>
        </p:spPr>
      </p:pic>
    </p:spTree>
    <p:extLst>
      <p:ext uri="{BB962C8B-B14F-4D97-AF65-F5344CB8AC3E}">
        <p14:creationId xmlns:p14="http://schemas.microsoft.com/office/powerpoint/2010/main" val="3330384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4053" y="4745731"/>
            <a:ext cx="8655262" cy="1815882"/>
          </a:xfrm>
          <a:prstGeom prst="rect">
            <a:avLst/>
          </a:prstGeom>
          <a:noFill/>
        </p:spPr>
        <p:txBody>
          <a:bodyPr wrap="square" rtlCol="0">
            <a:spAutoFit/>
          </a:bodyPr>
          <a:lstStyle/>
          <a:p>
            <a:r>
              <a:rPr lang="en-US" sz="2800" dirty="0"/>
              <a:t>"To make the world a better place doesn’t mean we need more technology, it needs more friendships. True friends are basically a part of your family; they care, they forgive, they make you happy, and love you with all their heart." </a:t>
            </a:r>
          </a:p>
        </p:txBody>
      </p:sp>
      <p:pic>
        <p:nvPicPr>
          <p:cNvPr id="6" name="Picture 5" descr="3-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731"/>
            <a:ext cx="9144000" cy="4572000"/>
          </a:xfrm>
          <a:prstGeom prst="rect">
            <a:avLst/>
          </a:prstGeom>
        </p:spPr>
      </p:pic>
    </p:spTree>
    <p:extLst>
      <p:ext uri="{BB962C8B-B14F-4D97-AF65-F5344CB8AC3E}">
        <p14:creationId xmlns:p14="http://schemas.microsoft.com/office/powerpoint/2010/main" val="12781242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3-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9172" y="4767859"/>
            <a:ext cx="3984457" cy="1992229"/>
          </a:xfrm>
          <a:prstGeom prst="rect">
            <a:avLst/>
          </a:prstGeom>
        </p:spPr>
      </p:pic>
      <p:pic>
        <p:nvPicPr>
          <p:cNvPr id="5" name="Picture 4" descr="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2389" y="2534920"/>
            <a:ext cx="4021240" cy="2010620"/>
          </a:xfrm>
          <a:prstGeom prst="rect">
            <a:avLst/>
          </a:prstGeom>
        </p:spPr>
      </p:pic>
      <p:pic>
        <p:nvPicPr>
          <p:cNvPr id="6" name="Picture 5" descr="3-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9172" y="204874"/>
            <a:ext cx="4094828" cy="2047414"/>
          </a:xfrm>
          <a:prstGeom prst="rect">
            <a:avLst/>
          </a:prstGeom>
        </p:spPr>
      </p:pic>
      <p:pic>
        <p:nvPicPr>
          <p:cNvPr id="7" name="Picture 6" descr="3-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969" y="4826348"/>
            <a:ext cx="3742817" cy="1871410"/>
          </a:xfrm>
          <a:prstGeom prst="rect">
            <a:avLst/>
          </a:prstGeom>
        </p:spPr>
      </p:pic>
      <p:pic>
        <p:nvPicPr>
          <p:cNvPr id="8" name="Picture 7" descr="3-9.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969" y="2080599"/>
            <a:ext cx="4148009" cy="2074005"/>
          </a:xfrm>
          <a:prstGeom prst="rect">
            <a:avLst/>
          </a:prstGeom>
        </p:spPr>
      </p:pic>
      <p:pic>
        <p:nvPicPr>
          <p:cNvPr id="9" name="Picture 8" descr="3-8.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889" y="178283"/>
            <a:ext cx="4148010" cy="2074005"/>
          </a:xfrm>
          <a:prstGeom prst="rect">
            <a:avLst/>
          </a:prstGeom>
        </p:spPr>
      </p:pic>
      <p:sp>
        <p:nvSpPr>
          <p:cNvPr id="10" name="TextBox 9"/>
          <p:cNvSpPr txBox="1"/>
          <p:nvPr/>
        </p:nvSpPr>
        <p:spPr>
          <a:xfrm>
            <a:off x="213267" y="1666560"/>
            <a:ext cx="459000" cy="369332"/>
          </a:xfrm>
          <a:prstGeom prst="rect">
            <a:avLst/>
          </a:prstGeom>
          <a:noFill/>
        </p:spPr>
        <p:txBody>
          <a:bodyPr wrap="square" rtlCol="0">
            <a:spAutoFit/>
          </a:bodyPr>
          <a:lstStyle/>
          <a:p>
            <a:r>
              <a:rPr lang="en-US" dirty="0" smtClean="0">
                <a:solidFill>
                  <a:schemeClr val="bg1"/>
                </a:solidFill>
              </a:rPr>
              <a:t>1</a:t>
            </a:r>
            <a:endParaRPr lang="en-US" dirty="0">
              <a:solidFill>
                <a:schemeClr val="bg1"/>
              </a:solidFill>
            </a:endParaRPr>
          </a:p>
        </p:txBody>
      </p:sp>
      <p:sp>
        <p:nvSpPr>
          <p:cNvPr id="11" name="TextBox 10"/>
          <p:cNvSpPr txBox="1"/>
          <p:nvPr/>
        </p:nvSpPr>
        <p:spPr>
          <a:xfrm>
            <a:off x="274469" y="3785272"/>
            <a:ext cx="459000" cy="369332"/>
          </a:xfrm>
          <a:prstGeom prst="rect">
            <a:avLst/>
          </a:prstGeom>
          <a:noFill/>
        </p:spPr>
        <p:txBody>
          <a:bodyPr wrap="square" rtlCol="0">
            <a:spAutoFit/>
          </a:bodyPr>
          <a:lstStyle/>
          <a:p>
            <a:r>
              <a:rPr lang="en-US" dirty="0" smtClean="0">
                <a:solidFill>
                  <a:schemeClr val="bg1"/>
                </a:solidFill>
              </a:rPr>
              <a:t>2</a:t>
            </a:r>
            <a:endParaRPr lang="en-US" dirty="0">
              <a:solidFill>
                <a:schemeClr val="bg1"/>
              </a:solidFill>
            </a:endParaRPr>
          </a:p>
        </p:txBody>
      </p:sp>
      <p:sp>
        <p:nvSpPr>
          <p:cNvPr id="12" name="TextBox 11"/>
          <p:cNvSpPr txBox="1"/>
          <p:nvPr/>
        </p:nvSpPr>
        <p:spPr>
          <a:xfrm>
            <a:off x="237101" y="6194734"/>
            <a:ext cx="459000" cy="369332"/>
          </a:xfrm>
          <a:prstGeom prst="rect">
            <a:avLst/>
          </a:prstGeom>
          <a:noFill/>
        </p:spPr>
        <p:txBody>
          <a:bodyPr wrap="square" rtlCol="0">
            <a:spAutoFit/>
          </a:bodyPr>
          <a:lstStyle/>
          <a:p>
            <a:r>
              <a:rPr lang="en-US" dirty="0" smtClean="0">
                <a:solidFill>
                  <a:schemeClr val="bg1"/>
                </a:solidFill>
              </a:rPr>
              <a:t>3</a:t>
            </a:r>
            <a:endParaRPr lang="en-US" dirty="0">
              <a:solidFill>
                <a:schemeClr val="bg1"/>
              </a:solidFill>
            </a:endParaRPr>
          </a:p>
        </p:txBody>
      </p:sp>
      <p:sp>
        <p:nvSpPr>
          <p:cNvPr id="13" name="TextBox 12"/>
          <p:cNvSpPr txBox="1"/>
          <p:nvPr/>
        </p:nvSpPr>
        <p:spPr>
          <a:xfrm>
            <a:off x="4848522" y="1711267"/>
            <a:ext cx="459000" cy="369332"/>
          </a:xfrm>
          <a:prstGeom prst="rect">
            <a:avLst/>
          </a:prstGeom>
          <a:noFill/>
        </p:spPr>
        <p:txBody>
          <a:bodyPr wrap="square" rtlCol="0">
            <a:spAutoFit/>
          </a:bodyPr>
          <a:lstStyle/>
          <a:p>
            <a:r>
              <a:rPr lang="en-US" dirty="0" smtClean="0">
                <a:solidFill>
                  <a:schemeClr val="bg1"/>
                </a:solidFill>
              </a:rPr>
              <a:t>4</a:t>
            </a:r>
            <a:endParaRPr lang="en-US" dirty="0">
              <a:solidFill>
                <a:schemeClr val="bg1"/>
              </a:solidFill>
            </a:endParaRPr>
          </a:p>
        </p:txBody>
      </p:sp>
      <p:sp>
        <p:nvSpPr>
          <p:cNvPr id="14" name="TextBox 13"/>
          <p:cNvSpPr txBox="1"/>
          <p:nvPr/>
        </p:nvSpPr>
        <p:spPr>
          <a:xfrm>
            <a:off x="4848522" y="3785272"/>
            <a:ext cx="459000" cy="369332"/>
          </a:xfrm>
          <a:prstGeom prst="rect">
            <a:avLst/>
          </a:prstGeom>
          <a:noFill/>
        </p:spPr>
        <p:txBody>
          <a:bodyPr wrap="square" rtlCol="0">
            <a:spAutoFit/>
          </a:bodyPr>
          <a:lstStyle/>
          <a:p>
            <a:r>
              <a:rPr lang="en-US" dirty="0" smtClean="0">
                <a:solidFill>
                  <a:schemeClr val="bg1"/>
                </a:solidFill>
              </a:rPr>
              <a:t>5</a:t>
            </a:r>
            <a:endParaRPr lang="en-US" dirty="0">
              <a:solidFill>
                <a:schemeClr val="bg1"/>
              </a:solidFill>
            </a:endParaRPr>
          </a:p>
        </p:txBody>
      </p:sp>
      <p:sp>
        <p:nvSpPr>
          <p:cNvPr id="15" name="TextBox 14"/>
          <p:cNvSpPr txBox="1"/>
          <p:nvPr/>
        </p:nvSpPr>
        <p:spPr>
          <a:xfrm>
            <a:off x="4944855" y="6160476"/>
            <a:ext cx="459000" cy="369332"/>
          </a:xfrm>
          <a:prstGeom prst="rect">
            <a:avLst/>
          </a:prstGeom>
          <a:noFill/>
        </p:spPr>
        <p:txBody>
          <a:bodyPr wrap="square" rtlCol="0">
            <a:spAutoFit/>
          </a:bodyPr>
          <a:lstStyle/>
          <a:p>
            <a:r>
              <a:rPr lang="en-US" dirty="0" smtClean="0">
                <a:solidFill>
                  <a:schemeClr val="bg1"/>
                </a:solidFill>
              </a:rPr>
              <a:t>6</a:t>
            </a:r>
            <a:endParaRPr lang="en-US" dirty="0">
              <a:solidFill>
                <a:schemeClr val="bg1"/>
              </a:solidFill>
            </a:endParaRPr>
          </a:p>
        </p:txBody>
      </p:sp>
    </p:spTree>
    <p:extLst>
      <p:ext uri="{BB962C8B-B14F-4D97-AF65-F5344CB8AC3E}">
        <p14:creationId xmlns:p14="http://schemas.microsoft.com/office/powerpoint/2010/main" val="38314739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0219" y="242379"/>
            <a:ext cx="8093999" cy="461665"/>
          </a:xfrm>
          <a:prstGeom prst="rect">
            <a:avLst/>
          </a:prstGeom>
          <a:noFill/>
        </p:spPr>
        <p:txBody>
          <a:bodyPr wrap="square" rtlCol="0">
            <a:spAutoFit/>
          </a:bodyPr>
          <a:lstStyle/>
          <a:p>
            <a:pPr algn="ctr"/>
            <a:r>
              <a:rPr lang="en-US" sz="1200" b="1" dirty="0"/>
              <a:t>6th VA: Re9.1.6a:  Develop and apply relevant criteria to evaluate a work of art.</a:t>
            </a:r>
            <a:endParaRPr lang="en-US" sz="1200" dirty="0"/>
          </a:p>
          <a:p>
            <a:pPr algn="ctr"/>
            <a:r>
              <a:rPr lang="en-US" sz="1200" b="1" dirty="0"/>
              <a:t>(I will identify criteria and use these criteria to evaluate examples of </a:t>
            </a:r>
            <a:r>
              <a:rPr lang="en-US" sz="1200" b="1" dirty="0" err="1"/>
              <a:t>google</a:t>
            </a:r>
            <a:r>
              <a:rPr lang="en-US" sz="1200" b="1" dirty="0"/>
              <a:t> doodles.</a:t>
            </a:r>
            <a:r>
              <a:rPr lang="en-US" sz="1200" b="1" dirty="0" smtClean="0"/>
              <a:t>)</a:t>
            </a:r>
            <a:endParaRPr lang="en-US" dirty="0"/>
          </a:p>
        </p:txBody>
      </p:sp>
      <p:sp>
        <p:nvSpPr>
          <p:cNvPr id="5" name="TextBox 4"/>
          <p:cNvSpPr txBox="1"/>
          <p:nvPr/>
        </p:nvSpPr>
        <p:spPr>
          <a:xfrm>
            <a:off x="668360" y="1988674"/>
            <a:ext cx="7752976" cy="3139321"/>
          </a:xfrm>
          <a:prstGeom prst="rect">
            <a:avLst/>
          </a:prstGeom>
          <a:noFill/>
        </p:spPr>
        <p:txBody>
          <a:bodyPr wrap="square" rtlCol="0">
            <a:spAutoFit/>
          </a:bodyPr>
          <a:lstStyle/>
          <a:p>
            <a:pPr algn="ctr"/>
            <a:r>
              <a:rPr lang="en-US" sz="3600" b="1" dirty="0" smtClean="0"/>
              <a:t>Next, let’s choose criteria to base our evaluations upon. For example, the most unusual </a:t>
            </a:r>
            <a:r>
              <a:rPr lang="en-US" sz="3600" b="1" dirty="0"/>
              <a:t>or inventive idea, </a:t>
            </a:r>
            <a:r>
              <a:rPr lang="en-US" sz="3600" b="1" dirty="0" smtClean="0"/>
              <a:t>the most visually stimulating, or the best craftsmanship. </a:t>
            </a:r>
            <a:endParaRPr lang="en-US" sz="3600" b="1" dirty="0"/>
          </a:p>
          <a:p>
            <a:endParaRPr lang="en-US" dirty="0"/>
          </a:p>
        </p:txBody>
      </p:sp>
    </p:spTree>
    <p:extLst>
      <p:ext uri="{BB962C8B-B14F-4D97-AF65-F5344CB8AC3E}">
        <p14:creationId xmlns:p14="http://schemas.microsoft.com/office/powerpoint/2010/main" val="21606337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3-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9172" y="4767859"/>
            <a:ext cx="3984457" cy="1992229"/>
          </a:xfrm>
          <a:prstGeom prst="rect">
            <a:avLst/>
          </a:prstGeom>
        </p:spPr>
      </p:pic>
      <p:pic>
        <p:nvPicPr>
          <p:cNvPr id="5" name="Picture 4" descr="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2389" y="2534920"/>
            <a:ext cx="4021240" cy="2010620"/>
          </a:xfrm>
          <a:prstGeom prst="rect">
            <a:avLst/>
          </a:prstGeom>
        </p:spPr>
      </p:pic>
      <p:pic>
        <p:nvPicPr>
          <p:cNvPr id="6" name="Picture 5" descr="3-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9172" y="204874"/>
            <a:ext cx="4094828" cy="2047414"/>
          </a:xfrm>
          <a:prstGeom prst="rect">
            <a:avLst/>
          </a:prstGeom>
        </p:spPr>
      </p:pic>
      <p:pic>
        <p:nvPicPr>
          <p:cNvPr id="7" name="Picture 6" descr="3-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969" y="4826348"/>
            <a:ext cx="3742817" cy="1871410"/>
          </a:xfrm>
          <a:prstGeom prst="rect">
            <a:avLst/>
          </a:prstGeom>
        </p:spPr>
      </p:pic>
      <p:pic>
        <p:nvPicPr>
          <p:cNvPr id="8" name="Picture 7" descr="3-9.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969" y="2080599"/>
            <a:ext cx="4148009" cy="2074005"/>
          </a:xfrm>
          <a:prstGeom prst="rect">
            <a:avLst/>
          </a:prstGeom>
        </p:spPr>
      </p:pic>
      <p:pic>
        <p:nvPicPr>
          <p:cNvPr id="9" name="Picture 8" descr="3-8.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889" y="178283"/>
            <a:ext cx="4148010" cy="2074005"/>
          </a:xfrm>
          <a:prstGeom prst="rect">
            <a:avLst/>
          </a:prstGeom>
        </p:spPr>
      </p:pic>
      <p:sp>
        <p:nvSpPr>
          <p:cNvPr id="10" name="TextBox 9"/>
          <p:cNvSpPr txBox="1"/>
          <p:nvPr/>
        </p:nvSpPr>
        <p:spPr>
          <a:xfrm>
            <a:off x="213267" y="1666560"/>
            <a:ext cx="459000" cy="369332"/>
          </a:xfrm>
          <a:prstGeom prst="rect">
            <a:avLst/>
          </a:prstGeom>
          <a:noFill/>
        </p:spPr>
        <p:txBody>
          <a:bodyPr wrap="square" rtlCol="0">
            <a:spAutoFit/>
          </a:bodyPr>
          <a:lstStyle/>
          <a:p>
            <a:r>
              <a:rPr lang="en-US" dirty="0" smtClean="0">
                <a:solidFill>
                  <a:schemeClr val="bg1"/>
                </a:solidFill>
              </a:rPr>
              <a:t>1</a:t>
            </a:r>
            <a:endParaRPr lang="en-US" dirty="0">
              <a:solidFill>
                <a:schemeClr val="bg1"/>
              </a:solidFill>
            </a:endParaRPr>
          </a:p>
        </p:txBody>
      </p:sp>
      <p:sp>
        <p:nvSpPr>
          <p:cNvPr id="11" name="TextBox 10"/>
          <p:cNvSpPr txBox="1"/>
          <p:nvPr/>
        </p:nvSpPr>
        <p:spPr>
          <a:xfrm>
            <a:off x="274469" y="3785272"/>
            <a:ext cx="459000" cy="369332"/>
          </a:xfrm>
          <a:prstGeom prst="rect">
            <a:avLst/>
          </a:prstGeom>
          <a:noFill/>
        </p:spPr>
        <p:txBody>
          <a:bodyPr wrap="square" rtlCol="0">
            <a:spAutoFit/>
          </a:bodyPr>
          <a:lstStyle/>
          <a:p>
            <a:r>
              <a:rPr lang="en-US" dirty="0" smtClean="0">
                <a:solidFill>
                  <a:schemeClr val="bg1"/>
                </a:solidFill>
              </a:rPr>
              <a:t>2</a:t>
            </a:r>
            <a:endParaRPr lang="en-US" dirty="0">
              <a:solidFill>
                <a:schemeClr val="bg1"/>
              </a:solidFill>
            </a:endParaRPr>
          </a:p>
        </p:txBody>
      </p:sp>
      <p:sp>
        <p:nvSpPr>
          <p:cNvPr id="12" name="TextBox 11"/>
          <p:cNvSpPr txBox="1"/>
          <p:nvPr/>
        </p:nvSpPr>
        <p:spPr>
          <a:xfrm>
            <a:off x="277607" y="6185860"/>
            <a:ext cx="459000" cy="369332"/>
          </a:xfrm>
          <a:prstGeom prst="rect">
            <a:avLst/>
          </a:prstGeom>
          <a:noFill/>
        </p:spPr>
        <p:txBody>
          <a:bodyPr wrap="square" rtlCol="0">
            <a:spAutoFit/>
          </a:bodyPr>
          <a:lstStyle/>
          <a:p>
            <a:r>
              <a:rPr lang="en-US" dirty="0" smtClean="0">
                <a:solidFill>
                  <a:schemeClr val="bg1"/>
                </a:solidFill>
              </a:rPr>
              <a:t>3</a:t>
            </a:r>
            <a:endParaRPr lang="en-US" dirty="0">
              <a:solidFill>
                <a:schemeClr val="bg1"/>
              </a:solidFill>
            </a:endParaRPr>
          </a:p>
        </p:txBody>
      </p:sp>
      <p:sp>
        <p:nvSpPr>
          <p:cNvPr id="13" name="TextBox 12"/>
          <p:cNvSpPr txBox="1"/>
          <p:nvPr/>
        </p:nvSpPr>
        <p:spPr>
          <a:xfrm>
            <a:off x="4848522" y="1711267"/>
            <a:ext cx="459000" cy="369332"/>
          </a:xfrm>
          <a:prstGeom prst="rect">
            <a:avLst/>
          </a:prstGeom>
          <a:noFill/>
        </p:spPr>
        <p:txBody>
          <a:bodyPr wrap="square" rtlCol="0">
            <a:spAutoFit/>
          </a:bodyPr>
          <a:lstStyle/>
          <a:p>
            <a:r>
              <a:rPr lang="en-US" dirty="0" smtClean="0">
                <a:solidFill>
                  <a:schemeClr val="bg1"/>
                </a:solidFill>
              </a:rPr>
              <a:t>4</a:t>
            </a:r>
            <a:endParaRPr lang="en-US" dirty="0">
              <a:solidFill>
                <a:schemeClr val="bg1"/>
              </a:solidFill>
            </a:endParaRPr>
          </a:p>
        </p:txBody>
      </p:sp>
      <p:sp>
        <p:nvSpPr>
          <p:cNvPr id="14" name="TextBox 13"/>
          <p:cNvSpPr txBox="1"/>
          <p:nvPr/>
        </p:nvSpPr>
        <p:spPr>
          <a:xfrm>
            <a:off x="4848522" y="3785272"/>
            <a:ext cx="459000" cy="369332"/>
          </a:xfrm>
          <a:prstGeom prst="rect">
            <a:avLst/>
          </a:prstGeom>
          <a:noFill/>
        </p:spPr>
        <p:txBody>
          <a:bodyPr wrap="square" rtlCol="0">
            <a:spAutoFit/>
          </a:bodyPr>
          <a:lstStyle/>
          <a:p>
            <a:r>
              <a:rPr lang="en-US" dirty="0" smtClean="0">
                <a:solidFill>
                  <a:schemeClr val="bg1"/>
                </a:solidFill>
              </a:rPr>
              <a:t>5</a:t>
            </a:r>
            <a:endParaRPr lang="en-US" dirty="0">
              <a:solidFill>
                <a:schemeClr val="bg1"/>
              </a:solidFill>
            </a:endParaRPr>
          </a:p>
        </p:txBody>
      </p:sp>
      <p:sp>
        <p:nvSpPr>
          <p:cNvPr id="15" name="TextBox 14"/>
          <p:cNvSpPr txBox="1"/>
          <p:nvPr/>
        </p:nvSpPr>
        <p:spPr>
          <a:xfrm>
            <a:off x="4944855" y="6160476"/>
            <a:ext cx="459000" cy="369332"/>
          </a:xfrm>
          <a:prstGeom prst="rect">
            <a:avLst/>
          </a:prstGeom>
          <a:noFill/>
        </p:spPr>
        <p:txBody>
          <a:bodyPr wrap="square" rtlCol="0">
            <a:spAutoFit/>
          </a:bodyPr>
          <a:lstStyle/>
          <a:p>
            <a:r>
              <a:rPr lang="en-US" dirty="0" smtClean="0">
                <a:solidFill>
                  <a:schemeClr val="bg1"/>
                </a:solidFill>
              </a:rPr>
              <a:t>6</a:t>
            </a:r>
            <a:endParaRPr lang="en-US" dirty="0">
              <a:solidFill>
                <a:schemeClr val="bg1"/>
              </a:solidFill>
            </a:endParaRPr>
          </a:p>
        </p:txBody>
      </p:sp>
    </p:spTree>
    <p:extLst>
      <p:ext uri="{BB962C8B-B14F-4D97-AF65-F5344CB8AC3E}">
        <p14:creationId xmlns:p14="http://schemas.microsoft.com/office/powerpoint/2010/main" val="17328260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218" y="3507069"/>
            <a:ext cx="8926782" cy="3046988"/>
          </a:xfrm>
          <a:prstGeom prst="rect">
            <a:avLst/>
          </a:prstGeom>
        </p:spPr>
        <p:txBody>
          <a:bodyPr wrap="square">
            <a:spAutoFit/>
          </a:bodyPr>
          <a:lstStyle/>
          <a:p>
            <a:r>
              <a:rPr lang="en-US" sz="2400" b="1" dirty="0"/>
              <a:t>PART </a:t>
            </a:r>
            <a:r>
              <a:rPr lang="en-US" sz="2400" b="1" dirty="0" smtClean="0"/>
              <a:t>TWO </a:t>
            </a:r>
            <a:r>
              <a:rPr lang="en-US" sz="2400" b="1" dirty="0"/>
              <a:t>OBJECTIVES: </a:t>
            </a:r>
            <a:r>
              <a:rPr lang="en-US" sz="2400" b="1" dirty="0" smtClean="0"/>
              <a:t>REDESIGNING THE SUNNYSIDE LEARN LOGO</a:t>
            </a:r>
          </a:p>
          <a:p>
            <a:r>
              <a:rPr lang="en-US" sz="2400" b="1" dirty="0" smtClean="0"/>
              <a:t>I will:</a:t>
            </a:r>
          </a:p>
          <a:p>
            <a:endParaRPr lang="en-US" sz="2400" b="1" dirty="0"/>
          </a:p>
          <a:p>
            <a:pPr marL="285750" indent="-285750">
              <a:buFont typeface="Arial"/>
              <a:buChar char="•"/>
            </a:pPr>
            <a:r>
              <a:rPr lang="en-US" sz="2400" b="1" dirty="0" smtClean="0"/>
              <a:t>collectively </a:t>
            </a:r>
            <a:r>
              <a:rPr lang="en-US" sz="2400" b="1" dirty="0"/>
              <a:t>brainstorm design ideas with the </a:t>
            </a:r>
            <a:r>
              <a:rPr lang="en-US" sz="2400" b="1" dirty="0" smtClean="0"/>
              <a:t>class</a:t>
            </a:r>
            <a:endParaRPr lang="en-US" sz="2400" dirty="0"/>
          </a:p>
          <a:p>
            <a:pPr marL="285750" indent="-285750">
              <a:buFont typeface="Arial"/>
              <a:buChar char="•"/>
            </a:pPr>
            <a:r>
              <a:rPr lang="en-US" sz="2400" b="1" dirty="0"/>
              <a:t>i</a:t>
            </a:r>
            <a:r>
              <a:rPr lang="en-US" sz="2400" b="1" dirty="0" smtClean="0"/>
              <a:t>ndependently brainstorm </a:t>
            </a:r>
            <a:r>
              <a:rPr lang="en-US" sz="2400" b="1" dirty="0"/>
              <a:t>ideas for my design that are interesting/meaningful to </a:t>
            </a:r>
            <a:r>
              <a:rPr lang="en-US" sz="2400" b="1" dirty="0" smtClean="0"/>
              <a:t>me</a:t>
            </a:r>
            <a:endParaRPr lang="en-US" sz="2400" dirty="0" smtClean="0"/>
          </a:p>
          <a:p>
            <a:pPr marL="285750" indent="-285750">
              <a:buFont typeface="Arial"/>
              <a:buChar char="•"/>
            </a:pPr>
            <a:r>
              <a:rPr lang="en-US" sz="2400" b="1" dirty="0" smtClean="0"/>
              <a:t>challenge </a:t>
            </a:r>
            <a:r>
              <a:rPr lang="en-US" sz="2400" b="1" dirty="0"/>
              <a:t>myself by creating a unique Sunnyside LEARN logo that </a:t>
            </a:r>
            <a:r>
              <a:rPr lang="en-US" sz="2400" b="1" dirty="0" smtClean="0"/>
              <a:t>is engaging </a:t>
            </a:r>
            <a:r>
              <a:rPr lang="en-US" sz="2400" b="1" dirty="0"/>
              <a:t>to a wide range of viewers</a:t>
            </a:r>
            <a:endParaRPr lang="en-US" sz="2400" dirty="0"/>
          </a:p>
        </p:txBody>
      </p:sp>
      <p:sp>
        <p:nvSpPr>
          <p:cNvPr id="5" name="TextBox 4"/>
          <p:cNvSpPr txBox="1"/>
          <p:nvPr/>
        </p:nvSpPr>
        <p:spPr>
          <a:xfrm>
            <a:off x="685069" y="216017"/>
            <a:ext cx="8137283" cy="954107"/>
          </a:xfrm>
          <a:prstGeom prst="rect">
            <a:avLst/>
          </a:prstGeom>
          <a:noFill/>
        </p:spPr>
        <p:txBody>
          <a:bodyPr wrap="square" rtlCol="0">
            <a:spAutoFit/>
          </a:bodyPr>
          <a:lstStyle/>
          <a:p>
            <a:pPr algn="ctr"/>
            <a:r>
              <a:rPr lang="en-US" sz="2800" dirty="0" smtClean="0">
                <a:latin typeface="Arial Black"/>
                <a:cs typeface="Arial Black"/>
              </a:rPr>
              <a:t>Unit One: Redesigning the Sunnyside</a:t>
            </a:r>
          </a:p>
          <a:p>
            <a:pPr algn="ctr"/>
            <a:r>
              <a:rPr lang="en-US" sz="2800" dirty="0" smtClean="0">
                <a:latin typeface="Arial Black"/>
                <a:cs typeface="Arial Black"/>
              </a:rPr>
              <a:t>LEARN logo</a:t>
            </a:r>
            <a:endParaRPr lang="en-US" sz="2800" dirty="0">
              <a:latin typeface="Arial Black"/>
              <a:cs typeface="Arial Black"/>
            </a:endParaRPr>
          </a:p>
        </p:txBody>
      </p:sp>
      <p:pic>
        <p:nvPicPr>
          <p:cNvPr id="6" name="Picture 5" descr="homepa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09" y="1255991"/>
            <a:ext cx="9144000" cy="1123588"/>
          </a:xfrm>
          <a:prstGeom prst="rect">
            <a:avLst/>
          </a:prstGeom>
        </p:spPr>
      </p:pic>
      <p:sp>
        <p:nvSpPr>
          <p:cNvPr id="7" name="TextBox 6"/>
          <p:cNvSpPr txBox="1"/>
          <p:nvPr/>
        </p:nvSpPr>
        <p:spPr>
          <a:xfrm>
            <a:off x="519998" y="2413774"/>
            <a:ext cx="8137283" cy="707886"/>
          </a:xfrm>
          <a:prstGeom prst="rect">
            <a:avLst/>
          </a:prstGeom>
          <a:noFill/>
        </p:spPr>
        <p:txBody>
          <a:bodyPr wrap="square" rtlCol="0">
            <a:spAutoFit/>
          </a:bodyPr>
          <a:lstStyle/>
          <a:p>
            <a:pPr algn="ctr"/>
            <a:r>
              <a:rPr lang="en-US" sz="2800" dirty="0" smtClean="0">
                <a:latin typeface="Arial Black"/>
                <a:cs typeface="Arial Black"/>
              </a:rPr>
              <a:t>and developing  </a:t>
            </a:r>
            <a:r>
              <a:rPr lang="en-US" sz="4000" dirty="0" smtClean="0">
                <a:latin typeface="Handwriting - Dakota"/>
                <a:cs typeface="Handwriting - Dakota"/>
              </a:rPr>
              <a:t>visual literacy</a:t>
            </a:r>
            <a:endParaRPr lang="en-US" sz="4000" dirty="0">
              <a:latin typeface="Handwriting - Dakota"/>
              <a:cs typeface="Handwriting - Dakota"/>
            </a:endParaRPr>
          </a:p>
        </p:txBody>
      </p:sp>
    </p:spTree>
    <p:extLst>
      <p:ext uri="{BB962C8B-B14F-4D97-AF65-F5344CB8AC3E}">
        <p14:creationId xmlns:p14="http://schemas.microsoft.com/office/powerpoint/2010/main" val="5338734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041" y="3188007"/>
            <a:ext cx="8179496" cy="1877437"/>
          </a:xfrm>
          <a:prstGeom prst="rect">
            <a:avLst/>
          </a:prstGeom>
        </p:spPr>
        <p:txBody>
          <a:bodyPr wrap="square">
            <a:spAutoFit/>
          </a:bodyPr>
          <a:lstStyle/>
          <a:p>
            <a:pPr algn="ctr"/>
            <a:r>
              <a:rPr lang="en-US" sz="4400" dirty="0">
                <a:solidFill>
                  <a:srgbClr val="FFFFFF"/>
                </a:solidFill>
              </a:rPr>
              <a:t>What words do you associate with:</a:t>
            </a:r>
          </a:p>
          <a:p>
            <a:pPr algn="ctr"/>
            <a:r>
              <a:rPr lang="en-US" sz="7200" dirty="0">
                <a:solidFill>
                  <a:srgbClr val="FFFFFF"/>
                </a:solidFill>
                <a:latin typeface="Arial Black"/>
                <a:cs typeface="Arial Black"/>
              </a:rPr>
              <a:t> </a:t>
            </a:r>
            <a:r>
              <a:rPr lang="en-US" sz="7200" dirty="0" smtClean="0">
                <a:solidFill>
                  <a:srgbClr val="FFFFFF"/>
                </a:solidFill>
                <a:latin typeface="Arial Black"/>
                <a:cs typeface="Arial Black"/>
              </a:rPr>
              <a:t>“Learn”</a:t>
            </a:r>
            <a:r>
              <a:rPr lang="en-US" sz="7200" dirty="0">
                <a:solidFill>
                  <a:srgbClr val="FFFFFF"/>
                </a:solidFill>
                <a:latin typeface="Arial Black"/>
                <a:cs typeface="Arial Black"/>
              </a:rPr>
              <a:t>?</a:t>
            </a:r>
          </a:p>
        </p:txBody>
      </p:sp>
      <p:sp>
        <p:nvSpPr>
          <p:cNvPr id="3" name="TextBox 2"/>
          <p:cNvSpPr txBox="1"/>
          <p:nvPr/>
        </p:nvSpPr>
        <p:spPr>
          <a:xfrm>
            <a:off x="627323" y="379807"/>
            <a:ext cx="7879791" cy="923330"/>
          </a:xfrm>
          <a:prstGeom prst="rect">
            <a:avLst/>
          </a:prstGeom>
          <a:noFill/>
        </p:spPr>
        <p:txBody>
          <a:bodyPr wrap="square" rtlCol="0">
            <a:spAutoFit/>
          </a:bodyPr>
          <a:lstStyle/>
          <a:p>
            <a:r>
              <a:rPr lang="en-US" b="1" dirty="0">
                <a:solidFill>
                  <a:srgbClr val="FFFFFF"/>
                </a:solidFill>
              </a:rPr>
              <a:t>6th VA: Cr1.1.6a:  Combine concepts collaboratively to generate innovative ideas for creating art. (I will collectively brainstorm design ideas with the class)</a:t>
            </a:r>
            <a:endParaRPr lang="en-US" dirty="0">
              <a:solidFill>
                <a:srgbClr val="FFFFFF"/>
              </a:solidFill>
            </a:endParaRPr>
          </a:p>
          <a:p>
            <a:endParaRPr lang="en-US" dirty="0"/>
          </a:p>
        </p:txBody>
      </p:sp>
      <p:pic>
        <p:nvPicPr>
          <p:cNvPr id="5" name="Picture 4" descr="homepa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249" y="1186156"/>
            <a:ext cx="7034489" cy="864377"/>
          </a:xfrm>
          <a:prstGeom prst="rect">
            <a:avLst/>
          </a:prstGeom>
        </p:spPr>
      </p:pic>
    </p:spTree>
    <p:extLst>
      <p:ext uri="{BB962C8B-B14F-4D97-AF65-F5344CB8AC3E}">
        <p14:creationId xmlns:p14="http://schemas.microsoft.com/office/powerpoint/2010/main" val="3350572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1905" y="1621019"/>
            <a:ext cx="7769685" cy="3077766"/>
          </a:xfrm>
          <a:prstGeom prst="rect">
            <a:avLst/>
          </a:prstGeom>
          <a:noFill/>
        </p:spPr>
        <p:txBody>
          <a:bodyPr wrap="square" rtlCol="0">
            <a:spAutoFit/>
          </a:bodyPr>
          <a:lstStyle/>
          <a:p>
            <a:pPr algn="ctr"/>
            <a:r>
              <a:rPr lang="en-US" sz="4400" dirty="0" smtClean="0">
                <a:solidFill>
                  <a:srgbClr val="FFFFFF"/>
                </a:solidFill>
                <a:latin typeface="Arial Black"/>
                <a:cs typeface="Arial Black"/>
              </a:rPr>
              <a:t>Think to yourself quietly:</a:t>
            </a:r>
          </a:p>
          <a:p>
            <a:pPr algn="ctr"/>
            <a:r>
              <a:rPr lang="en-US" sz="4400" dirty="0" smtClean="0">
                <a:solidFill>
                  <a:srgbClr val="FFFFFF"/>
                </a:solidFill>
                <a:cs typeface="Arial Black"/>
              </a:rPr>
              <a:t>What does the term “Graphic Design” mean?</a:t>
            </a:r>
            <a:endParaRPr lang="en-US" sz="4400" dirty="0">
              <a:solidFill>
                <a:srgbClr val="FFFFFF"/>
              </a:solidFill>
              <a:cs typeface="Arial Black"/>
            </a:endParaRPr>
          </a:p>
          <a:p>
            <a:endParaRPr lang="en-US" dirty="0"/>
          </a:p>
        </p:txBody>
      </p:sp>
    </p:spTree>
    <p:extLst>
      <p:ext uri="{BB962C8B-B14F-4D97-AF65-F5344CB8AC3E}">
        <p14:creationId xmlns:p14="http://schemas.microsoft.com/office/powerpoint/2010/main" val="8746299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2668" y="1504038"/>
            <a:ext cx="7318542" cy="3262432"/>
          </a:xfrm>
          <a:prstGeom prst="rect">
            <a:avLst/>
          </a:prstGeom>
          <a:noFill/>
        </p:spPr>
        <p:txBody>
          <a:bodyPr wrap="square" rtlCol="0">
            <a:spAutoFit/>
          </a:bodyPr>
          <a:lstStyle/>
          <a:p>
            <a:pPr algn="ctr"/>
            <a:r>
              <a:rPr lang="en-US" sz="4400" dirty="0">
                <a:solidFill>
                  <a:srgbClr val="FFFFFF"/>
                </a:solidFill>
              </a:rPr>
              <a:t>What words do you associate with</a:t>
            </a:r>
            <a:r>
              <a:rPr lang="en-US" sz="4400" dirty="0" smtClean="0">
                <a:solidFill>
                  <a:srgbClr val="FFFFFF"/>
                </a:solidFill>
              </a:rPr>
              <a:t>:</a:t>
            </a:r>
            <a:r>
              <a:rPr lang="en-US" sz="7200" dirty="0" smtClean="0">
                <a:solidFill>
                  <a:srgbClr val="FFFFFF"/>
                </a:solidFill>
                <a:latin typeface="Arial Black"/>
                <a:cs typeface="Arial Black"/>
              </a:rPr>
              <a:t> “Education”</a:t>
            </a:r>
            <a:r>
              <a:rPr lang="en-US" sz="7200" dirty="0">
                <a:solidFill>
                  <a:srgbClr val="FFFFFF"/>
                </a:solidFill>
                <a:latin typeface="Arial Black"/>
                <a:cs typeface="Arial Black"/>
              </a:rPr>
              <a:t>?</a:t>
            </a:r>
          </a:p>
          <a:p>
            <a:endParaRPr lang="en-US" dirty="0"/>
          </a:p>
        </p:txBody>
      </p:sp>
    </p:spTree>
    <p:extLst>
      <p:ext uri="{BB962C8B-B14F-4D97-AF65-F5344CB8AC3E}">
        <p14:creationId xmlns:p14="http://schemas.microsoft.com/office/powerpoint/2010/main" val="20086176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928367" y="1952014"/>
            <a:ext cx="7415408" cy="3046988"/>
          </a:xfrm>
          <a:prstGeom prst="rect">
            <a:avLst/>
          </a:prstGeom>
        </p:spPr>
        <p:txBody>
          <a:bodyPr wrap="square">
            <a:spAutoFit/>
          </a:bodyPr>
          <a:lstStyle/>
          <a:p>
            <a:pPr algn="ctr"/>
            <a:r>
              <a:rPr lang="en-US" sz="4800" dirty="0" smtClean="0">
                <a:solidFill>
                  <a:srgbClr val="FFFFFF"/>
                </a:solidFill>
              </a:rPr>
              <a:t>On your own, brainstorm as many words as you can think of that relate “Learn” and “Education.” </a:t>
            </a:r>
            <a:endParaRPr lang="en-US" sz="4800" dirty="0">
              <a:solidFill>
                <a:srgbClr val="FFFFFF"/>
              </a:solidFill>
              <a:latin typeface="Arial Black"/>
              <a:cs typeface="Arial Black"/>
            </a:endParaRPr>
          </a:p>
        </p:txBody>
      </p:sp>
      <p:sp>
        <p:nvSpPr>
          <p:cNvPr id="4" name="TextBox 3"/>
          <p:cNvSpPr txBox="1"/>
          <p:nvPr/>
        </p:nvSpPr>
        <p:spPr>
          <a:xfrm>
            <a:off x="520219" y="130445"/>
            <a:ext cx="8231704" cy="1200329"/>
          </a:xfrm>
          <a:prstGeom prst="rect">
            <a:avLst/>
          </a:prstGeom>
          <a:noFill/>
        </p:spPr>
        <p:txBody>
          <a:bodyPr wrap="square" rtlCol="0">
            <a:spAutoFit/>
          </a:bodyPr>
          <a:lstStyle/>
          <a:p>
            <a:r>
              <a:rPr lang="en-US" b="1" dirty="0"/>
              <a:t>6th VA: Cn10.1.6a:  Generate a collection of ideas reflecting current interests and concerns that could be investigated in art-making. (I will independently brainstorm ideas for my design that are interesting/meaningful to me)</a:t>
            </a:r>
            <a:endParaRPr lang="en-US" dirty="0"/>
          </a:p>
          <a:p>
            <a:endParaRPr lang="en-US" dirty="0"/>
          </a:p>
        </p:txBody>
      </p:sp>
    </p:spTree>
    <p:extLst>
      <p:ext uri="{BB962C8B-B14F-4D97-AF65-F5344CB8AC3E}">
        <p14:creationId xmlns:p14="http://schemas.microsoft.com/office/powerpoint/2010/main" val="22729045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2794" y="852289"/>
            <a:ext cx="7017780" cy="4801314"/>
          </a:xfrm>
          <a:prstGeom prst="rect">
            <a:avLst/>
          </a:prstGeom>
          <a:noFill/>
        </p:spPr>
        <p:txBody>
          <a:bodyPr wrap="square" rtlCol="0">
            <a:spAutoFit/>
          </a:bodyPr>
          <a:lstStyle/>
          <a:p>
            <a:pPr algn="ctr"/>
            <a:r>
              <a:rPr lang="en-US" sz="4800" dirty="0" smtClean="0">
                <a:solidFill>
                  <a:srgbClr val="FFFFFF"/>
                </a:solidFill>
              </a:rPr>
              <a:t>Next, choose </a:t>
            </a:r>
            <a:r>
              <a:rPr lang="en-US" sz="4800" dirty="0" smtClean="0">
                <a:solidFill>
                  <a:srgbClr val="FFFFFF"/>
                </a:solidFill>
              </a:rPr>
              <a:t>one of these ideas and continue brainstorming. </a:t>
            </a:r>
          </a:p>
          <a:p>
            <a:pPr algn="ctr"/>
            <a:r>
              <a:rPr lang="en-US" sz="4800" dirty="0" smtClean="0">
                <a:solidFill>
                  <a:srgbClr val="FFFFFF"/>
                </a:solidFill>
              </a:rPr>
              <a:t>What does it look like? What images do you associate with it?  </a:t>
            </a:r>
            <a:endParaRPr lang="en-US" sz="4800" dirty="0">
              <a:solidFill>
                <a:srgbClr val="FFFFFF"/>
              </a:solidFill>
              <a:latin typeface="Arial Black"/>
              <a:cs typeface="Arial Black"/>
            </a:endParaRPr>
          </a:p>
          <a:p>
            <a:endParaRPr lang="en-US" dirty="0"/>
          </a:p>
        </p:txBody>
      </p:sp>
    </p:spTree>
    <p:extLst>
      <p:ext uri="{BB962C8B-B14F-4D97-AF65-F5344CB8AC3E}">
        <p14:creationId xmlns:p14="http://schemas.microsoft.com/office/powerpoint/2010/main" val="28886673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6581" y="210902"/>
            <a:ext cx="7956294" cy="1384995"/>
          </a:xfrm>
          <a:prstGeom prst="rect">
            <a:avLst/>
          </a:prstGeom>
          <a:noFill/>
        </p:spPr>
        <p:txBody>
          <a:bodyPr wrap="square" rtlCol="0">
            <a:spAutoFit/>
          </a:bodyPr>
          <a:lstStyle/>
          <a:p>
            <a:r>
              <a:rPr lang="en-US" sz="1200" b="1" dirty="0"/>
              <a:t>6th VA: Cr2.1.6a:  Demonstrate openness in trying new ideas, materials, methods, and approaches in making works of art and design.  (I will challenge myself by creating a unique Sunnyside LEARN logo</a:t>
            </a:r>
            <a:r>
              <a:rPr lang="en-US" sz="1200" b="1" dirty="0" smtClean="0"/>
              <a:t>)</a:t>
            </a:r>
          </a:p>
          <a:p>
            <a:r>
              <a:rPr lang="en-US" sz="1200" b="1" dirty="0"/>
              <a:t>6th VA: Cr2.3.6a:  Design or redesign objects, places, or systems that meet the identified needs of diverse users. (I will redesign the LEARN logo so that it is more engaging for both students and adults to view.)</a:t>
            </a:r>
            <a:endParaRPr lang="en-US" sz="1200" dirty="0"/>
          </a:p>
          <a:p>
            <a:endParaRPr lang="en-US" dirty="0"/>
          </a:p>
          <a:p>
            <a:endParaRPr lang="en-US" dirty="0"/>
          </a:p>
        </p:txBody>
      </p:sp>
      <p:sp>
        <p:nvSpPr>
          <p:cNvPr id="3" name="TextBox 2"/>
          <p:cNvSpPr txBox="1"/>
          <p:nvPr/>
        </p:nvSpPr>
        <p:spPr>
          <a:xfrm>
            <a:off x="963104" y="1238011"/>
            <a:ext cx="7017780" cy="5232202"/>
          </a:xfrm>
          <a:prstGeom prst="rect">
            <a:avLst/>
          </a:prstGeom>
          <a:noFill/>
        </p:spPr>
        <p:txBody>
          <a:bodyPr wrap="square" rtlCol="0">
            <a:spAutoFit/>
          </a:bodyPr>
          <a:lstStyle/>
          <a:p>
            <a:pPr algn="ctr"/>
            <a:r>
              <a:rPr lang="en-US" sz="4800" dirty="0" smtClean="0">
                <a:solidFill>
                  <a:srgbClr val="FFFFFF"/>
                </a:solidFill>
              </a:rPr>
              <a:t>Begin sketching your ideas. Consider the message and the mood you are trying to communicate. How are you going to accomplish this?</a:t>
            </a:r>
          </a:p>
          <a:p>
            <a:pPr algn="ctr"/>
            <a:endParaRPr lang="en-US" sz="4800" dirty="0" smtClean="0">
              <a:solidFill>
                <a:srgbClr val="FFFFFF"/>
              </a:solidFill>
            </a:endParaRPr>
          </a:p>
          <a:p>
            <a:pPr algn="ctr"/>
            <a:r>
              <a:rPr lang="en-US" sz="2800" dirty="0" smtClean="0">
                <a:solidFill>
                  <a:srgbClr val="FFFFFF"/>
                </a:solidFill>
              </a:rPr>
              <a:t>(Consider subject matter, style, and color.)</a:t>
            </a:r>
            <a:r>
              <a:rPr lang="en-US" sz="2800" dirty="0" smtClean="0">
                <a:solidFill>
                  <a:srgbClr val="FFFFFF"/>
                </a:solidFill>
              </a:rPr>
              <a:t>  </a:t>
            </a:r>
            <a:endParaRPr lang="en-US" sz="2800" dirty="0">
              <a:solidFill>
                <a:srgbClr val="FFFFFF"/>
              </a:solidFill>
              <a:latin typeface="Arial Black"/>
              <a:cs typeface="Arial Black"/>
            </a:endParaRPr>
          </a:p>
          <a:p>
            <a:endParaRPr lang="en-US" dirty="0"/>
          </a:p>
        </p:txBody>
      </p:sp>
    </p:spTree>
    <p:extLst>
      <p:ext uri="{BB962C8B-B14F-4D97-AF65-F5344CB8AC3E}">
        <p14:creationId xmlns:p14="http://schemas.microsoft.com/office/powerpoint/2010/main" val="906241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1905" y="1621019"/>
            <a:ext cx="7769685" cy="3754874"/>
          </a:xfrm>
          <a:prstGeom prst="rect">
            <a:avLst/>
          </a:prstGeom>
          <a:noFill/>
        </p:spPr>
        <p:txBody>
          <a:bodyPr wrap="square" rtlCol="0">
            <a:spAutoFit/>
          </a:bodyPr>
          <a:lstStyle/>
          <a:p>
            <a:pPr algn="ctr"/>
            <a:r>
              <a:rPr lang="en-US" sz="4400" dirty="0" smtClean="0">
                <a:latin typeface="Arial Black"/>
                <a:cs typeface="Arial Black"/>
              </a:rPr>
              <a:t>Graphic </a:t>
            </a:r>
            <a:r>
              <a:rPr lang="en-US" sz="4400" dirty="0">
                <a:latin typeface="Arial Black"/>
                <a:cs typeface="Arial Black"/>
              </a:rPr>
              <a:t>Design: </a:t>
            </a:r>
            <a:endParaRPr lang="en-US" sz="4400" dirty="0" smtClean="0">
              <a:latin typeface="Arial Black"/>
              <a:cs typeface="Arial Black"/>
            </a:endParaRPr>
          </a:p>
          <a:p>
            <a:pPr algn="ctr"/>
            <a:r>
              <a:rPr lang="en-US" sz="4400" dirty="0" smtClean="0">
                <a:cs typeface="Arial Black"/>
              </a:rPr>
              <a:t>the </a:t>
            </a:r>
            <a:r>
              <a:rPr lang="en-US" sz="4400" dirty="0">
                <a:cs typeface="Arial Black"/>
              </a:rPr>
              <a:t>art of communication, stylizing, and problem-solving through the use of type, space and image.</a:t>
            </a:r>
          </a:p>
          <a:p>
            <a:endParaRPr lang="en-US" dirty="0"/>
          </a:p>
        </p:txBody>
      </p:sp>
    </p:spTree>
    <p:extLst>
      <p:ext uri="{BB962C8B-B14F-4D97-AF65-F5344CB8AC3E}">
        <p14:creationId xmlns:p14="http://schemas.microsoft.com/office/powerpoint/2010/main" val="1764261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618" y="220673"/>
            <a:ext cx="8369409" cy="461665"/>
          </a:xfrm>
          <a:prstGeom prst="rect">
            <a:avLst/>
          </a:prstGeom>
          <a:noFill/>
        </p:spPr>
        <p:txBody>
          <a:bodyPr wrap="square" rtlCol="0">
            <a:spAutoFit/>
          </a:bodyPr>
          <a:lstStyle/>
          <a:p>
            <a:r>
              <a:rPr lang="en-US" sz="1200" b="1" dirty="0">
                <a:solidFill>
                  <a:srgbClr val="FFFFFF"/>
                </a:solidFill>
              </a:rPr>
              <a:t>6th VA: Re7.1.6a:  Identify and interpret works of art or design that reveal how people live around the world and what they value</a:t>
            </a:r>
            <a:r>
              <a:rPr lang="en-US" sz="1200" b="1" dirty="0" smtClean="0">
                <a:solidFill>
                  <a:srgbClr val="FFFFFF"/>
                </a:solidFill>
              </a:rPr>
              <a:t>.</a:t>
            </a:r>
            <a:r>
              <a:rPr lang="en-US" sz="1200" dirty="0">
                <a:solidFill>
                  <a:srgbClr val="FFFFFF"/>
                </a:solidFill>
              </a:rPr>
              <a:t> </a:t>
            </a:r>
            <a:r>
              <a:rPr lang="en-US" sz="1200" b="1" dirty="0" smtClean="0">
                <a:solidFill>
                  <a:srgbClr val="FFFFFF"/>
                </a:solidFill>
              </a:rPr>
              <a:t>(</a:t>
            </a:r>
            <a:r>
              <a:rPr lang="en-US" sz="1200" b="1" dirty="0">
                <a:solidFill>
                  <a:srgbClr val="FFFFFF"/>
                </a:solidFill>
              </a:rPr>
              <a:t>I will describe how past and present graphic design reflect the interests and </a:t>
            </a:r>
            <a:r>
              <a:rPr lang="en-US" sz="1200" b="1" dirty="0"/>
              <a:t>values of certain groups of people</a:t>
            </a:r>
            <a:r>
              <a:rPr lang="en-US" sz="1200" b="1" dirty="0" smtClean="0"/>
              <a:t>)</a:t>
            </a:r>
            <a:endParaRPr lang="en-US" sz="1200" dirty="0"/>
          </a:p>
        </p:txBody>
      </p:sp>
      <p:sp>
        <p:nvSpPr>
          <p:cNvPr id="9" name="TextBox 8"/>
          <p:cNvSpPr txBox="1"/>
          <p:nvPr/>
        </p:nvSpPr>
        <p:spPr>
          <a:xfrm>
            <a:off x="439513" y="1892718"/>
            <a:ext cx="8201104" cy="3539430"/>
          </a:xfrm>
          <a:prstGeom prst="rect">
            <a:avLst/>
          </a:prstGeom>
          <a:noFill/>
        </p:spPr>
        <p:txBody>
          <a:bodyPr wrap="square" rtlCol="0">
            <a:spAutoFit/>
          </a:bodyPr>
          <a:lstStyle/>
          <a:p>
            <a:pPr algn="ctr"/>
            <a:r>
              <a:rPr lang="en-US" sz="3200" dirty="0" smtClean="0"/>
              <a:t>As we view the following examples of graphic design, think about the following questions:</a:t>
            </a:r>
          </a:p>
          <a:p>
            <a:pPr algn="ctr"/>
            <a:endParaRPr lang="en-US" sz="3200" dirty="0" smtClean="0"/>
          </a:p>
          <a:p>
            <a:pPr algn="ctr"/>
            <a:r>
              <a:rPr lang="en-US" sz="3200" dirty="0" smtClean="0"/>
              <a:t>What message is the artist trying to convey?</a:t>
            </a:r>
          </a:p>
          <a:p>
            <a:pPr algn="ctr"/>
            <a:r>
              <a:rPr lang="en-US" sz="3200" dirty="0" smtClean="0"/>
              <a:t> </a:t>
            </a:r>
          </a:p>
          <a:p>
            <a:pPr algn="ctr"/>
            <a:r>
              <a:rPr lang="en-US" sz="3200" dirty="0" smtClean="0"/>
              <a:t>Who is the intended audience?</a:t>
            </a:r>
          </a:p>
          <a:p>
            <a:pPr algn="ctr"/>
            <a:r>
              <a:rPr lang="en-US" sz="3200" dirty="0" smtClean="0"/>
              <a:t> </a:t>
            </a:r>
          </a:p>
        </p:txBody>
      </p:sp>
    </p:spTree>
    <p:extLst>
      <p:ext uri="{BB962C8B-B14F-4D97-AF65-F5344CB8AC3E}">
        <p14:creationId xmlns:p14="http://schemas.microsoft.com/office/powerpoint/2010/main" val="4246006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p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449" y="292258"/>
            <a:ext cx="3784091" cy="5683858"/>
          </a:xfrm>
          <a:prstGeom prst="rect">
            <a:avLst/>
          </a:prstGeom>
        </p:spPr>
      </p:pic>
      <p:sp>
        <p:nvSpPr>
          <p:cNvPr id="5" name="TextBox 4"/>
          <p:cNvSpPr txBox="1"/>
          <p:nvPr/>
        </p:nvSpPr>
        <p:spPr>
          <a:xfrm>
            <a:off x="242778" y="6026901"/>
            <a:ext cx="2617154" cy="584776"/>
          </a:xfrm>
          <a:prstGeom prst="rect">
            <a:avLst/>
          </a:prstGeom>
          <a:noFill/>
        </p:spPr>
        <p:txBody>
          <a:bodyPr wrap="square" rtlCol="0">
            <a:spAutoFit/>
          </a:bodyPr>
          <a:lstStyle/>
          <a:p>
            <a:r>
              <a:rPr lang="en-US" sz="1600" b="1" dirty="0" smtClean="0"/>
              <a:t>“Hope” (2008) </a:t>
            </a:r>
          </a:p>
          <a:p>
            <a:r>
              <a:rPr lang="en-US" sz="1600" b="1" dirty="0" smtClean="0"/>
              <a:t>Artist: Shepard </a:t>
            </a:r>
            <a:r>
              <a:rPr lang="en-US" sz="1600" b="1" dirty="0" err="1" smtClean="0"/>
              <a:t>Fairey</a:t>
            </a:r>
            <a:endParaRPr lang="en-US" sz="1600" b="1" dirty="0"/>
          </a:p>
        </p:txBody>
      </p:sp>
      <p:pic>
        <p:nvPicPr>
          <p:cNvPr id="6" name="Picture 5" descr="posada-jose-guadalupe-calavera-revolucionari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394" y="292258"/>
            <a:ext cx="3167180" cy="4971381"/>
          </a:xfrm>
          <a:prstGeom prst="rect">
            <a:avLst/>
          </a:prstGeom>
        </p:spPr>
      </p:pic>
      <p:sp>
        <p:nvSpPr>
          <p:cNvPr id="9" name="TextBox 8"/>
          <p:cNvSpPr txBox="1"/>
          <p:nvPr/>
        </p:nvSpPr>
        <p:spPr>
          <a:xfrm>
            <a:off x="4602505" y="5263639"/>
            <a:ext cx="4417609" cy="1569660"/>
          </a:xfrm>
          <a:prstGeom prst="rect">
            <a:avLst/>
          </a:prstGeom>
          <a:noFill/>
        </p:spPr>
        <p:txBody>
          <a:bodyPr wrap="square" rtlCol="0">
            <a:spAutoFit/>
          </a:bodyPr>
          <a:lstStyle/>
          <a:p>
            <a:r>
              <a:rPr lang="en-US" sz="1600" b="1" dirty="0" smtClean="0"/>
              <a:t>“</a:t>
            </a:r>
            <a:r>
              <a:rPr lang="en-US" sz="1600" b="1" dirty="0" err="1" smtClean="0"/>
              <a:t>Calavera</a:t>
            </a:r>
            <a:r>
              <a:rPr lang="en-US" sz="1600" b="1" dirty="0" smtClean="0"/>
              <a:t> </a:t>
            </a:r>
            <a:r>
              <a:rPr lang="en-US" sz="1600" b="1" dirty="0" err="1" smtClean="0"/>
              <a:t>Revolucionaria</a:t>
            </a:r>
            <a:r>
              <a:rPr lang="en-US" sz="1600" b="1" dirty="0" smtClean="0"/>
              <a:t>” </a:t>
            </a:r>
          </a:p>
          <a:p>
            <a:r>
              <a:rPr lang="en-US" sz="1600" b="1" dirty="0" smtClean="0"/>
              <a:t>(1910) José Guadalupe Posada </a:t>
            </a:r>
            <a:r>
              <a:rPr lang="en-US" sz="1600" dirty="0" smtClean="0"/>
              <a:t>worked during a time of great political and social revolution in Mexico. He was an outspoken critic of the government, a political satirist, and an artist for the common people.  </a:t>
            </a:r>
            <a:endParaRPr lang="en-US" sz="1600" dirty="0"/>
          </a:p>
        </p:txBody>
      </p:sp>
    </p:spTree>
    <p:extLst>
      <p:ext uri="{BB962C8B-B14F-4D97-AF65-F5344CB8AC3E}">
        <p14:creationId xmlns:p14="http://schemas.microsoft.com/office/powerpoint/2010/main" val="2123589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eep-calm-and-carry-on-1704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088" y="1169802"/>
            <a:ext cx="4166746" cy="3125059"/>
          </a:xfrm>
          <a:prstGeom prst="rect">
            <a:avLst/>
          </a:prstGeom>
        </p:spPr>
      </p:pic>
      <p:pic>
        <p:nvPicPr>
          <p:cNvPr id="5" name="Picture 4" descr="rosie-the-riveter-poste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711" y="339762"/>
            <a:ext cx="3806084" cy="5213182"/>
          </a:xfrm>
          <a:prstGeom prst="rect">
            <a:avLst/>
          </a:prstGeom>
        </p:spPr>
      </p:pic>
      <p:sp>
        <p:nvSpPr>
          <p:cNvPr id="6" name="TextBox 5"/>
          <p:cNvSpPr txBox="1"/>
          <p:nvPr/>
        </p:nvSpPr>
        <p:spPr>
          <a:xfrm>
            <a:off x="204076" y="5636508"/>
            <a:ext cx="4191000" cy="1077218"/>
          </a:xfrm>
          <a:prstGeom prst="rect">
            <a:avLst/>
          </a:prstGeom>
          <a:noFill/>
        </p:spPr>
        <p:txBody>
          <a:bodyPr wrap="square" rtlCol="0">
            <a:spAutoFit/>
          </a:bodyPr>
          <a:lstStyle/>
          <a:p>
            <a:r>
              <a:rPr lang="en-US" sz="1600" b="1" dirty="0" smtClean="0"/>
              <a:t>“We can do it!” (1942) J</a:t>
            </a:r>
            <a:r>
              <a:rPr lang="en-US" sz="1600" b="1" dirty="0"/>
              <a:t>. Howard Miller </a:t>
            </a:r>
            <a:r>
              <a:rPr lang="en-US" sz="1600" dirty="0"/>
              <a:t>was hired by the Westinghouse Company's War Production Coordinating Committee to create a series of posters for the war effort. </a:t>
            </a:r>
          </a:p>
        </p:txBody>
      </p:sp>
      <p:sp>
        <p:nvSpPr>
          <p:cNvPr id="8" name="TextBox 7"/>
          <p:cNvSpPr txBox="1"/>
          <p:nvPr/>
        </p:nvSpPr>
        <p:spPr>
          <a:xfrm>
            <a:off x="4653088" y="4503559"/>
            <a:ext cx="4166746" cy="2031325"/>
          </a:xfrm>
          <a:prstGeom prst="rect">
            <a:avLst/>
          </a:prstGeom>
          <a:noFill/>
        </p:spPr>
        <p:txBody>
          <a:bodyPr wrap="square" rtlCol="0">
            <a:spAutoFit/>
          </a:bodyPr>
          <a:lstStyle/>
          <a:p>
            <a:r>
              <a:rPr lang="en-US" dirty="0" smtClean="0"/>
              <a:t>Produced by </a:t>
            </a:r>
            <a:r>
              <a:rPr lang="en-US" dirty="0"/>
              <a:t>the British government in 1939</a:t>
            </a:r>
            <a:r>
              <a:rPr lang="en-US" dirty="0" smtClean="0"/>
              <a:t>, this motivational poster intended to raise civilian morale despite the devastating German air raids on London. </a:t>
            </a:r>
            <a:r>
              <a:rPr lang="en-US" dirty="0"/>
              <a:t>(it was never actually distributed, however, until being rediscovered in 2000).</a:t>
            </a:r>
          </a:p>
        </p:txBody>
      </p:sp>
    </p:spTree>
    <p:extLst>
      <p:ext uri="{BB962C8B-B14F-4D97-AF65-F5344CB8AC3E}">
        <p14:creationId xmlns:p14="http://schemas.microsoft.com/office/powerpoint/2010/main" val="1896924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635" y="601616"/>
            <a:ext cx="8787233" cy="4027481"/>
          </a:xfrm>
          <a:prstGeom prst="rect">
            <a:avLst/>
          </a:prstGeom>
        </p:spPr>
      </p:pic>
      <p:sp>
        <p:nvSpPr>
          <p:cNvPr id="6" name="TextBox 5"/>
          <p:cNvSpPr txBox="1"/>
          <p:nvPr/>
        </p:nvSpPr>
        <p:spPr>
          <a:xfrm>
            <a:off x="753052" y="4974565"/>
            <a:ext cx="7669432" cy="1477328"/>
          </a:xfrm>
          <a:prstGeom prst="rect">
            <a:avLst/>
          </a:prstGeom>
          <a:noFill/>
        </p:spPr>
        <p:txBody>
          <a:bodyPr wrap="square" rtlCol="0">
            <a:spAutoFit/>
          </a:bodyPr>
          <a:lstStyle/>
          <a:p>
            <a:r>
              <a:rPr lang="en-US" b="1" dirty="0" smtClean="0"/>
              <a:t>“In </a:t>
            </a:r>
            <a:r>
              <a:rPr lang="en-US" b="1" dirty="0"/>
              <a:t>Following the Revolutionary Road, Strive for an Even Greater </a:t>
            </a:r>
            <a:r>
              <a:rPr lang="en-US" b="1" dirty="0" smtClean="0"/>
              <a:t>Victory” </a:t>
            </a:r>
          </a:p>
          <a:p>
            <a:r>
              <a:rPr lang="en-US" dirty="0" smtClean="0"/>
              <a:t>This poster was created during China’s Cultural Revolution, a political and social movement that occurred between 1966-76. Chairman of Communist Party of China, Mao Zedong aimed to remove capitalist, traditional, and cultural elements from Chinese society while promoting communism. </a:t>
            </a:r>
            <a:endParaRPr lang="en-US" dirty="0"/>
          </a:p>
        </p:txBody>
      </p:sp>
    </p:spTree>
    <p:extLst>
      <p:ext uri="{BB962C8B-B14F-4D97-AF65-F5344CB8AC3E}">
        <p14:creationId xmlns:p14="http://schemas.microsoft.com/office/powerpoint/2010/main" val="1137693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p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77" y="162659"/>
            <a:ext cx="3901055" cy="5859543"/>
          </a:xfrm>
          <a:prstGeom prst="rect">
            <a:avLst/>
          </a:prstGeom>
        </p:spPr>
      </p:pic>
      <p:sp>
        <p:nvSpPr>
          <p:cNvPr id="6" name="TextBox 5"/>
          <p:cNvSpPr txBox="1"/>
          <p:nvPr/>
        </p:nvSpPr>
        <p:spPr>
          <a:xfrm>
            <a:off x="242777" y="6022202"/>
            <a:ext cx="3482230" cy="584776"/>
          </a:xfrm>
          <a:prstGeom prst="rect">
            <a:avLst/>
          </a:prstGeom>
          <a:noFill/>
        </p:spPr>
        <p:txBody>
          <a:bodyPr wrap="square" rtlCol="0">
            <a:spAutoFit/>
          </a:bodyPr>
          <a:lstStyle/>
          <a:p>
            <a:r>
              <a:rPr lang="en-US" sz="1600" b="1" dirty="0" smtClean="0"/>
              <a:t>“Hope” (2008) </a:t>
            </a:r>
          </a:p>
          <a:p>
            <a:r>
              <a:rPr lang="en-US" sz="1600" b="1" dirty="0" smtClean="0"/>
              <a:t>Artist: Shepard </a:t>
            </a:r>
            <a:r>
              <a:rPr lang="en-US" sz="1600" b="1" dirty="0" err="1" smtClean="0"/>
              <a:t>Fairey</a:t>
            </a:r>
            <a:endParaRPr lang="en-US" sz="1600" b="1" dirty="0"/>
          </a:p>
        </p:txBody>
      </p:sp>
      <p:sp>
        <p:nvSpPr>
          <p:cNvPr id="7" name="Rectangle 6"/>
          <p:cNvSpPr/>
          <p:nvPr/>
        </p:nvSpPr>
        <p:spPr>
          <a:xfrm>
            <a:off x="4277504" y="1040639"/>
            <a:ext cx="4572000" cy="2677656"/>
          </a:xfrm>
          <a:prstGeom prst="rect">
            <a:avLst/>
          </a:prstGeom>
        </p:spPr>
        <p:txBody>
          <a:bodyPr>
            <a:spAutoFit/>
          </a:bodyPr>
          <a:lstStyle/>
          <a:p>
            <a:pPr algn="ctr"/>
            <a:r>
              <a:rPr lang="en-US" sz="2800" dirty="0"/>
              <a:t>What message is the artist trying to convey?</a:t>
            </a:r>
          </a:p>
          <a:p>
            <a:pPr algn="ctr"/>
            <a:r>
              <a:rPr lang="en-US" sz="2800" dirty="0"/>
              <a:t> </a:t>
            </a:r>
          </a:p>
          <a:p>
            <a:pPr algn="ctr"/>
            <a:r>
              <a:rPr lang="en-US" sz="2800" dirty="0"/>
              <a:t>Who is the intended audience?</a:t>
            </a:r>
          </a:p>
          <a:p>
            <a:pPr algn="ctr"/>
            <a:r>
              <a:rPr lang="en-US" sz="2800" dirty="0"/>
              <a:t> </a:t>
            </a:r>
          </a:p>
        </p:txBody>
      </p:sp>
    </p:spTree>
    <p:extLst>
      <p:ext uri="{BB962C8B-B14F-4D97-AF65-F5344CB8AC3E}">
        <p14:creationId xmlns:p14="http://schemas.microsoft.com/office/powerpoint/2010/main" val="1795418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706</TotalTime>
  <Words>1864</Words>
  <Application>Microsoft Office PowerPoint</Application>
  <PresentationFormat>On-screen Show (4:3)</PresentationFormat>
  <Paragraphs>144</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Becky Shipe</dc:creator>
  <cp:lastModifiedBy>Windows User</cp:lastModifiedBy>
  <cp:revision>40</cp:revision>
  <dcterms:created xsi:type="dcterms:W3CDTF">2014-08-09T01:31:07Z</dcterms:created>
  <dcterms:modified xsi:type="dcterms:W3CDTF">2014-08-20T17:51:32Z</dcterms:modified>
</cp:coreProperties>
</file>