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notesSlides/notesSlide7.xml" ContentType="application/vnd.openxmlformats-officedocument.presentationml.notesSlide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tags/tag112.xml" ContentType="application/vnd.openxmlformats-officedocument.presentationml.tags+xml"/>
  <Override PartName="/ppt/tags/tag123.xml" ContentType="application/vnd.openxmlformats-officedocument.presentationml.tags+xml"/>
  <Default Extension="bin" ContentType="application/vnd.openxmlformats-officedocument.oleObject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15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2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6"/>
  </p:notesMasterIdLst>
  <p:sldIdLst>
    <p:sldId id="256" r:id="rId2"/>
    <p:sldId id="257" r:id="rId3"/>
    <p:sldId id="260" r:id="rId4"/>
    <p:sldId id="262" r:id="rId5"/>
    <p:sldId id="264" r:id="rId6"/>
    <p:sldId id="267" r:id="rId7"/>
    <p:sldId id="270" r:id="rId8"/>
    <p:sldId id="259" r:id="rId9"/>
    <p:sldId id="265" r:id="rId10"/>
    <p:sldId id="272" r:id="rId11"/>
    <p:sldId id="268" r:id="rId12"/>
    <p:sldId id="269" r:id="rId13"/>
    <p:sldId id="273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1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CAB13-A7E6-4318-BE84-FDFAFF7BFC06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73950-9BCC-4724-A25A-685EBB9449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462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3950-9BCC-4724-A25A-685EBB94492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3950-9BCC-4724-A25A-685EBB94492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 drug that has been modified to take advantage of loopholes in the legal system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Despite having so many of the same properties as marijuana.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Since the drug does not show up on the same tests that work for marijuana.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3950-9BCC-4724-A25A-685EBB94492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3950-9BCC-4724-A25A-685EBB94492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3950-9BCC-4724-A25A-685EBB94492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3950-9BCC-4724-A25A-685EBB94492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 </a:t>
            </a:r>
            <a:r>
              <a:rPr lang="en-US" sz="2000" dirty="0" smtClean="0"/>
              <a:t>K-2 Spice is a legal substance marketed</a:t>
            </a:r>
            <a:r>
              <a:rPr lang="en-US" sz="2000" baseline="0" dirty="0" smtClean="0"/>
              <a:t> since 2006 as a dried, herbal blend for use as an </a:t>
            </a:r>
            <a:r>
              <a:rPr lang="en-US" sz="2000" b="1" u="sng" baseline="0" dirty="0" smtClean="0"/>
              <a:t>incense</a:t>
            </a:r>
            <a:r>
              <a:rPr lang="en-US" sz="2000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aseline="0" dirty="0" smtClean="0"/>
              <a:t> The product is sold in  a variety of small foil colored packaging or small glass containers.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aseline="0" dirty="0" smtClean="0"/>
              <a:t> Can also be sold in small glass containers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3950-9BCC-4724-A25A-685EBB94492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 Spice has been found to contain JWH-018, JWH-073, and HU-210,  all are artificial chemical compounds.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None of these chemical compounds are guaranteed safe for human consumption.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This is why people are smoking the incense, it produces a high similar to marijuana, but has a longer duration.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 </a:t>
            </a:r>
            <a:r>
              <a:rPr lang="en-US" dirty="0" smtClean="0">
                <a:latin typeface="Arial" charset="0"/>
              </a:rPr>
              <a:t>THC is the main psychoactive – mind altering chemical in marijuana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3950-9BCC-4724-A25A-685EBB94492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 There are a lot of different terms for K2 – some of the most common are: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 As I stated none of them are for human consumption. It states this on the packaging.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Spice is sold in smoke shops, head shops, gas stations, and</a:t>
            </a:r>
            <a:r>
              <a:rPr lang="en-US" baseline="0" dirty="0" smtClean="0"/>
              <a:t> online.</a:t>
            </a:r>
            <a:r>
              <a:rPr lang="en-US" dirty="0" smtClean="0"/>
              <a:t>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 The average</a:t>
            </a:r>
            <a:r>
              <a:rPr lang="en-US" baseline="0" dirty="0" smtClean="0"/>
              <a:t> cost is $30.00 a gram, more expense than marijuana.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3950-9BCC-4724-A25A-685EBB94492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Like Marijuana K2 is also smoked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as a hand-rolled cigarette, which is usually called a joint.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It can be smoked in a pipe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or water pipe, which is called a </a:t>
            </a:r>
            <a:r>
              <a:rPr lang="en-US" dirty="0" smtClean="0">
                <a:latin typeface="Arial" charset="0"/>
              </a:rPr>
              <a:t>bong,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or in “blunts,” which are cigars that are hollowed out and refilled with a mixture of marijuana and tobacco. </a:t>
            </a:r>
          </a:p>
          <a:p>
            <a:endParaRPr lang="en-US" b="1" dirty="0" smtClean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 Marijuana can be mixed in food, brewed as a tea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 and is often combined with other drugs, such as PCP.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3950-9BCC-4724-A25A-685EBB94492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3950-9BCC-4724-A25A-685EBB94492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graphic depicts the drugs used by seniors.  K2 being the second highest.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3950-9BCC-4724-A25A-685EBB94492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aseline="0" dirty="0" smtClean="0"/>
              <a:t> This chart represents calls to the American Association of Poison Control Centers across the Nation. 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 In 2010 , 2,906 calls relating to human exposure to synthetic K2 were received.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Twice that number 6,959 were received in 2011,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and 639 have been received as of January 2012.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3950-9BCC-4724-A25A-685EBB94492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Depending on the synthetic compound in the specific commercial brand, it can be more potent than marijuana, as much as 500</a:t>
            </a:r>
            <a:r>
              <a:rPr lang="en-US" baseline="0" dirty="0" smtClean="0"/>
              <a:t> to 800 times</a:t>
            </a:r>
            <a:r>
              <a:rPr lang="en-US" dirty="0" smtClean="0"/>
              <a:t>.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compound most commonly found in these products</a:t>
            </a:r>
            <a:r>
              <a:rPr lang="en-US" baseline="0" dirty="0" smtClean="0"/>
              <a:t> is a chemical first synthesized b</a:t>
            </a:r>
            <a:r>
              <a:rPr lang="en-US" dirty="0" smtClean="0"/>
              <a:t>y a well known Clemson University organic chemist, Dr. John Huffman.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His research project was studying cannabinoid receptors for the National Institute for Drug Abuse (NIDA)</a:t>
            </a:r>
            <a:r>
              <a:rPr lang="en-US" baseline="0" dirty="0" smtClean="0"/>
              <a:t> but never tested on humans nor approved by the FDA. When interviewed Dr. Huffman stated “It is like playing Russian roulette to use these drugs.  We don’t know a darn thing about them and they shouldn’t be out there.” 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K2 is often contaminated with unidentified toxic substances which contribute to significant health risks and adverse side effects.  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Such side affects as: </a:t>
            </a:r>
            <a:endParaRPr lang="en-US" dirty="0" smtClean="0"/>
          </a:p>
          <a:p>
            <a:pPr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73950-9BCC-4724-A25A-685EBB94492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974E8A0-D4AE-47C6-A68C-D84E5748A2D7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6A97503-3695-46A5-A2F6-7ED5DFB9AF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974E8A0-D4AE-47C6-A68C-D84E5748A2D7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6A97503-3695-46A5-A2F6-7ED5DFB9A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974E8A0-D4AE-47C6-A68C-D84E5748A2D7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6A97503-3695-46A5-A2F6-7ED5DFB9A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974E8A0-D4AE-47C6-A68C-D84E5748A2D7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6A97503-3695-46A5-A2F6-7ED5DFB9A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974E8A0-D4AE-47C6-A68C-D84E5748A2D7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A97503-3695-46A5-A2F6-7ED5DFB9A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974E8A0-D4AE-47C6-A68C-D84E5748A2D7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6A97503-3695-46A5-A2F6-7ED5DFB9A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  <p:custDataLst>
              <p:tags r:id="rId3"/>
            </p:custDataLst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974E8A0-D4AE-47C6-A68C-D84E5748A2D7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F6A97503-3695-46A5-A2F6-7ED5DFB9A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974E8A0-D4AE-47C6-A68C-D84E5748A2D7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6A97503-3695-46A5-A2F6-7ED5DFB9A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974E8A0-D4AE-47C6-A68C-D84E5748A2D7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6A97503-3695-46A5-A2F6-7ED5DFB9A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974E8A0-D4AE-47C6-A68C-D84E5748A2D7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6A97503-3695-46A5-A2F6-7ED5DFB9A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974E8A0-D4AE-47C6-A68C-D84E5748A2D7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6A97503-3695-46A5-A2F6-7ED5DFB9A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974E8A0-D4AE-47C6-A68C-D84E5748A2D7}" type="datetimeFigureOut">
              <a:rPr lang="en-US" smtClean="0"/>
              <a:pPr/>
              <a:t>4/16/2013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A97503-3695-46A5-A2F6-7ED5DFB9AF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2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12.xml"/><Relationship Id="rId7" Type="http://schemas.openxmlformats.org/officeDocument/2006/relationships/image" Target="../media/image10.jpe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image" Target="../media/image2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7" Type="http://schemas.openxmlformats.org/officeDocument/2006/relationships/image" Target="../media/image2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themaximus.org/" TargetMode="External"/><Relationship Id="rId3" Type="http://schemas.openxmlformats.org/officeDocument/2006/relationships/tags" Target="../tags/tag123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5.xml"/><Relationship Id="rId10" Type="http://schemas.openxmlformats.org/officeDocument/2006/relationships/oleObject" Target="../embeddings/oleObject1.bin"/><Relationship Id="rId4" Type="http://schemas.openxmlformats.org/officeDocument/2006/relationships/tags" Target="../tags/tag124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ustice.gov/dea/pubs/pressrel/pr030111.html" TargetMode="External"/><Relationship Id="rId13" Type="http://schemas.openxmlformats.org/officeDocument/2006/relationships/image" Target="../media/image2.png"/><Relationship Id="rId3" Type="http://schemas.openxmlformats.org/officeDocument/2006/relationships/tags" Target="../tags/tag128.xml"/><Relationship Id="rId7" Type="http://schemas.openxmlformats.org/officeDocument/2006/relationships/hyperlink" Target="http://www.whitehouse.gov/ondcp" TargetMode="External"/><Relationship Id="rId12" Type="http://schemas.openxmlformats.org/officeDocument/2006/relationships/hyperlink" Target="http://www.drugfree.org/drug-guide/k2spice" TargetMode="Externa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notesSlide" Target="../notesSlides/notesSlide14.xml"/><Relationship Id="rId11" Type="http://schemas.openxmlformats.org/officeDocument/2006/relationships/hyperlink" Target="http://www.fas.org/sgp/crs/misc/R42066.pdf" TargetMode="External"/><Relationship Id="rId5" Type="http://schemas.openxmlformats.org/officeDocument/2006/relationships/slideLayout" Target="../slideLayouts/slideLayout2.xml"/><Relationship Id="rId10" Type="http://schemas.openxmlformats.org/officeDocument/2006/relationships/hyperlink" Target="http://www.aapcc.org/dnn/default.aspx" TargetMode="External"/><Relationship Id="rId4" Type="http://schemas.openxmlformats.org/officeDocument/2006/relationships/tags" Target="../tags/tag129.xml"/><Relationship Id="rId9" Type="http://schemas.openxmlformats.org/officeDocument/2006/relationships/hyperlink" Target="http://www.drugabuse.gov/infofacts/Spice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0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2.xml"/><Relationship Id="rId10" Type="http://schemas.openxmlformats.org/officeDocument/2006/relationships/image" Target="../media/image4.jpeg"/><Relationship Id="rId4" Type="http://schemas.openxmlformats.org/officeDocument/2006/relationships/tags" Target="../tags/tag7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2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9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image" Target="../media/image2.pn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83.xml"/><Relationship Id="rId16" Type="http://schemas.openxmlformats.org/officeDocument/2006/relationships/image" Target="../media/image7.jpe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86.xml"/><Relationship Id="rId15" Type="http://schemas.openxmlformats.org/officeDocument/2006/relationships/image" Target="../media/image6.jpeg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image" Target="../media/image2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98.xml"/><Relationship Id="rId7" Type="http://schemas.openxmlformats.org/officeDocument/2006/relationships/image" Target="../media/image8.jpe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02.xml"/><Relationship Id="rId7" Type="http://schemas.openxmlformats.org/officeDocument/2006/relationships/image" Target="../media/image2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10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685800"/>
            <a:ext cx="8229600" cy="2743200"/>
          </a:xfrm>
        </p:spPr>
        <p:txBody>
          <a:bodyPr>
            <a:noAutofit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>
                <a:solidFill>
                  <a:srgbClr val="FFC000"/>
                </a:solidFill>
              </a:rPr>
              <a:t>Synthetic Drugs</a:t>
            </a:r>
            <a:br>
              <a:rPr lang="en-US" sz="6000" dirty="0" smtClean="0">
                <a:solidFill>
                  <a:srgbClr val="FFC000"/>
                </a:solidFill>
              </a:rPr>
            </a:b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K2 Spice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5105400"/>
            <a:ext cx="365760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Symptons of Synthetic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Marijuana Use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3" descr="Symptoms-of-Synthetic-Marijuana-copy.jp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447800" y="1752600"/>
            <a:ext cx="6278033" cy="4708525"/>
          </a:xfrm>
        </p:spPr>
      </p:pic>
      <p:pic>
        <p:nvPicPr>
          <p:cNvPr id="5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799" y="152401"/>
            <a:ext cx="16764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           Why Isn’t K2 Illegal?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752600"/>
            <a:ext cx="8229600" cy="470916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It is a “Designer Drug”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Spice is currently not illegal in most US States</a:t>
            </a:r>
          </a:p>
          <a:p>
            <a:r>
              <a:rPr lang="en-US" sz="2400" b="1" dirty="0" smtClean="0"/>
              <a:t>Spice is difficult to detect and regulate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Many European countries deemed the chemical components of Spice illegal.</a:t>
            </a:r>
          </a:p>
          <a:p>
            <a:r>
              <a:rPr lang="en-US" sz="2400" b="1" dirty="0" smtClean="0"/>
              <a:t>17 U.S. states have </a:t>
            </a:r>
            <a:r>
              <a:rPr lang="en-US" sz="2400" b="1" u="sng" dirty="0" smtClean="0"/>
              <a:t>bans</a:t>
            </a:r>
            <a:r>
              <a:rPr lang="en-US" sz="2400" b="1" dirty="0" smtClean="0"/>
              <a:t> on K2.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New York, Texas, and New Jersey are considering legislation.</a:t>
            </a:r>
          </a:p>
          <a:p>
            <a:r>
              <a:rPr lang="en-US" sz="2400" b="1" dirty="0" smtClean="0"/>
              <a:t>An organized effort is currently taking place in Arizona to ban K2.  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FFC000"/>
                </a:solidFill>
              </a:rPr>
              <a:t>		</a:t>
            </a:r>
          </a:p>
          <a:p>
            <a:pPr lvl="1">
              <a:buNone/>
            </a:pPr>
            <a:r>
              <a:rPr lang="en-US" dirty="0" smtClean="0"/>
              <a:t>	</a:t>
            </a:r>
            <a:endParaRPr lang="en-US" b="1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799" y="152401"/>
            <a:ext cx="16764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		What Can You DO?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Educate yourself and your communities.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Know the signs and address issues with students.</a:t>
            </a:r>
          </a:p>
          <a:p>
            <a:pPr lvl="1"/>
            <a:r>
              <a:rPr lang="en-US" sz="2200" dirty="0" smtClean="0">
                <a:cs typeface="Arial" pitchFamily="34" charset="0"/>
              </a:rPr>
              <a:t>Act right away.</a:t>
            </a:r>
          </a:p>
          <a:p>
            <a:pPr lvl="1"/>
            <a:r>
              <a:rPr lang="en-US" sz="2200" dirty="0" smtClean="0"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FFC000"/>
                </a:solidFill>
              </a:rPr>
              <a:t>Focus on one goal:  </a:t>
            </a:r>
            <a:r>
              <a:rPr lang="en-US" sz="2200" u="sng" dirty="0" smtClean="0">
                <a:solidFill>
                  <a:srgbClr val="FFC000"/>
                </a:solidFill>
              </a:rPr>
              <a:t>You do not want them to use these substances</a:t>
            </a:r>
            <a:r>
              <a:rPr lang="en-US" sz="2200" dirty="0" smtClean="0">
                <a:solidFill>
                  <a:srgbClr val="FFC000"/>
                </a:solidFill>
              </a:rPr>
              <a:t>.  Stick to straight forward factual information.</a:t>
            </a:r>
          </a:p>
          <a:p>
            <a:pPr lvl="1"/>
            <a:r>
              <a:rPr lang="en-US" sz="2200" dirty="0" smtClean="0">
                <a:cs typeface="Arial" pitchFamily="34" charset="0"/>
              </a:rPr>
              <a:t>Let them know you are concerned.</a:t>
            </a:r>
          </a:p>
          <a:p>
            <a:pPr lvl="1"/>
            <a:r>
              <a:rPr lang="en-US" sz="2200" dirty="0" smtClean="0">
                <a:solidFill>
                  <a:srgbClr val="FFC000"/>
                </a:solidFill>
                <a:cs typeface="Arial" pitchFamily="34" charset="0"/>
              </a:rPr>
              <a:t>Inform students on District policies and consequences.</a:t>
            </a:r>
          </a:p>
          <a:p>
            <a:pPr lvl="1"/>
            <a:r>
              <a:rPr lang="en-US" sz="2200" dirty="0" smtClean="0">
                <a:cs typeface="Arial" pitchFamily="34" charset="0"/>
              </a:rPr>
              <a:t>Be vigilant--monitor – Look for evidence and document, keep track and follow up with the students and their families.</a:t>
            </a:r>
          </a:p>
          <a:p>
            <a:pPr lvl="1"/>
            <a:r>
              <a:rPr lang="en-US" sz="2200" dirty="0" smtClean="0">
                <a:solidFill>
                  <a:srgbClr val="FFC000"/>
                </a:solidFill>
                <a:cs typeface="Arial" pitchFamily="34" charset="0"/>
              </a:rPr>
              <a:t>Communicate frequently and educate parents and students.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799" y="228599"/>
            <a:ext cx="1676401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         Parent Resource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7200" y="1524000"/>
            <a:ext cx="8229600" cy="4785360"/>
          </a:xfrm>
        </p:spPr>
        <p:txBody>
          <a:bodyPr/>
          <a:lstStyle/>
          <a:p>
            <a:r>
              <a:rPr lang="en-US" dirty="0" smtClean="0">
                <a:hlinkClick r:id="rId8"/>
              </a:rPr>
              <a:t>http://www.tothemaximus.org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799" y="152401"/>
            <a:ext cx="16764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09600" y="2209800"/>
          <a:ext cx="7772400" cy="4419600"/>
        </p:xfrm>
        <a:graphic>
          <a:graphicData uri="http://schemas.openxmlformats.org/presentationml/2006/ole">
            <p:oleObj spid="_x0000_s2052" name="Acrobat Document" r:id="rId10" imgW="7543665" imgH="5829300" progId="AcroExch.Document.7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          Additional Resources on</a:t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4000" dirty="0" smtClean="0">
                <a:solidFill>
                  <a:srgbClr val="FFC000"/>
                </a:solidFill>
              </a:rPr>
              <a:t>          Substance Abuse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752600"/>
            <a:ext cx="8229600" cy="470916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hlinkClick r:id="rId7"/>
              </a:rPr>
              <a:t>http://www.whitehouse.gov/ondcp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  <a:hlinkClick r:id="rId8"/>
              </a:rPr>
              <a:t>http://www.justice.gov/dea/pubs/pressrel/pr030111.html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  <a:hlinkClick r:id="rId9"/>
              </a:rPr>
              <a:t>http://www.drugabuse.gov/infofacts/Spice.html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  <a:hlinkClick r:id="rId10"/>
              </a:rPr>
              <a:t>http://www.aapcc.org/dnn/default.aspx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  <a:hlinkClick r:id="rId11"/>
              </a:rPr>
              <a:t>http://www.fas.org/sgp/crs/misc/R42066.pdf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  <a:hlinkClick r:id="rId12"/>
              </a:rPr>
              <a:t>http://www.drugfree.org/drug-guide/k2spice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799" y="152401"/>
            <a:ext cx="160020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		</a:t>
            </a:r>
            <a:r>
              <a:rPr lang="en-US" sz="4400" dirty="0" smtClean="0">
                <a:solidFill>
                  <a:srgbClr val="FFC000"/>
                </a:solidFill>
              </a:rPr>
              <a:t>Synthetic Marijuana</a:t>
            </a:r>
            <a:r>
              <a:rPr lang="en-US" sz="4400" dirty="0" smtClean="0"/>
              <a:t>       		</a:t>
            </a:r>
            <a:r>
              <a:rPr lang="en-US" sz="4400" dirty="0" smtClean="0">
                <a:solidFill>
                  <a:srgbClr val="FFC000"/>
                </a:solidFill>
              </a:rPr>
              <a:t>K2 Spice</a:t>
            </a:r>
            <a:endParaRPr lang="en-US" sz="4400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04800"/>
            <a:ext cx="243522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ontainers of k2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724400" y="2286000"/>
            <a:ext cx="3657600" cy="3276600"/>
          </a:xfrm>
          <a:prstGeom prst="rect">
            <a:avLst/>
          </a:prstGeom>
        </p:spPr>
      </p:pic>
      <p:pic>
        <p:nvPicPr>
          <p:cNvPr id="9" name="Content Placeholder 8" descr="packets of k2 spice.jpg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609600" y="2286000"/>
            <a:ext cx="3657600" cy="32766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       	</a:t>
            </a:r>
            <a:r>
              <a:rPr lang="en-US" sz="4900" dirty="0" smtClean="0">
                <a:solidFill>
                  <a:srgbClr val="FFC000"/>
                </a:solidFill>
              </a:rPr>
              <a:t>What is Synthetic</a:t>
            </a:r>
            <a:br>
              <a:rPr lang="en-US" sz="4900" dirty="0" smtClean="0">
                <a:solidFill>
                  <a:srgbClr val="FFC000"/>
                </a:solidFill>
              </a:rPr>
            </a:br>
            <a:r>
              <a:rPr lang="en-US" sz="4900" dirty="0" smtClean="0">
                <a:solidFill>
                  <a:srgbClr val="FFC000"/>
                </a:solidFill>
              </a:rPr>
              <a:t>   	K2 Spice?</a:t>
            </a:r>
            <a:endParaRPr lang="en-US" sz="49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752600"/>
            <a:ext cx="8229600" cy="4709160"/>
          </a:xfrm>
        </p:spPr>
        <p:txBody>
          <a:bodyPr/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POISON</a:t>
            </a:r>
            <a:r>
              <a:rPr lang="en-US" sz="3600" b="1" dirty="0" smtClean="0">
                <a:solidFill>
                  <a:srgbClr val="FF0000"/>
                </a:solidFill>
              </a:rPr>
              <a:t>  </a:t>
            </a:r>
            <a:r>
              <a:rPr lang="en-US" sz="3600" dirty="0" smtClean="0"/>
              <a:t>sprayed on leaves</a:t>
            </a:r>
          </a:p>
          <a:p>
            <a:pPr lvl="1"/>
            <a:r>
              <a:rPr lang="en-US" sz="3200" dirty="0" smtClean="0"/>
              <a:t>K2 or Spice is a mixture of herbs, spices or shredded plant material. “Fake Weed” that resembles potpourri.</a:t>
            </a:r>
          </a:p>
          <a:p>
            <a:pPr lvl="1"/>
            <a:r>
              <a:rPr lang="en-US" sz="3200" dirty="0" smtClean="0"/>
              <a:t>It is sprayed with a synthetic compound chemically similar to THC. </a:t>
            </a:r>
          </a:p>
          <a:p>
            <a:pPr lvl="1"/>
            <a:r>
              <a:rPr lang="en-US" sz="3200" dirty="0" smtClean="0"/>
              <a:t>Marketed as a “Legal High.”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52400"/>
            <a:ext cx="243522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            Marketed Under the </a:t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4000" dirty="0" smtClean="0">
                <a:solidFill>
                  <a:srgbClr val="FFC000"/>
                </a:solidFill>
              </a:rPr>
              <a:t>              Following Names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7200" y="2057400"/>
            <a:ext cx="4038600" cy="4525963"/>
          </a:xfrm>
        </p:spPr>
        <p:txBody>
          <a:bodyPr/>
          <a:lstStyle/>
          <a:p>
            <a:r>
              <a:rPr lang="en-US" b="1" dirty="0" smtClean="0"/>
              <a:t>K2</a:t>
            </a:r>
          </a:p>
          <a:p>
            <a:r>
              <a:rPr lang="en-US" b="1" dirty="0" smtClean="0"/>
              <a:t>Spice</a:t>
            </a:r>
          </a:p>
          <a:p>
            <a:r>
              <a:rPr lang="en-US" b="1" dirty="0" smtClean="0"/>
              <a:t>Pep Spice</a:t>
            </a:r>
          </a:p>
          <a:p>
            <a:r>
              <a:rPr lang="en-US" b="1" dirty="0" smtClean="0"/>
              <a:t>Spice Silver</a:t>
            </a:r>
          </a:p>
          <a:p>
            <a:r>
              <a:rPr lang="en-US" b="1" dirty="0" smtClean="0"/>
              <a:t>Spice Gold</a:t>
            </a:r>
          </a:p>
          <a:p>
            <a:r>
              <a:rPr lang="en-US" b="1" dirty="0" smtClean="0"/>
              <a:t>Smoke</a:t>
            </a:r>
          </a:p>
          <a:p>
            <a:r>
              <a:rPr lang="en-US" b="1" dirty="0" smtClean="0"/>
              <a:t>Skunk</a:t>
            </a:r>
          </a:p>
          <a:p>
            <a:r>
              <a:rPr lang="en-US" b="1" dirty="0" smtClean="0"/>
              <a:t>Red X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72000" y="2057400"/>
            <a:ext cx="4038600" cy="4525963"/>
          </a:xfrm>
        </p:spPr>
        <p:txBody>
          <a:bodyPr/>
          <a:lstStyle/>
          <a:p>
            <a:r>
              <a:rPr lang="en-US" b="1" dirty="0" smtClean="0"/>
              <a:t>Yucatan</a:t>
            </a:r>
          </a:p>
          <a:p>
            <a:r>
              <a:rPr lang="en-US" b="1" dirty="0" smtClean="0"/>
              <a:t>Fire</a:t>
            </a:r>
          </a:p>
          <a:p>
            <a:r>
              <a:rPr lang="en-US" b="1" dirty="0" smtClean="0"/>
              <a:t>Genie</a:t>
            </a:r>
          </a:p>
          <a:p>
            <a:r>
              <a:rPr lang="en-US" b="1" dirty="0" smtClean="0"/>
              <a:t>Zohai Orange</a:t>
            </a:r>
          </a:p>
          <a:p>
            <a:r>
              <a:rPr lang="en-US" b="1" dirty="0" smtClean="0"/>
              <a:t>Dragon Smoke</a:t>
            </a:r>
          </a:p>
          <a:p>
            <a:r>
              <a:rPr lang="en-US" b="1" dirty="0" smtClean="0"/>
              <a:t>Black Mamba</a:t>
            </a:r>
          </a:p>
          <a:p>
            <a:r>
              <a:rPr lang="en-US" b="1" dirty="0" smtClean="0"/>
              <a:t>Blaze</a:t>
            </a:r>
          </a:p>
          <a:p>
            <a:r>
              <a:rPr lang="en-US" b="1" dirty="0" smtClean="0"/>
              <a:t>Dawn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52400"/>
            <a:ext cx="243522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         How is K2 Abused?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1" y="228599"/>
            <a:ext cx="2057400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encrypted-tbn0.google.com/images?q=tbn:ANd9GcT3LQhfe769WrauRBF5y5SMna61mGV6qB6wPcdPzOgZhxx-6RC8BQ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2133600"/>
            <a:ext cx="1600200" cy="106680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609600" y="1600200"/>
            <a:ext cx="7543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charset="0"/>
              </a:rPr>
              <a:t>Like Marijuana--K2 is usually smoked</a:t>
            </a:r>
          </a:p>
          <a:p>
            <a:endParaRPr lang="en-US" sz="3200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>
            <p:custDataLst>
              <p:tags r:id="rId6"/>
            </p:custDataLst>
          </p:nvPr>
        </p:nvSpPr>
        <p:spPr>
          <a:xfrm>
            <a:off x="914400" y="2286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  As  a cigarette (Joint) </a:t>
            </a:r>
            <a:endParaRPr lang="en-US" sz="2400" dirty="0"/>
          </a:p>
        </p:txBody>
      </p:sp>
      <p:pic>
        <p:nvPicPr>
          <p:cNvPr id="7" name="Picture 7" descr="https://encrypted-tbn1.google.com/images?q=tbn:ANd9GcSxdmKrMoB-jHFqtf4Y-elcH2tX4n_ImfhWzvpLCH1AXyV8cVQi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0" y="2895600"/>
            <a:ext cx="1600200" cy="12954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2743200" y="32766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  In a pipe or water pipe. (Bong)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 In hollowed out fruit (e.g. apples, pears)</a:t>
            </a:r>
            <a:endParaRPr lang="en-US" sz="2400" dirty="0"/>
          </a:p>
        </p:txBody>
      </p:sp>
      <p:pic>
        <p:nvPicPr>
          <p:cNvPr id="10" name="Picture 4" descr="https://encrypted-tbn2.google.com/images?q=tbn:ANd9GcSGEjdX7rYRo8hs0tRh_4Smb6iCXE3k5k9IzKxF5gnsjQjfgIfS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0" y="4267200"/>
            <a:ext cx="2057400" cy="1143000"/>
          </a:xfrm>
          <a:prstGeom prst="rect">
            <a:avLst/>
          </a:prstGeom>
          <a:noFill/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914400" y="43434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 In “blunts” that are cigars hollowed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out and refilled with a mixture of k2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and tobacco.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It can be mixed with food or brewed as a tea.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Like marijuana, K2 can be combined with other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drugs such as PCP or cocaine.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sz="4000" dirty="0" smtClean="0">
                <a:solidFill>
                  <a:srgbClr val="FFC000"/>
                </a:solidFill>
              </a:rPr>
              <a:t>Use of Synthetic K2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3600" b="1" dirty="0" smtClean="0"/>
              <a:t>Is Alarming </a:t>
            </a:r>
            <a:r>
              <a:rPr lang="en-US" sz="3600" b="1" dirty="0" smtClean="0">
                <a:solidFill>
                  <a:srgbClr val="FF0000"/>
                </a:solidFill>
              </a:rPr>
              <a:t>HIGH</a:t>
            </a:r>
          </a:p>
          <a:p>
            <a:pPr lvl="1"/>
            <a:r>
              <a:rPr lang="en-US" sz="2800" b="1" dirty="0" smtClean="0">
                <a:solidFill>
                  <a:srgbClr val="FFC000"/>
                </a:solidFill>
              </a:rPr>
              <a:t>According to the data from the 2011 Monitoring the Future survey of youth drug-use trends:</a:t>
            </a:r>
          </a:p>
          <a:p>
            <a:pPr lvl="3"/>
            <a:r>
              <a:rPr lang="en-US" sz="2400" b="1" dirty="0" smtClean="0"/>
              <a:t>11.4 percent of 12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graders used Spice or K2 in the past year</a:t>
            </a:r>
          </a:p>
          <a:p>
            <a:pPr lvl="3"/>
            <a:r>
              <a:rPr lang="en-US" sz="2400" b="1" dirty="0" smtClean="0"/>
              <a:t>making it the second most commonly used illicit drug among seniors.  </a:t>
            </a:r>
          </a:p>
          <a:p>
            <a:pPr lvl="3">
              <a:buNone/>
            </a:pPr>
            <a:endParaRPr lang="en-US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52401"/>
            <a:ext cx="1600200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C000"/>
                </a:solidFill>
              </a:rPr>
              <a:t>        Use of Synthetic K2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Picture 2" descr="drugfactsspice1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295400" y="1766887"/>
            <a:ext cx="6934200" cy="432911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52401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       K2 Rapidly Emerging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      Health Threat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199" y="228600"/>
            <a:ext cx="16002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Screen Shot 2012-12-07 at 3.58.53 PM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6883400" cy="51010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          </a:t>
            </a:r>
            <a:r>
              <a:rPr lang="en-US" sz="3600" dirty="0" smtClean="0">
                <a:solidFill>
                  <a:srgbClr val="FFC000"/>
                </a:solidFill>
              </a:rPr>
              <a:t>Synthetic Marijuana K2</a:t>
            </a:r>
            <a:br>
              <a:rPr lang="en-US" sz="3600" dirty="0" smtClean="0">
                <a:solidFill>
                  <a:srgbClr val="FFC000"/>
                </a:solidFill>
              </a:rPr>
            </a:br>
            <a:r>
              <a:rPr lang="en-US" sz="3600" dirty="0" smtClean="0">
                <a:solidFill>
                  <a:srgbClr val="FFC000"/>
                </a:solidFill>
              </a:rPr>
              <a:t>            How does it AFFECT</a:t>
            </a:r>
            <a:br>
              <a:rPr lang="en-US" sz="3600" dirty="0" smtClean="0">
                <a:solidFill>
                  <a:srgbClr val="FFC000"/>
                </a:solidFill>
              </a:rPr>
            </a:br>
            <a:r>
              <a:rPr lang="en-US" sz="3600" dirty="0" smtClean="0">
                <a:solidFill>
                  <a:srgbClr val="FFC000"/>
                </a:solidFill>
              </a:rPr>
              <a:t>        the Brain?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7200" y="3170237"/>
            <a:ext cx="4038600" cy="3687763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Increased Agitation</a:t>
            </a:r>
          </a:p>
          <a:p>
            <a:r>
              <a:rPr lang="en-US" sz="1800" b="1" dirty="0" smtClean="0">
                <a:solidFill>
                  <a:srgbClr val="FFC000"/>
                </a:solidFill>
              </a:rPr>
              <a:t>Vomiting</a:t>
            </a:r>
          </a:p>
          <a:p>
            <a:r>
              <a:rPr lang="en-US" sz="1800" b="1" dirty="0" smtClean="0"/>
              <a:t>Increased Blood Pressure</a:t>
            </a:r>
          </a:p>
          <a:p>
            <a:r>
              <a:rPr lang="en-US" sz="1800" b="1" dirty="0" smtClean="0">
                <a:solidFill>
                  <a:srgbClr val="FFC000"/>
                </a:solidFill>
              </a:rPr>
              <a:t>Increased Heart Rate</a:t>
            </a:r>
          </a:p>
          <a:p>
            <a:r>
              <a:rPr lang="en-US" sz="1800" b="1" dirty="0" smtClean="0"/>
              <a:t>Partial Paralysis</a:t>
            </a:r>
          </a:p>
          <a:p>
            <a:r>
              <a:rPr lang="en-US" sz="1800" b="1" dirty="0" smtClean="0">
                <a:solidFill>
                  <a:srgbClr val="FFC000"/>
                </a:solidFill>
              </a:rPr>
              <a:t>Increased Body Temperature</a:t>
            </a:r>
          </a:p>
          <a:p>
            <a:r>
              <a:rPr lang="en-US" sz="1800" b="1" dirty="0" smtClean="0"/>
              <a:t>Temporary Inability to feel pain</a:t>
            </a:r>
          </a:p>
          <a:p>
            <a:r>
              <a:rPr lang="en-US" sz="1800" b="1" dirty="0" smtClean="0">
                <a:solidFill>
                  <a:srgbClr val="FFC000"/>
                </a:solidFill>
              </a:rPr>
              <a:t>Seizures</a:t>
            </a:r>
          </a:p>
          <a:p>
            <a:r>
              <a:rPr lang="en-US" sz="1800" b="1" dirty="0" smtClean="0"/>
              <a:t>Excessive Sweating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724400" y="3124200"/>
            <a:ext cx="4038600" cy="3992563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FFC000"/>
                </a:solidFill>
              </a:rPr>
              <a:t>Paranoid Delusions</a:t>
            </a:r>
          </a:p>
          <a:p>
            <a:r>
              <a:rPr lang="en-US" sz="1800" b="1" dirty="0" smtClean="0"/>
              <a:t>Depression</a:t>
            </a:r>
          </a:p>
          <a:p>
            <a:r>
              <a:rPr lang="en-US" sz="1800" b="1" dirty="0" smtClean="0">
                <a:solidFill>
                  <a:srgbClr val="FFC000"/>
                </a:solidFill>
              </a:rPr>
              <a:t>Hallucinations</a:t>
            </a:r>
          </a:p>
          <a:p>
            <a:r>
              <a:rPr lang="en-US" sz="1800" b="1" dirty="0" smtClean="0"/>
              <a:t>Exaggerated Thoughts of Suicide</a:t>
            </a:r>
          </a:p>
          <a:p>
            <a:r>
              <a:rPr lang="en-US" sz="1800" b="1" dirty="0" smtClean="0">
                <a:solidFill>
                  <a:srgbClr val="FFC000"/>
                </a:solidFill>
              </a:rPr>
              <a:t>Feeling of Impending Doom (Death)</a:t>
            </a:r>
          </a:p>
          <a:p>
            <a:r>
              <a:rPr lang="en-US" sz="1800" b="1" dirty="0" smtClean="0"/>
              <a:t>Tremors</a:t>
            </a:r>
          </a:p>
          <a:p>
            <a:r>
              <a:rPr lang="en-US" sz="1800" b="1" dirty="0" smtClean="0">
                <a:solidFill>
                  <a:srgbClr val="FFC000"/>
                </a:solidFill>
              </a:rPr>
              <a:t>Panic Attacks</a:t>
            </a:r>
            <a:endParaRPr lang="en-US" sz="1800" b="1" dirty="0" smtClean="0"/>
          </a:p>
          <a:p>
            <a:r>
              <a:rPr lang="en-US" sz="1800" b="1" dirty="0" smtClean="0"/>
              <a:t>Organ (Kidney) failure</a:t>
            </a:r>
            <a:endParaRPr lang="en-US" sz="1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799" y="152401"/>
            <a:ext cx="198120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>
            <p:custDataLst>
              <p:tags r:id="rId6"/>
            </p:custDataLst>
          </p:nvPr>
        </p:nvSpPr>
        <p:spPr>
          <a:xfrm>
            <a:off x="457200" y="1752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  Effect is similar to marijuana (can be more potent)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  </a:t>
            </a:r>
            <a:r>
              <a:rPr lang="en-US" sz="2400" b="1" dirty="0" smtClean="0">
                <a:solidFill>
                  <a:srgbClr val="FFC000"/>
                </a:solidFill>
              </a:rPr>
              <a:t>Developed for Research, Never Tested on Humans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r>
              <a:rPr lang="en-US" sz="2400" dirty="0" smtClean="0"/>
              <a:t>Symptoms or side effects can include the following: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CDDRWfoXmFHfzIMWkRb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Gzkouu0hWTGokpekdsuI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v1DWqFIJmkkxZFAJ5WEk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MFOXUXkhy6xYgxUGN0bJ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DLj6Yavlpir69T4FVrZN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iiix2N1RIziadacBQl72K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W5qXYhadcszQ2WKgHACnc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GPrKMIkgiSOxlt0zWmuu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8VWJR445RLa9Ct5h0ixsh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GPJAgoLygrWGvN3Rfbc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bRxtElbXesIzgT8uOG6c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IFNAtXrhg4pjjER3MKpmj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wt2gMTMOuOfVnZVA5wJ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dELNaqbEBcvl5xwtHry9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uXVxaILmwTPttbJTboKFX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gXfgq1WHQAuaPEWMIwTy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PbGjTy0CDf6EFAVsklzc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X9DEYOf3ILXVRLca6K2y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Y0UefB193PMN73A78nGd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4aZlRgbyYktXdFpEjoAu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SRtRRcdbvLVIWJfTKLXv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kHRdKdTaO3RmHBavrmoxu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jaQVIt3hDt4Ni7SZoZk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EVvt35n5Iy1r6NVreena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1uIFpqEPwFqqyj0WuJ8d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sD9q71KmYa3DC8mc24DDN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n9GLgwkO6z0AOVNL31ax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mRzzYsuAEAyyQzehoTty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nNVaEKrFuAkweNzysLTtz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23AvCNMeKknTZ4DokI2V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4v4AZAiF9jTBjHwZWmQZ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8lNuU3rbqEd1PxTQ73hCK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0jLObBo1UadUgYbOTFo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KJ22fgwPXdfPmNb9egz2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5uRkiSpcrYCRxxNINpI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thcZ8Ril6LslqYcL4dj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tuVnUrvAKmpkQ1z8iJxU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Qpc7Ow2kutUEZNgCeqM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30zXCCLtLruBDwaMCYxq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c1MSGv77jwrlcyQTpy1I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9n9JrrNNeUx7znWQK5YD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5TbZEFpOBErSqoBoAAzf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5cbYeM58SQdX2DD8e3kj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eCaT3Es249YiWytd0I5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TBkicCQViZ6siXl3S1tp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O4lGzLQjBZzdk1QBR2C7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PDB798HCDSKMgXv344Z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T5CkdharMGmFbv3XEGaT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kzezDlZx2MKLWyZNWRwa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n74ss5qoOuJXK35EDOsf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qzuYQKjmc57b6ubST6EY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1YNWHhdIIBzOcDTX6ADu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9FxBrsjeaqlTEyJGWBJxx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SDRY9sVy9YAFpAH28s5Eu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nUQiVMv0u7u6a4J8LM9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dweig4rapt2o4t4ja0LDX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xVtwXpkjSl1XanCZEI3P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I5AEOBLnOD6YjPJ62Q5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7jGHbl3z72TuLqnKwI7Y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4oi9UC1ZZ3JmYhY7qpjf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45O4jJhkmtJ9Nfho1qqx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Kps5MoiHEXPZju5BTJFC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0db1GJoYTHn1f4FRDvV4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3OHhnkWhBnH4VeDodd5z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bYfYTWPxNsqfKbg46FTIK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Y3qqKfeKxOV1dMHPs9l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0ktAzpga3kUwhVtv5hzH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Oa3ioPrzpnwn35X9GPt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B7HvMlW44kdIAvjxh0qJu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ZTSnyVAJevFd2mMBuuu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jEtAECpP3EgGzHBUXo8t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dUhgbuoWeZzuFfoNUjaU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oxsEbHw6mRskqyjnrVq6p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651mvauPiFOmwJNwiHp8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5YMQSHEZQHl6CJU94ZiTP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lOQtwSet3r7rnCPbmBwy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w32zAUDJHhEn2GxEGXX3b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pipUtv2w69fOKOUWXBKm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3lWhwGDzuAM8Dha09eFK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NRMQL1ZsroLWe4XbYmS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2CbDMXrvGqUQx4uGUCA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nnG352YgjR1y8OaF8f20V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2owTGirgWCvEeuzGUtf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hpfj0Lmx2dG2EEz9hXR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C9Wayz7wGjL977DmhFT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cADv3ynwsYCPIIvxseDCx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iYbQV7LbhvYNlN5nPcNqv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guxrwVGbGGljbKkDrmlo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NlLjxYrt5Y4LBVlnFfgBk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ZtUDuyl498zt9L8YWeI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bB68VUMT0kmMFd5PwHGt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6NeIGinmWNt5aGGxJwrp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dC5e44OHXXMaXMKSCm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PCmigP6tuSDpzCDreiy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J6i8OqDeTf2sL7G94E1pX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j0JUMRU5DKKpMtSMOZB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OCTt385gxo7MbdnE5Bkf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wyc8eb7toHYjilzm2ezp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EaPaysuyDm3ptaHECJX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2rtaxcsWmU2FDT2i4DFZP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k2u18g8HRASVRZPM5mgL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BfTRoFoCPs4xCIm00f2Ch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0KQgEly5havYPdgFNNyK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5hjW4CqXdMae917023K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JdsY9mC1sQinLgEMhm6bo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1ET8Jlre3xmp9KZkputRd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bFY7EFMwGkqG4CqOkgZI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M0bDxx4gcrcROS94jnmH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OZg8FDzgjGJte9BHLsx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ZtGnUB9dRv8VRa7nx7S7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zPfHkhyE9cTeigz97L4P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0k9bEIzdgCoLPwzLK2p2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xnZujdkFIXStldJWrEE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w5kBNMmQI1FOJCOEef0VX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W3ex15YoNW50hESvqYO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ECBUhcoEjyQgoxzfkKJD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RDCw0lJzW8FTJpBW7NL0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x91glWbE3gikNZYohQE5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rBWjj4Ax1cJlkPTiqBych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bnE8YicXYDJd5svK0Nnh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oBBXJwVl3h8YDBcXTr6i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Dtdz7i4TFfIgDCJr2ltNH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zUwSxPQH4kMMgwmktr2h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WuR8OQuQY6WN2HrQY5um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bRlFAyXFfnVCX11o10d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uxYnd7fl7ykycLtLagAf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PsuFTDsXMjK8jZN8fWSj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zSpJpOA3u9Xtu1TbVEkdi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SPI1ASLhl1Qgz4WuORTi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1076</TotalTime>
  <Words>1039</Words>
  <Application>Microsoft Office PowerPoint</Application>
  <PresentationFormat>On-screen Show (4:3)</PresentationFormat>
  <Paragraphs>146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Apex</vt:lpstr>
      <vt:lpstr>Acrobat Document</vt:lpstr>
      <vt:lpstr>         Synthetic Drugs </vt:lpstr>
      <vt:lpstr>  Synthetic Marijuana         K2 Spice</vt:lpstr>
      <vt:lpstr>        What is Synthetic     K2 Spice?</vt:lpstr>
      <vt:lpstr>            Marketed Under the                Following Names</vt:lpstr>
      <vt:lpstr>         How is K2 Abused?</vt:lpstr>
      <vt:lpstr>    Use of Synthetic K2</vt:lpstr>
      <vt:lpstr>        Use of Synthetic K2</vt:lpstr>
      <vt:lpstr>       K2 Rapidly Emerging        Health Threat</vt:lpstr>
      <vt:lpstr>          Synthetic Marijuana K2             How does it AFFECT         the Brain?</vt:lpstr>
      <vt:lpstr>Symptons of Synthetic Marijuana Use</vt:lpstr>
      <vt:lpstr>           Why Isn’t K2 Illegal?</vt:lpstr>
      <vt:lpstr>  What Can You DO?</vt:lpstr>
      <vt:lpstr>         Parent Resource</vt:lpstr>
      <vt:lpstr>          Additional Resources on           Substance Abuse</vt:lpstr>
    </vt:vector>
  </TitlesOfParts>
  <Company>SUSD-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debbieb</dc:creator>
  <cp:lastModifiedBy>marym</cp:lastModifiedBy>
  <cp:revision>82</cp:revision>
  <dcterms:created xsi:type="dcterms:W3CDTF">2012-12-04T17:28:23Z</dcterms:created>
  <dcterms:modified xsi:type="dcterms:W3CDTF">2013-04-16T21:06:06Z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1rS2-UY8eGZo6RbeYKXkTr6rYsKPU44tlmKUazVlPgfU</vt:lpwstr>
  </property>
  <property fmtid="{D5CDD505-2E9C-101B-9397-08002B2CF9AE}" pid="4" name="Google.Documents.RevisionId">
    <vt:lpwstr>09580339597946435000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</Properties>
</file>