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260" r:id="rId3"/>
    <p:sldId id="262" r:id="rId4"/>
    <p:sldId id="263" r:id="rId5"/>
    <p:sldId id="264" r:id="rId6"/>
    <p:sldId id="265" r:id="rId7"/>
    <p:sldId id="266" r:id="rId8"/>
    <p:sldId id="267" r:id="rId9"/>
    <p:sldId id="268" r:id="rId10"/>
    <p:sldId id="261" r:id="rId11"/>
    <p:sldId id="284" r:id="rId12"/>
    <p:sldId id="297" r:id="rId13"/>
    <p:sldId id="323" r:id="rId14"/>
    <p:sldId id="324" r:id="rId15"/>
    <p:sldId id="325" r:id="rId16"/>
    <p:sldId id="326" r:id="rId17"/>
    <p:sldId id="327" r:id="rId18"/>
    <p:sldId id="328" r:id="rId19"/>
    <p:sldId id="339" r:id="rId20"/>
    <p:sldId id="334" r:id="rId21"/>
    <p:sldId id="257" r:id="rId22"/>
    <p:sldId id="258" r:id="rId23"/>
    <p:sldId id="259" r:id="rId24"/>
    <p:sldId id="269" r:id="rId25"/>
    <p:sldId id="270" r:id="rId26"/>
    <p:sldId id="299" r:id="rId27"/>
    <p:sldId id="300" r:id="rId28"/>
    <p:sldId id="271" r:id="rId29"/>
    <p:sldId id="337" r:id="rId30"/>
    <p:sldId id="272" r:id="rId31"/>
    <p:sldId id="275" r:id="rId32"/>
    <p:sldId id="276" r:id="rId33"/>
    <p:sldId id="330" r:id="rId34"/>
    <p:sldId id="331" r:id="rId35"/>
    <p:sldId id="336" r:id="rId36"/>
    <p:sldId id="301" r:id="rId37"/>
    <p:sldId id="273" r:id="rId38"/>
    <p:sldId id="303" r:id="rId39"/>
    <p:sldId id="274" r:id="rId40"/>
    <p:sldId id="342" r:id="rId41"/>
    <p:sldId id="277" r:id="rId42"/>
    <p:sldId id="278" r:id="rId43"/>
    <p:sldId id="289" r:id="rId44"/>
    <p:sldId id="322" r:id="rId45"/>
    <p:sldId id="279" r:id="rId46"/>
    <p:sldId id="292" r:id="rId47"/>
    <p:sldId id="343" r:id="rId48"/>
    <p:sldId id="280" r:id="rId49"/>
    <p:sldId id="291" r:id="rId50"/>
    <p:sldId id="304" r:id="rId51"/>
    <p:sldId id="305" r:id="rId52"/>
    <p:sldId id="306" r:id="rId53"/>
    <p:sldId id="307" r:id="rId54"/>
    <p:sldId id="308" r:id="rId55"/>
    <p:sldId id="309" r:id="rId56"/>
    <p:sldId id="310" r:id="rId57"/>
    <p:sldId id="311" r:id="rId58"/>
    <p:sldId id="312" r:id="rId59"/>
    <p:sldId id="313" r:id="rId60"/>
    <p:sldId id="281" r:id="rId61"/>
    <p:sldId id="329" r:id="rId62"/>
    <p:sldId id="344" r:id="rId63"/>
    <p:sldId id="314" r:id="rId64"/>
    <p:sldId id="282" r:id="rId65"/>
    <p:sldId id="283" r:id="rId66"/>
    <p:sldId id="285" r:id="rId67"/>
    <p:sldId id="286" r:id="rId68"/>
    <p:sldId id="293" r:id="rId69"/>
    <p:sldId id="345" r:id="rId70"/>
    <p:sldId id="335" r:id="rId71"/>
    <p:sldId id="315" r:id="rId72"/>
    <p:sldId id="320" r:id="rId73"/>
    <p:sldId id="346" r:id="rId74"/>
    <p:sldId id="287" r:id="rId75"/>
    <p:sldId id="294" r:id="rId76"/>
    <p:sldId id="347" r:id="rId77"/>
    <p:sldId id="317" r:id="rId78"/>
    <p:sldId id="290" r:id="rId79"/>
    <p:sldId id="350" r:id="rId80"/>
    <p:sldId id="340" r:id="rId81"/>
    <p:sldId id="295" r:id="rId82"/>
    <p:sldId id="321" r:id="rId83"/>
    <p:sldId id="296" r:id="rId84"/>
    <p:sldId id="348" r:id="rId85"/>
    <p:sldId id="318" r:id="rId86"/>
    <p:sldId id="333" r:id="rId87"/>
    <p:sldId id="319" r:id="rId88"/>
    <p:sldId id="349" r:id="rId89"/>
    <p:sldId id="332" r:id="rId9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57197"/>
    <a:srgbClr val="99000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4660"/>
  </p:normalViewPr>
  <p:slideViewPr>
    <p:cSldViewPr>
      <p:cViewPr varScale="1">
        <p:scale>
          <a:sx n="69" d="100"/>
          <a:sy n="69" d="100"/>
        </p:scale>
        <p:origin x="-55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67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31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67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67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67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45C1EA2-3FE2-4565-8650-A543B3EDCCA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D5552F7-72A5-4CEC-A168-E404A1DC4867}" type="slidenum">
              <a:rPr lang="en-US" smtClean="0"/>
              <a:pPr/>
              <a:t>1</a:t>
            </a:fld>
            <a:endParaRPr lang="en-US"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C421E00-41E8-4882-A378-9D2E53EB71A3}" type="slidenum">
              <a:rPr lang="en-US" smtClean="0"/>
              <a:pPr/>
              <a:t>10</a:t>
            </a:fld>
            <a:endParaRPr lang="en-US" smtClean="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6083F50-07B4-4D6B-93B6-0469CB5835C4}" type="slidenum">
              <a:rPr lang="en-US" smtClean="0"/>
              <a:pPr/>
              <a:t>11</a:t>
            </a:fld>
            <a:endParaRPr lang="en-US"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6F54F830-37C2-487E-AF92-C3F18224D206}" type="slidenum">
              <a:rPr lang="en-US" smtClean="0"/>
              <a:pPr/>
              <a:t>12</a:t>
            </a:fld>
            <a:endParaRPr lang="en-US" smtClean="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936219B-029D-475A-8A12-B2DED570CF0B}" type="slidenum">
              <a:rPr lang="en-US" smtClean="0"/>
              <a:pPr/>
              <a:t>13</a:t>
            </a:fld>
            <a:endParaRPr lang="en-US"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E05C255-97D2-493A-8CED-547759F6E012}" type="slidenum">
              <a:rPr lang="en-US" smtClean="0"/>
              <a:pPr/>
              <a:t>14</a:t>
            </a:fld>
            <a:endParaRPr lang="en-US"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8F0AE5F-577B-462B-B724-9464434F0D1B}" type="slidenum">
              <a:rPr lang="en-US" smtClean="0"/>
              <a:pPr/>
              <a:t>15</a:t>
            </a:fld>
            <a:endParaRPr lang="en-US"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ED653781-025D-433A-BCC2-AC63C12B337A}" type="slidenum">
              <a:rPr lang="en-US" smtClean="0"/>
              <a:pPr/>
              <a:t>16</a:t>
            </a:fld>
            <a:endParaRPr lang="en-US" smtClean="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BE9F564-E20F-46BD-9AF1-B575C9D71C04}" type="slidenum">
              <a:rPr lang="en-US" smtClean="0"/>
              <a:pPr/>
              <a:t>17</a:t>
            </a:fld>
            <a:endParaRPr lang="en-US"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56CCE47-4EC3-465B-ADD3-5A48F9679C68}" type="slidenum">
              <a:rPr lang="en-US" smtClean="0"/>
              <a:pPr/>
              <a:t>18</a:t>
            </a:fld>
            <a:endParaRPr lang="en-US" smtClean="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4A1DA5C-B396-4217-9CF6-B1A8A809CD07}" type="slidenum">
              <a:rPr lang="en-US" smtClean="0"/>
              <a:pPr/>
              <a:t>19</a:t>
            </a:fld>
            <a:endParaRPr lang="en-US"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254FC67-C0B0-418E-9947-4282A1BF9CDC}" type="slidenum">
              <a:rPr lang="en-US" smtClean="0"/>
              <a:pPr/>
              <a:t>2</a:t>
            </a:fld>
            <a:endParaRPr lang="en-US"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F0CCF2B-5842-4237-A39B-6DC6D2735AAB}" type="slidenum">
              <a:rPr lang="en-US" smtClean="0"/>
              <a:pPr/>
              <a:t>20</a:t>
            </a:fld>
            <a:endParaRPr lang="en-US" smtClean="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93B1238A-48B5-41F4-85EA-61F85A7934FA}" type="slidenum">
              <a:rPr lang="en-US" smtClean="0"/>
              <a:pPr/>
              <a:t>21</a:t>
            </a:fld>
            <a:endParaRPr lang="en-US" smtClean="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352BDF9-6601-464C-B776-4CD5FA96AF4B}" type="slidenum">
              <a:rPr lang="en-US" smtClean="0"/>
              <a:pPr/>
              <a:t>22</a:t>
            </a:fld>
            <a:endParaRPr lang="en-US" smtClean="0"/>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133C2DB-93D6-49E5-8A6C-37AB6C3ADE10}" type="slidenum">
              <a:rPr lang="en-US" smtClean="0"/>
              <a:pPr/>
              <a:t>23</a:t>
            </a:fld>
            <a:endParaRPr lang="en-US"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023C33C-7641-47C9-B7D1-7E359580BB6B}" type="slidenum">
              <a:rPr lang="en-US" smtClean="0"/>
              <a:pPr/>
              <a:t>24</a:t>
            </a:fld>
            <a:endParaRPr lang="en-US" smtClean="0"/>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E3D7C54-5E14-4EFD-9AD2-254A516A2E1D}" type="slidenum">
              <a:rPr lang="en-US" smtClean="0"/>
              <a:pPr/>
              <a:t>25</a:t>
            </a:fld>
            <a:endParaRPr lang="en-US" smtClean="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B63EE74E-CC8C-4E03-B2B4-8FF80EAAFFEB}" type="slidenum">
              <a:rPr lang="en-US" smtClean="0"/>
              <a:pPr/>
              <a:t>26</a:t>
            </a:fld>
            <a:endParaRPr lang="en-US" smtClean="0"/>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DF4DBD83-35B8-4B69-A73D-2F61794B6BAB}" type="slidenum">
              <a:rPr lang="en-US" smtClean="0"/>
              <a:pPr/>
              <a:t>27</a:t>
            </a:fld>
            <a:endParaRPr lang="en-US" smtClean="0"/>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ED77435-51F1-4931-8A46-3D989F23D52B}" type="slidenum">
              <a:rPr lang="en-US" smtClean="0"/>
              <a:pPr/>
              <a:t>28</a:t>
            </a:fld>
            <a:endParaRPr lang="en-US" smtClean="0"/>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58C9E5F-6294-4EAB-8429-25E5159C3B02}" type="slidenum">
              <a:rPr lang="en-US" smtClean="0"/>
              <a:pPr/>
              <a:t>29</a:t>
            </a:fld>
            <a:endParaRPr lang="en-US" smtClean="0"/>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1B178D5-446B-422F-8A36-1EFFEE6F8632}" type="slidenum">
              <a:rPr lang="en-US" smtClean="0"/>
              <a:pPr/>
              <a:t>3</a:t>
            </a:fld>
            <a:endParaRPr 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F53AB74-B1D6-41DB-A3BB-529A224F7387}" type="slidenum">
              <a:rPr lang="en-US" smtClean="0"/>
              <a:pPr/>
              <a:t>30</a:t>
            </a:fld>
            <a:endParaRPr lang="en-US" smtClean="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725212A-422F-4BF7-9D2F-A429717F842D}" type="slidenum">
              <a:rPr lang="en-US" smtClean="0"/>
              <a:pPr/>
              <a:t>31</a:t>
            </a:fld>
            <a:endParaRPr lang="en-US"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8805AB1-CE17-4A00-90FE-A2E34B993206}" type="slidenum">
              <a:rPr lang="en-US" smtClean="0"/>
              <a:pPr/>
              <a:t>32</a:t>
            </a:fld>
            <a:endParaRPr lang="en-US" smtClean="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2EC7BFAF-A5B0-4C07-BC0C-7B91F8F9F015}" type="slidenum">
              <a:rPr lang="en-US" smtClean="0"/>
              <a:pPr/>
              <a:t>33</a:t>
            </a:fld>
            <a:endParaRPr lang="en-US" smtClean="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705CAA8-22BE-4C45-A2A5-7830CB534A1A}" type="slidenum">
              <a:rPr lang="en-US" smtClean="0"/>
              <a:pPr/>
              <a:t>34</a:t>
            </a:fld>
            <a:endParaRPr lang="en-US" smtClean="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5E9810C6-2EA1-475F-AF86-17C7C62ED943}" type="slidenum">
              <a:rPr lang="en-US" smtClean="0"/>
              <a:pPr/>
              <a:t>35</a:t>
            </a:fld>
            <a:endParaRPr lang="en-US"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E54ECE9C-8DB3-475D-B38F-51166C8F310A}" type="slidenum">
              <a:rPr lang="en-US" smtClean="0"/>
              <a:pPr/>
              <a:t>36</a:t>
            </a:fld>
            <a:endParaRPr lang="en-US" smtClean="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6DB472B9-F303-4DC9-9E69-B9231E0976E6}" type="slidenum">
              <a:rPr lang="en-US" smtClean="0"/>
              <a:pPr/>
              <a:t>37</a:t>
            </a:fld>
            <a:endParaRPr lang="en-US" smtClean="0"/>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2D3368A-F83A-4CBF-B9DA-713ABB47E88E}" type="slidenum">
              <a:rPr lang="en-US" smtClean="0"/>
              <a:pPr/>
              <a:t>38</a:t>
            </a:fld>
            <a:endParaRPr lang="en-US" smtClean="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27C62083-133F-45ED-B89B-CBB8BFE0134A}" type="slidenum">
              <a:rPr lang="en-US" smtClean="0"/>
              <a:pPr/>
              <a:t>39</a:t>
            </a:fld>
            <a:endParaRPr lang="en-US" smtClean="0"/>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4E64967-77FC-4F32-BFB4-F9B9A989CCF4}" type="slidenum">
              <a:rPr lang="en-US" smtClean="0"/>
              <a:pPr/>
              <a:t>4</a:t>
            </a:fld>
            <a:endParaRPr 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2148F77F-D15C-42C6-B0F9-934AEABB4A48}" type="slidenum">
              <a:rPr lang="en-US" smtClean="0"/>
              <a:pPr/>
              <a:t>40</a:t>
            </a:fld>
            <a:endParaRPr lang="en-US" smtClean="0"/>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AA02CF5C-A9A7-4D77-AA2D-BF99A3485544}" type="slidenum">
              <a:rPr lang="en-US" smtClean="0"/>
              <a:pPr/>
              <a:t>41</a:t>
            </a:fld>
            <a:endParaRPr lang="en-US" smtClean="0"/>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880914F6-BF66-4355-A90A-8280A3BD3D33}" type="slidenum">
              <a:rPr lang="en-US" smtClean="0"/>
              <a:pPr/>
              <a:t>42</a:t>
            </a:fld>
            <a:endParaRPr lang="en-US" smtClean="0"/>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C68EBF3-5C40-4952-B095-355A12E23542}" type="slidenum">
              <a:rPr lang="en-US" smtClean="0"/>
              <a:pPr/>
              <a:t>43</a:t>
            </a:fld>
            <a:endParaRPr lang="en-US" smtClean="0"/>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5D22E8F7-171F-4973-ACD4-20699FE6C251}" type="slidenum">
              <a:rPr lang="en-US" smtClean="0"/>
              <a:pPr/>
              <a:t>44</a:t>
            </a:fld>
            <a:endParaRPr lang="en-US" smtClean="0"/>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DE0137E3-92C8-4709-AB9F-56C2319F7074}" type="slidenum">
              <a:rPr lang="en-US" smtClean="0"/>
              <a:pPr/>
              <a:t>45</a:t>
            </a:fld>
            <a:endParaRPr lang="en-US" smtClean="0"/>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31D2CE54-2300-44AC-B667-780079CE3BCA}" type="slidenum">
              <a:rPr lang="en-US" smtClean="0"/>
              <a:pPr/>
              <a:t>46</a:t>
            </a:fld>
            <a:endParaRPr lang="en-US" smtClean="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B3C207C-E437-4149-A7AC-78AA4B1C6D9F}" type="slidenum">
              <a:rPr lang="en-US" smtClean="0"/>
              <a:pPr/>
              <a:t>47</a:t>
            </a:fld>
            <a:endParaRPr lang="en-US" smtClean="0"/>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B437B459-7C44-4800-991E-D9C9D6574A1B}" type="slidenum">
              <a:rPr lang="en-US" smtClean="0"/>
              <a:pPr/>
              <a:t>48</a:t>
            </a:fld>
            <a:endParaRPr lang="en-US" smtClean="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48E56B77-7FB4-4545-9CC3-2329E78057AA}" type="slidenum">
              <a:rPr lang="en-US" smtClean="0"/>
              <a:pPr/>
              <a:t>49</a:t>
            </a:fld>
            <a:endParaRPr lang="en-US" smtClean="0"/>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101B150-BE2D-47F6-B3A2-F75417EB67A0}" type="slidenum">
              <a:rPr lang="en-US" smtClean="0"/>
              <a:pPr/>
              <a:t>5</a:t>
            </a:fld>
            <a:endParaRPr 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989C380-0E84-497A-858E-16F259B5C8B5}" type="slidenum">
              <a:rPr lang="en-US" smtClean="0"/>
              <a:pPr/>
              <a:t>50</a:t>
            </a:fld>
            <a:endParaRPr lang="en-US" smtClean="0"/>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5243CC26-31BF-4460-988C-2760E1607B90}" type="slidenum">
              <a:rPr lang="en-US" smtClean="0"/>
              <a:pPr/>
              <a:t>51</a:t>
            </a:fld>
            <a:endParaRPr lang="en-US" smtClean="0"/>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84D63DA7-4551-454F-BC57-7DEE401EAD7A}" type="slidenum">
              <a:rPr lang="en-US" smtClean="0"/>
              <a:pPr/>
              <a:t>52</a:t>
            </a:fld>
            <a:endParaRPr lang="en-US" smtClean="0"/>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BD240A0A-7518-4666-A2CB-E14ADB48B1D3}" type="slidenum">
              <a:rPr lang="en-US" smtClean="0"/>
              <a:pPr/>
              <a:t>53</a:t>
            </a:fld>
            <a:endParaRPr lang="en-US" smtClean="0"/>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A56E3C47-D7B1-41C3-A688-69B264E17EF5}" type="slidenum">
              <a:rPr lang="en-US" smtClean="0"/>
              <a:pPr/>
              <a:t>54</a:t>
            </a:fld>
            <a:endParaRPr lang="en-US" smtClean="0"/>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7381A139-4FB5-49D5-B024-2098BACED73E}" type="slidenum">
              <a:rPr lang="en-US" smtClean="0"/>
              <a:pPr/>
              <a:t>55</a:t>
            </a:fld>
            <a:endParaRPr lang="en-US" smtClean="0"/>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BB411B8F-5696-4F0E-B5BD-88C1B66FB5A9}" type="slidenum">
              <a:rPr lang="en-US" smtClean="0"/>
              <a:pPr/>
              <a:t>56</a:t>
            </a:fld>
            <a:endParaRPr lang="en-US" smtClean="0"/>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302F1992-931A-4833-BEDA-B04FBB53681B}" type="slidenum">
              <a:rPr lang="en-US" smtClean="0"/>
              <a:pPr/>
              <a:t>57</a:t>
            </a:fld>
            <a:endParaRPr lang="en-US" smtClean="0"/>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59EA7392-35CD-42A9-9DCE-A7282B339B3E}" type="slidenum">
              <a:rPr lang="en-US" smtClean="0"/>
              <a:pPr/>
              <a:t>58</a:t>
            </a:fld>
            <a:endParaRPr lang="en-US" smtClean="0"/>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3F58A20B-CA11-4CBF-9E2A-DC37AF99C14C}" type="slidenum">
              <a:rPr lang="en-US" smtClean="0"/>
              <a:pPr/>
              <a:t>59</a:t>
            </a:fld>
            <a:endParaRPr lang="en-US" smtClean="0"/>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4D011D5-513D-43E2-B4B2-4E143515E35D}" type="slidenum">
              <a:rPr lang="en-US" smtClean="0"/>
              <a:pPr/>
              <a:t>6</a:t>
            </a:fld>
            <a:endParaRPr lang="en-US"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FE852F4A-9404-4941-8277-61B43808DAC1}" type="slidenum">
              <a:rPr lang="en-US" smtClean="0"/>
              <a:pPr/>
              <a:t>60</a:t>
            </a:fld>
            <a:endParaRPr lang="en-US" smtClean="0"/>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539A81B8-66F1-445E-8E02-85EA71BA6C82}" type="slidenum">
              <a:rPr lang="en-US" smtClean="0"/>
              <a:pPr/>
              <a:t>61</a:t>
            </a:fld>
            <a:endParaRPr lang="en-US" smtClean="0"/>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C46BD602-E9C2-4CB3-9FCC-B6D08E65FE13}" type="slidenum">
              <a:rPr lang="en-US" smtClean="0"/>
              <a:pPr/>
              <a:t>62</a:t>
            </a:fld>
            <a:endParaRPr lang="en-US" smtClean="0"/>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5B7CFFB3-B7C7-491A-ABC9-954BE918A045}" type="slidenum">
              <a:rPr lang="en-US" smtClean="0"/>
              <a:pPr/>
              <a:t>63</a:t>
            </a:fld>
            <a:endParaRPr lang="en-US" smtClean="0"/>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0ED8E2E0-0DDD-4058-B601-0ED024B2366C}" type="slidenum">
              <a:rPr lang="en-US" smtClean="0"/>
              <a:pPr/>
              <a:t>64</a:t>
            </a:fld>
            <a:endParaRPr lang="en-US" smtClean="0"/>
          </a:p>
        </p:txBody>
      </p:sp>
      <p:sp>
        <p:nvSpPr>
          <p:cNvPr id="158723" name="Rectangle 2"/>
          <p:cNvSpPr>
            <a:spLocks noRo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3AE1DB1B-319C-4762-B95C-2F69292A6823}" type="slidenum">
              <a:rPr lang="en-US" smtClean="0"/>
              <a:pPr/>
              <a:t>65</a:t>
            </a:fld>
            <a:endParaRPr lang="en-US" smtClean="0"/>
          </a:p>
        </p:txBody>
      </p:sp>
      <p:sp>
        <p:nvSpPr>
          <p:cNvPr id="159747" name="Rectangle 2"/>
          <p:cNvSpPr>
            <a:spLocks noRo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49583A7C-CF0B-42FF-B808-2B9345D877B0}" type="slidenum">
              <a:rPr lang="en-US" smtClean="0"/>
              <a:pPr/>
              <a:t>66</a:t>
            </a:fld>
            <a:endParaRPr lang="en-US" smtClean="0"/>
          </a:p>
        </p:txBody>
      </p:sp>
      <p:sp>
        <p:nvSpPr>
          <p:cNvPr id="160771" name="Rectangle 2"/>
          <p:cNvSpPr>
            <a:spLocks noRo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F702BF8D-E965-40CA-91E1-982C5A0D3185}" type="slidenum">
              <a:rPr lang="en-US" smtClean="0"/>
              <a:pPr/>
              <a:t>67</a:t>
            </a:fld>
            <a:endParaRPr lang="en-US" smtClean="0"/>
          </a:p>
        </p:txBody>
      </p:sp>
      <p:sp>
        <p:nvSpPr>
          <p:cNvPr id="161795" name="Rectangle 2"/>
          <p:cNvSpPr>
            <a:spLocks noRo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28383D9-0CC2-4E9B-BA21-CCA0FE5B523F}" type="slidenum">
              <a:rPr lang="en-US" smtClean="0"/>
              <a:pPr/>
              <a:t>68</a:t>
            </a:fld>
            <a:endParaRPr lang="en-US" smtClean="0"/>
          </a:p>
        </p:txBody>
      </p:sp>
      <p:sp>
        <p:nvSpPr>
          <p:cNvPr id="162819" name="Rectangle 2"/>
          <p:cNvSpPr>
            <a:spLocks noRo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07D93A08-09A3-48ED-87CF-A013C2C36CE0}" type="slidenum">
              <a:rPr lang="en-US" smtClean="0"/>
              <a:pPr/>
              <a:t>69</a:t>
            </a:fld>
            <a:endParaRPr lang="en-US" smtClean="0"/>
          </a:p>
        </p:txBody>
      </p:sp>
      <p:sp>
        <p:nvSpPr>
          <p:cNvPr id="163843" name="Rectangle 2"/>
          <p:cNvSpPr>
            <a:spLocks noRo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04EC7920-D09D-4EAB-8E42-CD97D54D5BC5}" type="slidenum">
              <a:rPr lang="en-US" smtClean="0"/>
              <a:pPr/>
              <a:t>7</a:t>
            </a:fld>
            <a:endParaRPr lang="en-US"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B90F2535-1724-43AB-9C93-2B789716D34B}" type="slidenum">
              <a:rPr lang="en-US" smtClean="0"/>
              <a:pPr/>
              <a:t>70</a:t>
            </a:fld>
            <a:endParaRPr lang="en-US" smtClean="0"/>
          </a:p>
        </p:txBody>
      </p:sp>
      <p:sp>
        <p:nvSpPr>
          <p:cNvPr id="164867" name="Rectangle 2"/>
          <p:cNvSpPr>
            <a:spLocks noRo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A42E0A36-B413-48F1-8768-FFE4BCE692AB}" type="slidenum">
              <a:rPr lang="en-US" smtClean="0"/>
              <a:pPr/>
              <a:t>71</a:t>
            </a:fld>
            <a:endParaRPr lang="en-US" smtClean="0"/>
          </a:p>
        </p:txBody>
      </p:sp>
      <p:sp>
        <p:nvSpPr>
          <p:cNvPr id="165891" name="Rectangle 2"/>
          <p:cNvSpPr>
            <a:spLocks noRo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BCA899C9-57D9-4F2B-ABB5-4B3FAE325F50}" type="slidenum">
              <a:rPr lang="en-US" smtClean="0"/>
              <a:pPr/>
              <a:t>72</a:t>
            </a:fld>
            <a:endParaRPr lang="en-US" smtClean="0"/>
          </a:p>
        </p:txBody>
      </p:sp>
      <p:sp>
        <p:nvSpPr>
          <p:cNvPr id="166915" name="Rectangle 2"/>
          <p:cNvSpPr>
            <a:spLocks noRo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0860E292-0E07-45CB-A679-198043517AF5}" type="slidenum">
              <a:rPr lang="en-US" smtClean="0"/>
              <a:pPr/>
              <a:t>73</a:t>
            </a:fld>
            <a:endParaRPr lang="en-US" smtClean="0"/>
          </a:p>
        </p:txBody>
      </p:sp>
      <p:sp>
        <p:nvSpPr>
          <p:cNvPr id="167939" name="Rectangle 2"/>
          <p:cNvSpPr>
            <a:spLocks noRo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2BCA780D-EE4B-4546-8C49-38F41E8055AE}" type="slidenum">
              <a:rPr lang="en-US" smtClean="0"/>
              <a:pPr/>
              <a:t>74</a:t>
            </a:fld>
            <a:endParaRPr lang="en-US" smtClean="0"/>
          </a:p>
        </p:txBody>
      </p:sp>
      <p:sp>
        <p:nvSpPr>
          <p:cNvPr id="168963" name="Rectangle 2"/>
          <p:cNvSpPr>
            <a:spLocks noRo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E4BD34D3-75EB-4A61-8A01-22920F7C38CD}" type="slidenum">
              <a:rPr lang="en-US" smtClean="0"/>
              <a:pPr/>
              <a:t>75</a:t>
            </a:fld>
            <a:endParaRPr lang="en-US" smtClean="0"/>
          </a:p>
        </p:txBody>
      </p:sp>
      <p:sp>
        <p:nvSpPr>
          <p:cNvPr id="169987" name="Rectangle 2"/>
          <p:cNvSpPr>
            <a:spLocks noRo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B4EA83AF-ABF4-4378-914B-1B486809D0C4}" type="slidenum">
              <a:rPr lang="en-US" smtClean="0"/>
              <a:pPr/>
              <a:t>76</a:t>
            </a:fld>
            <a:endParaRPr lang="en-US" smtClean="0"/>
          </a:p>
        </p:txBody>
      </p:sp>
      <p:sp>
        <p:nvSpPr>
          <p:cNvPr id="171011" name="Rectangle 2"/>
          <p:cNvSpPr>
            <a:spLocks noRo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9E723158-05A5-4641-8EFB-593BB15DBE01}" type="slidenum">
              <a:rPr lang="en-US" smtClean="0"/>
              <a:pPr/>
              <a:t>77</a:t>
            </a:fld>
            <a:endParaRPr lang="en-US" smtClean="0"/>
          </a:p>
        </p:txBody>
      </p:sp>
      <p:sp>
        <p:nvSpPr>
          <p:cNvPr id="172035" name="Rectangle 2"/>
          <p:cNvSpPr>
            <a:spLocks noRo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F59D5F0C-F09D-4C6D-83C7-616F4DA29CB9}" type="slidenum">
              <a:rPr lang="en-US" smtClean="0"/>
              <a:pPr/>
              <a:t>78</a:t>
            </a:fld>
            <a:endParaRPr lang="en-US" smtClean="0"/>
          </a:p>
        </p:txBody>
      </p:sp>
      <p:sp>
        <p:nvSpPr>
          <p:cNvPr id="173059" name="Rectangle 2"/>
          <p:cNvSpPr>
            <a:spLocks noRo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70BAD1C4-B70F-4D34-86E6-7E9C58A01A0C}" type="slidenum">
              <a:rPr lang="en-US" smtClean="0"/>
              <a:pPr/>
              <a:t>79</a:t>
            </a:fld>
            <a:endParaRPr lang="en-US" smtClean="0"/>
          </a:p>
        </p:txBody>
      </p:sp>
      <p:sp>
        <p:nvSpPr>
          <p:cNvPr id="174083" name="Rectangle 2"/>
          <p:cNvSpPr>
            <a:spLocks noRo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D57450D-7234-4854-912B-0F1C0C7F8EED}" type="slidenum">
              <a:rPr lang="en-US" smtClean="0"/>
              <a:pPr/>
              <a:t>8</a:t>
            </a:fld>
            <a:endParaRPr lang="en-US"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2C6A4724-6C91-4DCC-B320-7AA9C9B50D1D}" type="slidenum">
              <a:rPr lang="en-US" smtClean="0"/>
              <a:pPr/>
              <a:t>80</a:t>
            </a:fld>
            <a:endParaRPr lang="en-US" smtClean="0"/>
          </a:p>
        </p:txBody>
      </p:sp>
      <p:sp>
        <p:nvSpPr>
          <p:cNvPr id="175107" name="Rectangle 2"/>
          <p:cNvSpPr>
            <a:spLocks noRo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3F7FB957-70B2-4E1B-8984-A1EFF2D57995}" type="slidenum">
              <a:rPr lang="en-US" smtClean="0"/>
              <a:pPr/>
              <a:t>81</a:t>
            </a:fld>
            <a:endParaRPr lang="en-US" smtClean="0"/>
          </a:p>
        </p:txBody>
      </p:sp>
      <p:sp>
        <p:nvSpPr>
          <p:cNvPr id="176131" name="Rectangle 2"/>
          <p:cNvSpPr>
            <a:spLocks noRo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AB0E92C7-6E85-403F-906A-52BE5EA0122A}" type="slidenum">
              <a:rPr lang="en-US" smtClean="0"/>
              <a:pPr/>
              <a:t>82</a:t>
            </a:fld>
            <a:endParaRPr lang="en-US" smtClean="0"/>
          </a:p>
        </p:txBody>
      </p:sp>
      <p:sp>
        <p:nvSpPr>
          <p:cNvPr id="177155" name="Rectangle 2"/>
          <p:cNvSpPr>
            <a:spLocks noRo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8255E430-C937-4A46-8E78-7A01A8F9CAE1}" type="slidenum">
              <a:rPr lang="en-US" smtClean="0"/>
              <a:pPr/>
              <a:t>83</a:t>
            </a:fld>
            <a:endParaRPr lang="en-US" smtClean="0"/>
          </a:p>
        </p:txBody>
      </p:sp>
      <p:sp>
        <p:nvSpPr>
          <p:cNvPr id="178179" name="Rectangle 2"/>
          <p:cNvSpPr>
            <a:spLocks noRo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228DD02E-EC17-4070-B5AF-F09000D700EA}" type="slidenum">
              <a:rPr lang="en-US" smtClean="0"/>
              <a:pPr/>
              <a:t>84</a:t>
            </a:fld>
            <a:endParaRPr lang="en-US" smtClean="0"/>
          </a:p>
        </p:txBody>
      </p:sp>
      <p:sp>
        <p:nvSpPr>
          <p:cNvPr id="179203" name="Rectangle 2"/>
          <p:cNvSpPr>
            <a:spLocks noRo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52AE9BC7-9222-4DD6-9B3D-C8C9338B57F7}" type="slidenum">
              <a:rPr lang="en-US" smtClean="0"/>
              <a:pPr/>
              <a:t>85</a:t>
            </a:fld>
            <a:endParaRPr lang="en-US" smtClean="0"/>
          </a:p>
        </p:txBody>
      </p:sp>
      <p:sp>
        <p:nvSpPr>
          <p:cNvPr id="180227" name="Rectangle 2"/>
          <p:cNvSpPr>
            <a:spLocks noRo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D9D40682-3BD8-4B90-9E95-123C2A535046}" type="slidenum">
              <a:rPr lang="en-US" smtClean="0"/>
              <a:pPr/>
              <a:t>86</a:t>
            </a:fld>
            <a:endParaRPr lang="en-US" smtClean="0"/>
          </a:p>
        </p:txBody>
      </p:sp>
      <p:sp>
        <p:nvSpPr>
          <p:cNvPr id="181251" name="Rectangle 2"/>
          <p:cNvSpPr>
            <a:spLocks noRo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CE19511B-0488-4FAD-AC75-E0CD2D70B1D7}" type="slidenum">
              <a:rPr lang="en-US" smtClean="0"/>
              <a:pPr/>
              <a:t>87</a:t>
            </a:fld>
            <a:endParaRPr lang="en-US" smtClean="0"/>
          </a:p>
        </p:txBody>
      </p:sp>
      <p:sp>
        <p:nvSpPr>
          <p:cNvPr id="182275" name="Rectangle 2"/>
          <p:cNvSpPr>
            <a:spLocks noRo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CDAED3C9-B1B6-4A7A-A5CE-4B408D441753}" type="slidenum">
              <a:rPr lang="en-US" smtClean="0"/>
              <a:pPr/>
              <a:t>88</a:t>
            </a:fld>
            <a:endParaRPr lang="en-US" smtClean="0"/>
          </a:p>
        </p:txBody>
      </p:sp>
      <p:sp>
        <p:nvSpPr>
          <p:cNvPr id="183299" name="Rectangle 2"/>
          <p:cNvSpPr>
            <a:spLocks noRo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754D5A45-4F89-4BEC-92C3-413791C9EFFB}" type="slidenum">
              <a:rPr lang="en-US" smtClean="0"/>
              <a:pPr/>
              <a:t>89</a:t>
            </a:fld>
            <a:endParaRPr lang="en-US" smtClean="0"/>
          </a:p>
        </p:txBody>
      </p:sp>
      <p:sp>
        <p:nvSpPr>
          <p:cNvPr id="184323" name="Rectangle 2"/>
          <p:cNvSpPr>
            <a:spLocks noRo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EB49158-FA97-42FB-B1A8-53B836656107}" type="slidenum">
              <a:rPr lang="en-US" smtClean="0"/>
              <a:pPr/>
              <a:t>9</a:t>
            </a:fld>
            <a:endParaRPr lang="en-US"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D85D7E-9D23-418F-80B3-09A4B63558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C59017-3770-4C09-A5FC-414FFE44C2B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FBC1E5-2970-4CB8-A24C-4B70595C85B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935947-ED62-4B77-AEDA-39ACFCC8B0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80EA10-C479-453A-8B38-2BB0A2FFC77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ECC100-651F-4C98-8490-05B57FF656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EF15BC-E743-457B-A976-7CC07C355A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E62C96-3F2D-484D-A9AA-FECBDF59C8A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548FFE-42A9-4AEE-9958-D9A5DB60EA8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3AA1A5-A12D-4373-8C3D-E24F3D7128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472523-B79B-4A01-AA02-A95A0A972AB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56703F-A26B-42A1-BE65-953B135DA44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653FF0B-2300-4E29-8F21-BBBBBE4AE8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ience.pppst.com/scientificmethod.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ience.pppst.com/scientificmethod.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ciencebuddies.org/science-fair-projects/project_background_research_plan.s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hyperlink" Target="http://www.sciencebuddies.org/science-fair-projects/project_background_research_plan.s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ience.pppst.com/scientificmethod.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ience.pppst.com/scientificmethod.htm" TargetMode="Externa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ience.pppst.com/scientificmethod.html"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ience.pppst.com/scientificmethod.html"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sciencebuddies.org/science-fair-projects/project_abstract.shtml"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ience.pppst.com/scientificmethod.html"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www.sciencebuddies.org/science-fair-projects/project_abstract.shtml"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hyperlink" Target="http://www.sciencebuddies.org/science-fair-projects/project_background_research_plan.shtml"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hyperlink" Target="http://www.energyquest.ca.gov/projects/advice.html"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http://www.biologyjunction.com/Scientific%20Method.ppt" TargetMode="External"/><Relationship Id="rId4" Type="http://schemas.openxmlformats.org/officeDocument/2006/relationships/hyperlink" Target="http://school.discoveryeducation.com/sciencefaircentra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ience.pppst.com/scientificmethod.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962400" y="457200"/>
            <a:ext cx="4495800" cy="3143250"/>
          </a:xfrm>
        </p:spPr>
        <p:txBody>
          <a:bodyPr/>
          <a:lstStyle/>
          <a:p>
            <a:pPr eaLnBrk="1" hangingPunct="1"/>
            <a:r>
              <a:rPr lang="en-US" smtClean="0">
                <a:solidFill>
                  <a:schemeClr val="hlink"/>
                </a:solidFill>
              </a:rPr>
              <a:t>Summit View Science Fair Planning Guide</a:t>
            </a:r>
          </a:p>
        </p:txBody>
      </p:sp>
      <p:sp>
        <p:nvSpPr>
          <p:cNvPr id="8195" name="Rectangle 3"/>
          <p:cNvSpPr>
            <a:spLocks noGrp="1" noChangeArrowheads="1"/>
          </p:cNvSpPr>
          <p:nvPr>
            <p:ph type="subTitle" idx="1"/>
          </p:nvPr>
        </p:nvSpPr>
        <p:spPr>
          <a:xfrm>
            <a:off x="4495800" y="3505200"/>
            <a:ext cx="3886200" cy="1752600"/>
          </a:xfrm>
        </p:spPr>
        <p:txBody>
          <a:bodyPr/>
          <a:lstStyle/>
          <a:p>
            <a:pPr eaLnBrk="1" hangingPunct="1"/>
            <a:r>
              <a:rPr lang="en-US" sz="2800" smtClean="0"/>
              <a:t>From this point forward you are now ….</a:t>
            </a:r>
          </a:p>
          <a:p>
            <a:pPr eaLnBrk="1" hangingPunct="1"/>
            <a:r>
              <a:rPr lang="en-US" sz="2800" smtClean="0"/>
              <a:t>a scientist!!</a:t>
            </a:r>
          </a:p>
        </p:txBody>
      </p:sp>
      <p:pic>
        <p:nvPicPr>
          <p:cNvPr id="8196" name="Picture 4"/>
          <p:cNvPicPr>
            <a:picLocks noChangeAspect="1" noChangeArrowheads="1"/>
          </p:cNvPicPr>
          <p:nvPr/>
        </p:nvPicPr>
        <p:blipFill>
          <a:blip r:embed="rId3" cstate="print"/>
          <a:srcRect/>
          <a:stretch>
            <a:fillRect/>
          </a:stretch>
        </p:blipFill>
        <p:spPr bwMode="auto">
          <a:xfrm>
            <a:off x="228600" y="1066800"/>
            <a:ext cx="3952875"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304800" y="285750"/>
            <a:ext cx="3048000" cy="1485900"/>
          </a:xfrm>
          <a:prstGeom prst="rightArrowCallout">
            <a:avLst>
              <a:gd name="adj1" fmla="val 25000"/>
              <a:gd name="adj2" fmla="val 25000"/>
              <a:gd name="adj3" fmla="val 34188"/>
              <a:gd name="adj4" fmla="val 66667"/>
            </a:avLst>
          </a:prstGeom>
          <a:solidFill>
            <a:srgbClr val="DDDDDD"/>
          </a:solidFill>
          <a:ln w="9525">
            <a:solidFill>
              <a:schemeClr val="tx1"/>
            </a:solidFill>
            <a:miter lim="800000"/>
            <a:headEnd/>
            <a:tailEnd/>
          </a:ln>
        </p:spPr>
        <p:txBody>
          <a:bodyPr wrap="none" anchor="ctr"/>
          <a:lstStyle/>
          <a:p>
            <a:endParaRPr lang="en-US"/>
          </a:p>
        </p:txBody>
      </p:sp>
      <p:sp>
        <p:nvSpPr>
          <p:cNvPr id="17411" name="Text Box 3"/>
          <p:cNvSpPr txBox="1">
            <a:spLocks noChangeArrowheads="1"/>
          </p:cNvSpPr>
          <p:nvPr/>
        </p:nvSpPr>
        <p:spPr bwMode="auto">
          <a:xfrm>
            <a:off x="406400" y="514350"/>
            <a:ext cx="1828800" cy="1098550"/>
          </a:xfrm>
          <a:prstGeom prst="rect">
            <a:avLst/>
          </a:prstGeom>
          <a:noFill/>
          <a:ln w="9525">
            <a:noFill/>
            <a:miter lim="800000"/>
            <a:headEnd/>
            <a:tailEnd/>
          </a:ln>
        </p:spPr>
        <p:txBody>
          <a:bodyPr>
            <a:spAutoFit/>
          </a:bodyPr>
          <a:lstStyle/>
          <a:p>
            <a:pPr algn="ctr">
              <a:spcBef>
                <a:spcPct val="50000"/>
              </a:spcBef>
            </a:pPr>
            <a:r>
              <a:rPr lang="en-US" b="1">
                <a:latin typeface="Tempus Sans ITC" pitchFamily="82" charset="0"/>
              </a:rPr>
              <a:t>Find a problem Ask a  “How does” question</a:t>
            </a:r>
          </a:p>
        </p:txBody>
      </p:sp>
      <p:sp>
        <p:nvSpPr>
          <p:cNvPr id="17412" name="AutoShape 4"/>
          <p:cNvSpPr>
            <a:spLocks noChangeArrowheads="1"/>
          </p:cNvSpPr>
          <p:nvPr/>
        </p:nvSpPr>
        <p:spPr bwMode="auto">
          <a:xfrm>
            <a:off x="3454400" y="285750"/>
            <a:ext cx="3048000" cy="1485900"/>
          </a:xfrm>
          <a:prstGeom prst="rightArrowCallout">
            <a:avLst>
              <a:gd name="adj1" fmla="val 25000"/>
              <a:gd name="adj2" fmla="val 25000"/>
              <a:gd name="adj3" fmla="val 34188"/>
              <a:gd name="adj4" fmla="val 66667"/>
            </a:avLst>
          </a:prstGeom>
          <a:solidFill>
            <a:srgbClr val="DDDDDD"/>
          </a:solidFill>
          <a:ln w="9525">
            <a:solidFill>
              <a:schemeClr val="tx1"/>
            </a:solidFill>
            <a:miter lim="800000"/>
            <a:headEnd/>
            <a:tailEnd/>
          </a:ln>
        </p:spPr>
        <p:txBody>
          <a:bodyPr wrap="none" anchor="ctr"/>
          <a:lstStyle/>
          <a:p>
            <a:endParaRPr lang="en-US"/>
          </a:p>
        </p:txBody>
      </p:sp>
      <p:sp>
        <p:nvSpPr>
          <p:cNvPr id="17413" name="Text Box 5"/>
          <p:cNvSpPr txBox="1">
            <a:spLocks noChangeArrowheads="1"/>
          </p:cNvSpPr>
          <p:nvPr/>
        </p:nvSpPr>
        <p:spPr bwMode="auto">
          <a:xfrm>
            <a:off x="3276600" y="304800"/>
            <a:ext cx="2209800" cy="1554163"/>
          </a:xfrm>
          <a:prstGeom prst="rect">
            <a:avLst/>
          </a:prstGeom>
          <a:noFill/>
          <a:ln w="9525">
            <a:noFill/>
            <a:miter lim="800000"/>
            <a:headEnd/>
            <a:tailEnd/>
          </a:ln>
        </p:spPr>
        <p:txBody>
          <a:bodyPr>
            <a:spAutoFit/>
          </a:bodyPr>
          <a:lstStyle/>
          <a:p>
            <a:pPr algn="ctr">
              <a:spcBef>
                <a:spcPct val="50000"/>
              </a:spcBef>
            </a:pPr>
            <a:r>
              <a:rPr lang="en-US" b="1">
                <a:latin typeface="Tempus Sans ITC" pitchFamily="82" charset="0"/>
              </a:rPr>
              <a:t>Research the problem and find out all you can.</a:t>
            </a:r>
            <a:r>
              <a:rPr lang="en-US" sz="1600" b="1">
                <a:latin typeface="Tempus Sans ITC" pitchFamily="82" charset="0"/>
              </a:rPr>
              <a:t>  </a:t>
            </a:r>
            <a:r>
              <a:rPr lang="en-US" sz="1400" b="1">
                <a:latin typeface="Tempus Sans ITC" pitchFamily="82" charset="0"/>
              </a:rPr>
              <a:t>Create a notebook in which to record your information.</a:t>
            </a:r>
          </a:p>
        </p:txBody>
      </p:sp>
      <p:sp>
        <p:nvSpPr>
          <p:cNvPr id="17414" name="AutoShape 6"/>
          <p:cNvSpPr>
            <a:spLocks noChangeArrowheads="1"/>
          </p:cNvSpPr>
          <p:nvPr/>
        </p:nvSpPr>
        <p:spPr bwMode="auto">
          <a:xfrm>
            <a:off x="6807200" y="285750"/>
            <a:ext cx="2133600" cy="2171700"/>
          </a:xfrm>
          <a:prstGeom prst="downArrowCallout">
            <a:avLst>
              <a:gd name="adj1" fmla="val 25000"/>
              <a:gd name="adj2" fmla="val 25000"/>
              <a:gd name="adj3" fmla="val 16964"/>
              <a:gd name="adj4" fmla="val 66667"/>
            </a:avLst>
          </a:prstGeom>
          <a:solidFill>
            <a:srgbClr val="DDDDDD"/>
          </a:solidFill>
          <a:ln w="9525">
            <a:solidFill>
              <a:schemeClr val="tx1"/>
            </a:solidFill>
            <a:miter lim="800000"/>
            <a:headEnd/>
            <a:tailEnd/>
          </a:ln>
        </p:spPr>
        <p:txBody>
          <a:bodyPr wrap="none" anchor="ctr"/>
          <a:lstStyle/>
          <a:p>
            <a:endParaRPr lang="en-US"/>
          </a:p>
        </p:txBody>
      </p:sp>
      <p:sp>
        <p:nvSpPr>
          <p:cNvPr id="17415" name="Text Box 7"/>
          <p:cNvSpPr txBox="1">
            <a:spLocks noChangeArrowheads="1"/>
          </p:cNvSpPr>
          <p:nvPr/>
        </p:nvSpPr>
        <p:spPr bwMode="auto">
          <a:xfrm>
            <a:off x="6934200" y="304800"/>
            <a:ext cx="1828800" cy="1385888"/>
          </a:xfrm>
          <a:prstGeom prst="rect">
            <a:avLst/>
          </a:prstGeom>
          <a:noFill/>
          <a:ln w="9525">
            <a:noFill/>
            <a:miter lim="800000"/>
            <a:headEnd/>
            <a:tailEnd/>
          </a:ln>
        </p:spPr>
        <p:txBody>
          <a:bodyPr>
            <a:spAutoFit/>
          </a:bodyPr>
          <a:lstStyle/>
          <a:p>
            <a:pPr algn="ctr">
              <a:spcBef>
                <a:spcPct val="50000"/>
              </a:spcBef>
            </a:pPr>
            <a:r>
              <a:rPr lang="en-US" b="1">
                <a:latin typeface="Tempus Sans ITC" pitchFamily="82" charset="0"/>
              </a:rPr>
              <a:t>Make a Hypothesis</a:t>
            </a:r>
          </a:p>
          <a:p>
            <a:pPr algn="ctr">
              <a:spcBef>
                <a:spcPct val="50000"/>
              </a:spcBef>
            </a:pPr>
            <a:r>
              <a:rPr lang="en-US" sz="1400" b="1">
                <a:latin typeface="Tempus Sans ITC" pitchFamily="82" charset="0"/>
              </a:rPr>
              <a:t>Predict what might happen based on what you know</a:t>
            </a:r>
          </a:p>
        </p:txBody>
      </p:sp>
      <p:sp>
        <p:nvSpPr>
          <p:cNvPr id="17416" name="AutoShape 8"/>
          <p:cNvSpPr>
            <a:spLocks noChangeArrowheads="1"/>
          </p:cNvSpPr>
          <p:nvPr/>
        </p:nvSpPr>
        <p:spPr bwMode="auto">
          <a:xfrm>
            <a:off x="6807200" y="2571750"/>
            <a:ext cx="2133600" cy="2171700"/>
          </a:xfrm>
          <a:prstGeom prst="downArrowCallout">
            <a:avLst>
              <a:gd name="adj1" fmla="val 25000"/>
              <a:gd name="adj2" fmla="val 25000"/>
              <a:gd name="adj3" fmla="val 16964"/>
              <a:gd name="adj4" fmla="val 66667"/>
            </a:avLst>
          </a:prstGeom>
          <a:solidFill>
            <a:srgbClr val="DDDDDD"/>
          </a:solidFill>
          <a:ln w="9525">
            <a:solidFill>
              <a:schemeClr val="tx1"/>
            </a:solidFill>
            <a:miter lim="800000"/>
            <a:headEnd/>
            <a:tailEnd/>
          </a:ln>
        </p:spPr>
        <p:txBody>
          <a:bodyPr wrap="none" anchor="ctr"/>
          <a:lstStyle/>
          <a:p>
            <a:endParaRPr lang="en-US"/>
          </a:p>
        </p:txBody>
      </p:sp>
      <p:sp>
        <p:nvSpPr>
          <p:cNvPr id="17417" name="Text Box 9"/>
          <p:cNvSpPr txBox="1">
            <a:spLocks noChangeArrowheads="1"/>
          </p:cNvSpPr>
          <p:nvPr/>
        </p:nvSpPr>
        <p:spPr bwMode="auto">
          <a:xfrm>
            <a:off x="6858000" y="2743200"/>
            <a:ext cx="2032000" cy="1465263"/>
          </a:xfrm>
          <a:prstGeom prst="rect">
            <a:avLst/>
          </a:prstGeom>
          <a:noFill/>
          <a:ln w="9525">
            <a:noFill/>
            <a:miter lim="800000"/>
            <a:headEnd/>
            <a:tailEnd/>
          </a:ln>
        </p:spPr>
        <p:txBody>
          <a:bodyPr>
            <a:spAutoFit/>
          </a:bodyPr>
          <a:lstStyle/>
          <a:p>
            <a:pPr algn="ctr">
              <a:spcBef>
                <a:spcPct val="50000"/>
              </a:spcBef>
            </a:pPr>
            <a:r>
              <a:rPr lang="en-US" b="1">
                <a:latin typeface="Tempus Sans ITC" pitchFamily="82" charset="0"/>
              </a:rPr>
              <a:t>Conduct the experiment to find out if you were right.  Test, test, test.</a:t>
            </a:r>
            <a:endParaRPr lang="en-US" sz="1400" b="1">
              <a:latin typeface="Tempus Sans ITC" pitchFamily="82" charset="0"/>
            </a:endParaRPr>
          </a:p>
        </p:txBody>
      </p:sp>
      <p:sp>
        <p:nvSpPr>
          <p:cNvPr id="17418" name="AutoShape 10"/>
          <p:cNvSpPr>
            <a:spLocks noChangeArrowheads="1"/>
          </p:cNvSpPr>
          <p:nvPr/>
        </p:nvSpPr>
        <p:spPr bwMode="auto">
          <a:xfrm>
            <a:off x="5791200" y="4800600"/>
            <a:ext cx="3048000" cy="1543050"/>
          </a:xfrm>
          <a:prstGeom prst="leftArrowCallout">
            <a:avLst>
              <a:gd name="adj1" fmla="val 25000"/>
              <a:gd name="adj2" fmla="val 25000"/>
              <a:gd name="adj3" fmla="val 32922"/>
              <a:gd name="adj4" fmla="val 66667"/>
            </a:avLst>
          </a:prstGeom>
          <a:solidFill>
            <a:srgbClr val="DDDDDD"/>
          </a:solidFill>
          <a:ln w="9525">
            <a:solidFill>
              <a:schemeClr val="tx1"/>
            </a:solidFill>
            <a:miter lim="800000"/>
            <a:headEnd/>
            <a:tailEnd/>
          </a:ln>
        </p:spPr>
        <p:txBody>
          <a:bodyPr wrap="none" anchor="ctr"/>
          <a:lstStyle/>
          <a:p>
            <a:endParaRPr lang="en-US"/>
          </a:p>
        </p:txBody>
      </p:sp>
      <p:sp>
        <p:nvSpPr>
          <p:cNvPr id="17419" name="Text Box 11"/>
          <p:cNvSpPr txBox="1">
            <a:spLocks noChangeArrowheads="1"/>
          </p:cNvSpPr>
          <p:nvPr/>
        </p:nvSpPr>
        <p:spPr bwMode="auto">
          <a:xfrm>
            <a:off x="6807200" y="4914900"/>
            <a:ext cx="2032000" cy="1304925"/>
          </a:xfrm>
          <a:prstGeom prst="rect">
            <a:avLst/>
          </a:prstGeom>
          <a:noFill/>
          <a:ln w="9525">
            <a:noFill/>
            <a:miter lim="800000"/>
            <a:headEnd/>
            <a:tailEnd/>
          </a:ln>
        </p:spPr>
        <p:txBody>
          <a:bodyPr>
            <a:spAutoFit/>
          </a:bodyPr>
          <a:lstStyle/>
          <a:p>
            <a:pPr algn="ctr">
              <a:spcBef>
                <a:spcPct val="50000"/>
              </a:spcBef>
            </a:pPr>
            <a:r>
              <a:rPr lang="en-US" b="1">
                <a:latin typeface="Tempus Sans ITC" pitchFamily="82" charset="0"/>
              </a:rPr>
              <a:t>Compile proof by recording data from doing your experiment</a:t>
            </a:r>
            <a:endParaRPr lang="en-US" sz="1400" b="1">
              <a:latin typeface="Tempus Sans ITC" pitchFamily="82" charset="0"/>
            </a:endParaRPr>
          </a:p>
        </p:txBody>
      </p:sp>
      <p:sp>
        <p:nvSpPr>
          <p:cNvPr id="17420" name="AutoShape 12"/>
          <p:cNvSpPr>
            <a:spLocks noChangeArrowheads="1"/>
          </p:cNvSpPr>
          <p:nvPr/>
        </p:nvSpPr>
        <p:spPr bwMode="auto">
          <a:xfrm>
            <a:off x="2641600" y="4800600"/>
            <a:ext cx="3048000" cy="1543050"/>
          </a:xfrm>
          <a:prstGeom prst="leftArrowCallout">
            <a:avLst>
              <a:gd name="adj1" fmla="val 25000"/>
              <a:gd name="adj2" fmla="val 25000"/>
              <a:gd name="adj3" fmla="val 32922"/>
              <a:gd name="adj4" fmla="val 66667"/>
            </a:avLst>
          </a:prstGeom>
          <a:solidFill>
            <a:srgbClr val="DDDDDD"/>
          </a:solidFill>
          <a:ln w="9525">
            <a:solidFill>
              <a:schemeClr val="tx1"/>
            </a:solidFill>
            <a:miter lim="800000"/>
            <a:headEnd/>
            <a:tailEnd/>
          </a:ln>
        </p:spPr>
        <p:txBody>
          <a:bodyPr wrap="none" anchor="ctr"/>
          <a:lstStyle/>
          <a:p>
            <a:endParaRPr lang="en-US"/>
          </a:p>
        </p:txBody>
      </p:sp>
      <p:sp>
        <p:nvSpPr>
          <p:cNvPr id="17421" name="Text Box 13"/>
          <p:cNvSpPr txBox="1">
            <a:spLocks noChangeArrowheads="1"/>
          </p:cNvSpPr>
          <p:nvPr/>
        </p:nvSpPr>
        <p:spPr bwMode="auto">
          <a:xfrm>
            <a:off x="3657600" y="4800600"/>
            <a:ext cx="2032000" cy="1535113"/>
          </a:xfrm>
          <a:prstGeom prst="rect">
            <a:avLst/>
          </a:prstGeom>
          <a:noFill/>
          <a:ln w="9525">
            <a:noFill/>
            <a:miter lim="800000"/>
            <a:headEnd/>
            <a:tailEnd/>
          </a:ln>
        </p:spPr>
        <p:txBody>
          <a:bodyPr>
            <a:spAutoFit/>
          </a:bodyPr>
          <a:lstStyle/>
          <a:p>
            <a:pPr algn="ctr">
              <a:spcBef>
                <a:spcPct val="50000"/>
              </a:spcBef>
            </a:pPr>
            <a:r>
              <a:rPr lang="en-US" b="1">
                <a:latin typeface="Tempus Sans ITC" pitchFamily="82" charset="0"/>
              </a:rPr>
              <a:t>Organize your data in tables and graphs</a:t>
            </a:r>
          </a:p>
          <a:p>
            <a:pPr algn="ctr">
              <a:spcBef>
                <a:spcPct val="50000"/>
              </a:spcBef>
            </a:pPr>
            <a:r>
              <a:rPr lang="en-US" sz="1600" b="1">
                <a:latin typeface="Tempus Sans ITC" pitchFamily="82" charset="0"/>
              </a:rPr>
              <a:t>So that its easy to see the results</a:t>
            </a:r>
          </a:p>
        </p:txBody>
      </p:sp>
      <p:sp>
        <p:nvSpPr>
          <p:cNvPr id="17422" name="AutoShape 14"/>
          <p:cNvSpPr>
            <a:spLocks noChangeArrowheads="1"/>
          </p:cNvSpPr>
          <p:nvPr/>
        </p:nvSpPr>
        <p:spPr bwMode="auto">
          <a:xfrm>
            <a:off x="508000" y="4057650"/>
            <a:ext cx="2032000" cy="2286000"/>
          </a:xfrm>
          <a:prstGeom prst="upArrowCallout">
            <a:avLst>
              <a:gd name="adj1" fmla="val 25000"/>
              <a:gd name="adj2" fmla="val 25000"/>
              <a:gd name="adj3" fmla="val 18750"/>
              <a:gd name="adj4" fmla="val 66667"/>
            </a:avLst>
          </a:prstGeom>
          <a:solidFill>
            <a:srgbClr val="DDDDDD"/>
          </a:solidFill>
          <a:ln w="9525">
            <a:solidFill>
              <a:schemeClr val="tx1"/>
            </a:solidFill>
            <a:miter lim="800000"/>
            <a:headEnd/>
            <a:tailEnd/>
          </a:ln>
        </p:spPr>
        <p:txBody>
          <a:bodyPr wrap="none" anchor="ctr"/>
          <a:lstStyle/>
          <a:p>
            <a:endParaRPr lang="en-US"/>
          </a:p>
        </p:txBody>
      </p:sp>
      <p:sp>
        <p:nvSpPr>
          <p:cNvPr id="17423" name="Text Box 15"/>
          <p:cNvSpPr txBox="1">
            <a:spLocks noChangeArrowheads="1"/>
          </p:cNvSpPr>
          <p:nvPr/>
        </p:nvSpPr>
        <p:spPr bwMode="auto">
          <a:xfrm>
            <a:off x="508000" y="4800600"/>
            <a:ext cx="2032000" cy="1489075"/>
          </a:xfrm>
          <a:prstGeom prst="rect">
            <a:avLst/>
          </a:prstGeom>
          <a:noFill/>
          <a:ln w="9525">
            <a:noFill/>
            <a:miter lim="800000"/>
            <a:headEnd/>
            <a:tailEnd/>
          </a:ln>
        </p:spPr>
        <p:txBody>
          <a:bodyPr>
            <a:spAutoFit/>
          </a:bodyPr>
          <a:lstStyle/>
          <a:p>
            <a:pPr algn="ctr">
              <a:spcBef>
                <a:spcPct val="50000"/>
              </a:spcBef>
            </a:pPr>
            <a:r>
              <a:rPr lang="en-US" b="1">
                <a:latin typeface="Tempus Sans ITC" pitchFamily="82" charset="0"/>
              </a:rPr>
              <a:t>Form a conclusion</a:t>
            </a:r>
          </a:p>
          <a:p>
            <a:pPr algn="ctr">
              <a:spcBef>
                <a:spcPct val="50000"/>
              </a:spcBef>
            </a:pPr>
            <a:r>
              <a:rPr lang="en-US" sz="1600" b="1">
                <a:latin typeface="Tempus Sans ITC" pitchFamily="82" charset="0"/>
              </a:rPr>
              <a:t>Check your hypothesis against the results… Were you right?</a:t>
            </a:r>
          </a:p>
        </p:txBody>
      </p:sp>
      <p:sp>
        <p:nvSpPr>
          <p:cNvPr id="17424" name="Rectangle 16"/>
          <p:cNvSpPr>
            <a:spLocks noChangeArrowheads="1"/>
          </p:cNvSpPr>
          <p:nvPr/>
        </p:nvSpPr>
        <p:spPr bwMode="auto">
          <a:xfrm>
            <a:off x="508000" y="2400300"/>
            <a:ext cx="2032000" cy="1485900"/>
          </a:xfrm>
          <a:prstGeom prst="rect">
            <a:avLst/>
          </a:prstGeom>
          <a:solidFill>
            <a:srgbClr val="DDDDDD"/>
          </a:solidFill>
          <a:ln w="15875">
            <a:solidFill>
              <a:schemeClr val="tx1"/>
            </a:solidFill>
            <a:miter lim="800000"/>
            <a:headEnd/>
            <a:tailEnd/>
          </a:ln>
        </p:spPr>
        <p:txBody>
          <a:bodyPr wrap="none" anchor="ctr"/>
          <a:lstStyle/>
          <a:p>
            <a:endParaRPr lang="en-US"/>
          </a:p>
        </p:txBody>
      </p:sp>
      <p:sp>
        <p:nvSpPr>
          <p:cNvPr id="17425" name="Text Box 17"/>
          <p:cNvSpPr txBox="1">
            <a:spLocks noChangeArrowheads="1"/>
          </p:cNvSpPr>
          <p:nvPr/>
        </p:nvSpPr>
        <p:spPr bwMode="auto">
          <a:xfrm>
            <a:off x="508000" y="2514600"/>
            <a:ext cx="2032000" cy="1304925"/>
          </a:xfrm>
          <a:prstGeom prst="rect">
            <a:avLst/>
          </a:prstGeom>
          <a:noFill/>
          <a:ln w="9525">
            <a:noFill/>
            <a:miter lim="800000"/>
            <a:headEnd/>
            <a:tailEnd/>
          </a:ln>
        </p:spPr>
        <p:txBody>
          <a:bodyPr>
            <a:spAutoFit/>
          </a:bodyPr>
          <a:lstStyle/>
          <a:p>
            <a:pPr algn="ctr">
              <a:spcBef>
                <a:spcPct val="50000"/>
              </a:spcBef>
            </a:pPr>
            <a:r>
              <a:rPr lang="en-US" b="1">
                <a:latin typeface="Tempus Sans ITC" pitchFamily="82" charset="0"/>
              </a:rPr>
              <a:t>Write about what you learned and how it  applies to the real world</a:t>
            </a:r>
            <a:endParaRPr lang="en-US" sz="1600" b="1">
              <a:latin typeface="Tempus Sans ITC" pitchFamily="82" charset="0"/>
            </a:endParaRPr>
          </a:p>
        </p:txBody>
      </p:sp>
      <p:sp>
        <p:nvSpPr>
          <p:cNvPr id="17426" name="Text Box 18"/>
          <p:cNvSpPr txBox="1">
            <a:spLocks noChangeArrowheads="1"/>
          </p:cNvSpPr>
          <p:nvPr/>
        </p:nvSpPr>
        <p:spPr bwMode="auto">
          <a:xfrm>
            <a:off x="2946400" y="2114550"/>
            <a:ext cx="3454400" cy="2101850"/>
          </a:xfrm>
          <a:prstGeom prst="rect">
            <a:avLst/>
          </a:prstGeom>
          <a:noFill/>
          <a:ln w="9525">
            <a:noFill/>
            <a:miter lim="800000"/>
            <a:headEnd/>
            <a:tailEnd/>
          </a:ln>
        </p:spPr>
        <p:txBody>
          <a:bodyPr>
            <a:spAutoFit/>
          </a:bodyPr>
          <a:lstStyle/>
          <a:p>
            <a:pPr algn="ctr">
              <a:spcBef>
                <a:spcPct val="50000"/>
              </a:spcBef>
            </a:pPr>
            <a:r>
              <a:rPr lang="en-US" sz="4400">
                <a:solidFill>
                  <a:schemeClr val="hlink"/>
                </a:solidFill>
              </a:rPr>
              <a:t>Here is the Scientific Method!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533400"/>
            <a:ext cx="8229600" cy="1143000"/>
          </a:xfrm>
        </p:spPr>
        <p:txBody>
          <a:bodyPr/>
          <a:lstStyle/>
          <a:p>
            <a:pPr eaLnBrk="1" hangingPunct="1"/>
            <a:r>
              <a:rPr lang="en-US" smtClean="0">
                <a:solidFill>
                  <a:schemeClr val="hlink"/>
                </a:solidFill>
              </a:rPr>
              <a:t>Getting Started:  What you need</a:t>
            </a:r>
          </a:p>
        </p:txBody>
      </p:sp>
      <p:sp>
        <p:nvSpPr>
          <p:cNvPr id="18435" name="Rectangle 3"/>
          <p:cNvSpPr>
            <a:spLocks noGrp="1" noChangeArrowheads="1"/>
          </p:cNvSpPr>
          <p:nvPr>
            <p:ph type="body" idx="1"/>
          </p:nvPr>
        </p:nvSpPr>
        <p:spPr>
          <a:xfrm>
            <a:off x="533400" y="1981200"/>
            <a:ext cx="8229600" cy="4724400"/>
          </a:xfrm>
        </p:spPr>
        <p:txBody>
          <a:bodyPr/>
          <a:lstStyle/>
          <a:p>
            <a:pPr eaLnBrk="1" hangingPunct="1">
              <a:lnSpc>
                <a:spcPct val="80000"/>
              </a:lnSpc>
              <a:buFontTx/>
              <a:buNone/>
            </a:pPr>
            <a:r>
              <a:rPr lang="en-US" sz="1600" smtClean="0"/>
              <a:t>• </a:t>
            </a:r>
            <a:r>
              <a:rPr lang="en-US" sz="2000" b="1" smtClean="0">
                <a:solidFill>
                  <a:schemeClr val="hlink"/>
                </a:solidFill>
              </a:rPr>
              <a:t>Keep a science notebook:</a:t>
            </a:r>
            <a:r>
              <a:rPr lang="en-US" sz="2000" b="1" smtClean="0"/>
              <a:t> </a:t>
            </a:r>
            <a:r>
              <a:rPr lang="en-US" sz="2000" smtClean="0"/>
              <a:t>A science notebook is a type of </a:t>
            </a:r>
          </a:p>
          <a:p>
            <a:pPr eaLnBrk="1" hangingPunct="1">
              <a:lnSpc>
                <a:spcPct val="80000"/>
              </a:lnSpc>
              <a:buFontTx/>
              <a:buNone/>
            </a:pPr>
            <a:r>
              <a:rPr lang="en-US" sz="2000" smtClean="0"/>
              <a:t>science journal that you can keep especially if your </a:t>
            </a:r>
          </a:p>
          <a:p>
            <a:pPr eaLnBrk="1" hangingPunct="1">
              <a:lnSpc>
                <a:spcPct val="80000"/>
              </a:lnSpc>
              <a:buFontTx/>
              <a:buNone/>
            </a:pPr>
            <a:r>
              <a:rPr lang="en-US" sz="2000" smtClean="0"/>
              <a:t>experiment is taking place over a long period of time. In your notebook, </a:t>
            </a:r>
          </a:p>
          <a:p>
            <a:pPr eaLnBrk="1" hangingPunct="1">
              <a:lnSpc>
                <a:spcPct val="80000"/>
              </a:lnSpc>
              <a:buFontTx/>
              <a:buNone/>
            </a:pPr>
            <a:r>
              <a:rPr lang="en-US" sz="2000" smtClean="0"/>
              <a:t>you can record observations, collect research, draw and diagram </a:t>
            </a:r>
          </a:p>
          <a:p>
            <a:pPr eaLnBrk="1" hangingPunct="1">
              <a:lnSpc>
                <a:spcPct val="80000"/>
              </a:lnSpc>
              <a:buFontTx/>
              <a:buNone/>
            </a:pPr>
            <a:r>
              <a:rPr lang="en-US" sz="2000" smtClean="0"/>
              <a:t>pictures and jot down any additional questions you might have for later.</a:t>
            </a:r>
          </a:p>
          <a:p>
            <a:pPr eaLnBrk="1" hangingPunct="1">
              <a:lnSpc>
                <a:spcPct val="80000"/>
              </a:lnSpc>
            </a:pPr>
            <a:endParaRPr lang="en-US" sz="2000" smtClean="0"/>
          </a:p>
          <a:p>
            <a:pPr eaLnBrk="1" hangingPunct="1">
              <a:lnSpc>
                <a:spcPct val="80000"/>
              </a:lnSpc>
              <a:buFontTx/>
              <a:buNone/>
            </a:pPr>
            <a:r>
              <a:rPr lang="en-US" sz="2000" smtClean="0"/>
              <a:t>• </a:t>
            </a:r>
            <a:r>
              <a:rPr lang="en-US" sz="2000" b="1" smtClean="0">
                <a:solidFill>
                  <a:schemeClr val="hlink"/>
                </a:solidFill>
              </a:rPr>
              <a:t>Have the right tools to do the job:</a:t>
            </a:r>
            <a:r>
              <a:rPr lang="en-US" sz="2000" b="1" smtClean="0"/>
              <a:t> M</a:t>
            </a:r>
            <a:r>
              <a:rPr lang="en-US" sz="2000" smtClean="0"/>
              <a:t>ake sure you have </a:t>
            </a:r>
          </a:p>
          <a:p>
            <a:pPr eaLnBrk="1" hangingPunct="1">
              <a:lnSpc>
                <a:spcPct val="80000"/>
              </a:lnSpc>
              <a:buFontTx/>
              <a:buNone/>
            </a:pPr>
            <a:r>
              <a:rPr lang="en-US" sz="2000" smtClean="0"/>
              <a:t>the materials you need to take accurate measurements like rulers, </a:t>
            </a:r>
          </a:p>
          <a:p>
            <a:pPr eaLnBrk="1" hangingPunct="1">
              <a:lnSpc>
                <a:spcPct val="80000"/>
              </a:lnSpc>
              <a:buFontTx/>
              <a:buNone/>
            </a:pPr>
            <a:r>
              <a:rPr lang="en-US" sz="2000" smtClean="0"/>
              <a:t>meter tapes, thermometers or measuring cups that measure volume. </a:t>
            </a:r>
          </a:p>
          <a:p>
            <a:pPr eaLnBrk="1" hangingPunct="1">
              <a:lnSpc>
                <a:spcPct val="80000"/>
              </a:lnSpc>
            </a:pPr>
            <a:endParaRPr lang="en-US" sz="2000" smtClean="0"/>
          </a:p>
          <a:p>
            <a:pPr eaLnBrk="1" hangingPunct="1">
              <a:lnSpc>
                <a:spcPct val="80000"/>
              </a:lnSpc>
              <a:buFontTx/>
              <a:buNone/>
            </a:pPr>
            <a:endParaRPr lang="en-US" sz="2000" smtClean="0"/>
          </a:p>
        </p:txBody>
      </p:sp>
      <p:pic>
        <p:nvPicPr>
          <p:cNvPr id="18436" name="Picture 5" descr="math03"/>
          <p:cNvPicPr>
            <a:picLocks noChangeAspect="1" noChangeArrowheads="1"/>
          </p:cNvPicPr>
          <p:nvPr/>
        </p:nvPicPr>
        <p:blipFill>
          <a:blip r:embed="rId3" cstate="print"/>
          <a:srcRect/>
          <a:stretch>
            <a:fillRect/>
          </a:stretch>
        </p:blipFill>
        <p:spPr bwMode="auto">
          <a:xfrm>
            <a:off x="1143000" y="5029200"/>
            <a:ext cx="6772275"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0" y="274638"/>
            <a:ext cx="6400800" cy="1143000"/>
          </a:xfrm>
        </p:spPr>
        <p:txBody>
          <a:bodyPr/>
          <a:lstStyle/>
          <a:p>
            <a:pPr eaLnBrk="1" hangingPunct="1"/>
            <a:r>
              <a:rPr lang="en-US" sz="4000" smtClean="0">
                <a:solidFill>
                  <a:schemeClr val="hlink"/>
                </a:solidFill>
              </a:rPr>
              <a:t>Keep a Science Notebook</a:t>
            </a:r>
          </a:p>
        </p:txBody>
      </p:sp>
      <p:sp>
        <p:nvSpPr>
          <p:cNvPr id="19459" name="Rectangle 3"/>
          <p:cNvSpPr>
            <a:spLocks noGrp="1" noChangeArrowheads="1"/>
          </p:cNvSpPr>
          <p:nvPr>
            <p:ph type="body" idx="1"/>
          </p:nvPr>
        </p:nvSpPr>
        <p:spPr>
          <a:xfrm>
            <a:off x="381000" y="1905000"/>
            <a:ext cx="8229600" cy="4525963"/>
          </a:xfrm>
        </p:spPr>
        <p:txBody>
          <a:bodyPr/>
          <a:lstStyle/>
          <a:p>
            <a:pPr eaLnBrk="1" hangingPunct="1">
              <a:lnSpc>
                <a:spcPct val="90000"/>
              </a:lnSpc>
              <a:buFontTx/>
              <a:buNone/>
            </a:pPr>
            <a:r>
              <a:rPr lang="en-US" smtClean="0">
                <a:solidFill>
                  <a:srgbClr val="0033CC"/>
                </a:solidFill>
              </a:rPr>
              <a:t>Good entries include:</a:t>
            </a:r>
          </a:p>
          <a:p>
            <a:pPr eaLnBrk="1" hangingPunct="1">
              <a:lnSpc>
                <a:spcPct val="90000"/>
              </a:lnSpc>
            </a:pPr>
            <a:r>
              <a:rPr lang="en-US" smtClean="0">
                <a:solidFill>
                  <a:schemeClr val="hlink"/>
                </a:solidFill>
              </a:rPr>
              <a:t>Date</a:t>
            </a:r>
          </a:p>
          <a:p>
            <a:pPr eaLnBrk="1" hangingPunct="1">
              <a:lnSpc>
                <a:spcPct val="90000"/>
              </a:lnSpc>
            </a:pPr>
            <a:r>
              <a:rPr lang="en-US" smtClean="0"/>
              <a:t>Drawings- </a:t>
            </a:r>
            <a:r>
              <a:rPr lang="en-US" smtClean="0">
                <a:solidFill>
                  <a:schemeClr val="hlink"/>
                </a:solidFill>
              </a:rPr>
              <a:t>Accurate</a:t>
            </a:r>
            <a:r>
              <a:rPr lang="en-US" smtClean="0"/>
              <a:t> pictures</a:t>
            </a:r>
          </a:p>
          <a:p>
            <a:pPr eaLnBrk="1" hangingPunct="1">
              <a:lnSpc>
                <a:spcPct val="90000"/>
              </a:lnSpc>
            </a:pPr>
            <a:r>
              <a:rPr lang="en-US" smtClean="0">
                <a:solidFill>
                  <a:schemeClr val="hlink"/>
                </a:solidFill>
              </a:rPr>
              <a:t>Labels</a:t>
            </a:r>
            <a:r>
              <a:rPr lang="en-US" smtClean="0"/>
              <a:t> and/or descriptions</a:t>
            </a:r>
          </a:p>
          <a:p>
            <a:pPr eaLnBrk="1" hangingPunct="1">
              <a:lnSpc>
                <a:spcPct val="90000"/>
              </a:lnSpc>
            </a:pPr>
            <a:r>
              <a:rPr lang="en-US" smtClean="0"/>
              <a:t>Questions you have</a:t>
            </a:r>
          </a:p>
          <a:p>
            <a:pPr eaLnBrk="1" hangingPunct="1">
              <a:lnSpc>
                <a:spcPct val="90000"/>
              </a:lnSpc>
            </a:pPr>
            <a:r>
              <a:rPr lang="en-US" smtClean="0"/>
              <a:t>I noticed (observed, learned, or discovered)</a:t>
            </a:r>
          </a:p>
          <a:p>
            <a:pPr eaLnBrk="1" hangingPunct="1">
              <a:lnSpc>
                <a:spcPct val="90000"/>
              </a:lnSpc>
            </a:pPr>
            <a:r>
              <a:rPr lang="en-US" smtClean="0"/>
              <a:t>I wonder (why, how, what, where, when)</a:t>
            </a:r>
          </a:p>
          <a:p>
            <a:pPr eaLnBrk="1" hangingPunct="1">
              <a:lnSpc>
                <a:spcPct val="90000"/>
              </a:lnSpc>
              <a:buFontTx/>
              <a:buNone/>
            </a:pPr>
            <a:endParaRPr lang="en-US" smtClean="0"/>
          </a:p>
          <a:p>
            <a:pPr eaLnBrk="1" hangingPunct="1">
              <a:lnSpc>
                <a:spcPct val="90000"/>
              </a:lnSpc>
            </a:pPr>
            <a:endParaRPr lang="en-US" smtClean="0"/>
          </a:p>
        </p:txBody>
      </p:sp>
      <p:pic>
        <p:nvPicPr>
          <p:cNvPr id="19460" name="Picture 4" descr="MPj04393910000[1]"/>
          <p:cNvPicPr>
            <a:picLocks noChangeAspect="1" noChangeArrowheads="1"/>
          </p:cNvPicPr>
          <p:nvPr/>
        </p:nvPicPr>
        <p:blipFill>
          <a:blip r:embed="rId3" cstate="print"/>
          <a:srcRect/>
          <a:stretch>
            <a:fillRect/>
          </a:stretch>
        </p:blipFill>
        <p:spPr bwMode="auto">
          <a:xfrm>
            <a:off x="6188075" y="1447800"/>
            <a:ext cx="2955925" cy="3048000"/>
          </a:xfrm>
          <a:prstGeom prst="rect">
            <a:avLst/>
          </a:prstGeom>
          <a:noFill/>
          <a:ln w="9525">
            <a:noFill/>
            <a:miter lim="800000"/>
            <a:headEnd/>
            <a:tailEnd/>
          </a:ln>
        </p:spPr>
      </p:pic>
      <p:pic>
        <p:nvPicPr>
          <p:cNvPr id="19461" name="Picture 8" descr="MCj03595750000[1]"/>
          <p:cNvPicPr>
            <a:picLocks noChangeAspect="1" noChangeArrowheads="1"/>
          </p:cNvPicPr>
          <p:nvPr/>
        </p:nvPicPr>
        <p:blipFill>
          <a:blip r:embed="rId4" cstate="print"/>
          <a:srcRect/>
          <a:stretch>
            <a:fillRect/>
          </a:stretch>
        </p:blipFill>
        <p:spPr bwMode="auto">
          <a:xfrm>
            <a:off x="304800" y="228600"/>
            <a:ext cx="1833563" cy="1641475"/>
          </a:xfrm>
          <a:prstGeom prst="rect">
            <a:avLst/>
          </a:prstGeom>
          <a:noFill/>
          <a:ln w="9525">
            <a:noFill/>
            <a:miter lim="800000"/>
            <a:headEnd/>
            <a:tailEnd/>
          </a:ln>
        </p:spPr>
      </p:pic>
      <p:sp>
        <p:nvSpPr>
          <p:cNvPr id="19462" name="Text Box 9"/>
          <p:cNvSpPr txBox="1">
            <a:spLocks noChangeArrowheads="1"/>
          </p:cNvSpPr>
          <p:nvPr/>
        </p:nvSpPr>
        <p:spPr bwMode="auto">
          <a:xfrm>
            <a:off x="3886200" y="6172200"/>
            <a:ext cx="4572000" cy="274638"/>
          </a:xfrm>
          <a:prstGeom prst="rect">
            <a:avLst/>
          </a:prstGeom>
          <a:noFill/>
          <a:ln w="9525">
            <a:noFill/>
            <a:miter lim="800000"/>
            <a:headEnd/>
            <a:tailEnd/>
          </a:ln>
        </p:spPr>
        <p:txBody>
          <a:bodyPr>
            <a:spAutoFit/>
          </a:bodyPr>
          <a:lstStyle/>
          <a:p>
            <a:pPr>
              <a:spcBef>
                <a:spcPct val="50000"/>
              </a:spcBef>
            </a:pPr>
            <a:r>
              <a:rPr lang="en-US" sz="1200"/>
              <a:t>http://instech.tusd.k12.az.us/Science/notebook.asp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p:txBody>
          <a:bodyPr/>
          <a:lstStyle/>
          <a:p>
            <a:pPr eaLnBrk="1" hangingPunct="1"/>
            <a:r>
              <a:rPr lang="en-US" smtClean="0">
                <a:solidFill>
                  <a:schemeClr val="hlink"/>
                </a:solidFill>
              </a:rPr>
              <a:t>Keep a Science Notebook</a:t>
            </a:r>
          </a:p>
        </p:txBody>
      </p:sp>
      <p:graphicFrame>
        <p:nvGraphicFramePr>
          <p:cNvPr id="1026" name="Object 4"/>
          <p:cNvGraphicFramePr>
            <a:graphicFrameLocks noChangeAspect="1"/>
          </p:cNvGraphicFramePr>
          <p:nvPr>
            <p:ph idx="1"/>
          </p:nvPr>
        </p:nvGraphicFramePr>
        <p:xfrm>
          <a:off x="1644650" y="1600200"/>
          <a:ext cx="5854700" cy="4525963"/>
        </p:xfrm>
        <a:graphic>
          <a:graphicData uri="http://schemas.openxmlformats.org/presentationml/2006/ole">
            <p:oleObj spid="_x0000_s1026" name="Acrobat Document" r:id="rId4" imgW="7542857" imgH="5830114" progId="AcroExch.Document.7">
              <p:embed/>
            </p:oleObj>
          </a:graphicData>
        </a:graphic>
      </p:graphicFrame>
      <p:sp>
        <p:nvSpPr>
          <p:cNvPr id="1028" name="Text Box 7"/>
          <p:cNvSpPr txBox="1">
            <a:spLocks noChangeArrowheads="1"/>
          </p:cNvSpPr>
          <p:nvPr/>
        </p:nvSpPr>
        <p:spPr bwMode="auto">
          <a:xfrm>
            <a:off x="4724400" y="6096000"/>
            <a:ext cx="3733800" cy="274638"/>
          </a:xfrm>
          <a:prstGeom prst="rect">
            <a:avLst/>
          </a:prstGeom>
          <a:noFill/>
          <a:ln w="9525">
            <a:noFill/>
            <a:miter lim="800000"/>
            <a:headEnd/>
            <a:tailEnd/>
          </a:ln>
        </p:spPr>
        <p:txBody>
          <a:bodyPr>
            <a:spAutoFit/>
          </a:bodyPr>
          <a:lstStyle/>
          <a:p>
            <a:pPr>
              <a:spcBef>
                <a:spcPct val="50000"/>
              </a:spcBef>
            </a:pPr>
            <a:r>
              <a:rPr lang="en-US" sz="1200"/>
              <a:t>http://instech.tusd.k12.az.us/Science/notebook.asp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z="4000" smtClean="0">
                <a:solidFill>
                  <a:schemeClr val="hlink"/>
                </a:solidFill>
              </a:rPr>
              <a:t>What A Real Science Notebook Looks Like</a:t>
            </a:r>
          </a:p>
        </p:txBody>
      </p:sp>
      <p:graphicFrame>
        <p:nvGraphicFramePr>
          <p:cNvPr id="2050" name="Object 3"/>
          <p:cNvGraphicFramePr>
            <a:graphicFrameLocks noChangeAspect="1"/>
          </p:cNvGraphicFramePr>
          <p:nvPr>
            <p:ph idx="1"/>
          </p:nvPr>
        </p:nvGraphicFramePr>
        <p:xfrm>
          <a:off x="1524000" y="1752600"/>
          <a:ext cx="5854700" cy="4525963"/>
        </p:xfrm>
        <a:graphic>
          <a:graphicData uri="http://schemas.openxmlformats.org/presentationml/2006/ole">
            <p:oleObj spid="_x0000_s2050" name="Acrobat Document" r:id="rId4" imgW="7542857" imgH="5830114" progId="AcroExch.Document.7">
              <p:embed/>
            </p:oleObj>
          </a:graphicData>
        </a:graphic>
      </p:graphicFrame>
      <p:sp>
        <p:nvSpPr>
          <p:cNvPr id="2052" name="Text Box 5"/>
          <p:cNvSpPr txBox="1">
            <a:spLocks noChangeArrowheads="1"/>
          </p:cNvSpPr>
          <p:nvPr/>
        </p:nvSpPr>
        <p:spPr bwMode="auto">
          <a:xfrm>
            <a:off x="4876800" y="6248400"/>
            <a:ext cx="3962400" cy="274638"/>
          </a:xfrm>
          <a:prstGeom prst="rect">
            <a:avLst/>
          </a:prstGeom>
          <a:noFill/>
          <a:ln w="9525">
            <a:noFill/>
            <a:miter lim="800000"/>
            <a:headEnd/>
            <a:tailEnd/>
          </a:ln>
        </p:spPr>
        <p:txBody>
          <a:bodyPr>
            <a:spAutoFit/>
          </a:bodyPr>
          <a:lstStyle/>
          <a:p>
            <a:pPr>
              <a:spcBef>
                <a:spcPct val="50000"/>
              </a:spcBef>
            </a:pPr>
            <a:r>
              <a:rPr lang="en-US" sz="1200"/>
              <a:t>http://instech.tusd.k12.az.us/Science/notebook.asp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mtClean="0">
                <a:solidFill>
                  <a:schemeClr val="hlink"/>
                </a:solidFill>
              </a:rPr>
              <a:t>Keep a Science Notebook</a:t>
            </a:r>
          </a:p>
        </p:txBody>
      </p:sp>
      <p:graphicFrame>
        <p:nvGraphicFramePr>
          <p:cNvPr id="3074" name="Object 3"/>
          <p:cNvGraphicFramePr>
            <a:graphicFrameLocks noChangeAspect="1"/>
          </p:cNvGraphicFramePr>
          <p:nvPr>
            <p:ph idx="1"/>
          </p:nvPr>
        </p:nvGraphicFramePr>
        <p:xfrm>
          <a:off x="1447800" y="1295400"/>
          <a:ext cx="5854700" cy="4525963"/>
        </p:xfrm>
        <a:graphic>
          <a:graphicData uri="http://schemas.openxmlformats.org/presentationml/2006/ole">
            <p:oleObj spid="_x0000_s3074" name="Acrobat Document" r:id="rId4" imgW="7542857" imgH="5830114" progId="AcroExch.Document.7">
              <p:embed/>
            </p:oleObj>
          </a:graphicData>
        </a:graphic>
      </p:graphicFrame>
      <p:sp>
        <p:nvSpPr>
          <p:cNvPr id="3076" name="Text Box 5"/>
          <p:cNvSpPr txBox="1">
            <a:spLocks noChangeArrowheads="1"/>
          </p:cNvSpPr>
          <p:nvPr/>
        </p:nvSpPr>
        <p:spPr bwMode="auto">
          <a:xfrm>
            <a:off x="4419600" y="6096000"/>
            <a:ext cx="4038600" cy="274638"/>
          </a:xfrm>
          <a:prstGeom prst="rect">
            <a:avLst/>
          </a:prstGeom>
          <a:noFill/>
          <a:ln w="9525">
            <a:noFill/>
            <a:miter lim="800000"/>
            <a:headEnd/>
            <a:tailEnd/>
          </a:ln>
        </p:spPr>
        <p:txBody>
          <a:bodyPr>
            <a:spAutoFit/>
          </a:bodyPr>
          <a:lstStyle/>
          <a:p>
            <a:pPr>
              <a:spcBef>
                <a:spcPct val="50000"/>
              </a:spcBef>
            </a:pPr>
            <a:r>
              <a:rPr lang="en-US" sz="1200"/>
              <a:t>http://instech.tusd.k12.az.us/Science/notebook.asp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p:txBody>
          <a:bodyPr/>
          <a:lstStyle/>
          <a:p>
            <a:pPr eaLnBrk="1" hangingPunct="1"/>
            <a:r>
              <a:rPr lang="en-US" smtClean="0">
                <a:solidFill>
                  <a:schemeClr val="hlink"/>
                </a:solidFill>
              </a:rPr>
              <a:t>Keep a Science Notebook</a:t>
            </a:r>
          </a:p>
        </p:txBody>
      </p:sp>
      <p:graphicFrame>
        <p:nvGraphicFramePr>
          <p:cNvPr id="4098" name="Object 3"/>
          <p:cNvGraphicFramePr>
            <a:graphicFrameLocks noChangeAspect="1"/>
          </p:cNvGraphicFramePr>
          <p:nvPr>
            <p:ph idx="1"/>
          </p:nvPr>
        </p:nvGraphicFramePr>
        <p:xfrm>
          <a:off x="1644650" y="1600200"/>
          <a:ext cx="5854700" cy="4525963"/>
        </p:xfrm>
        <a:graphic>
          <a:graphicData uri="http://schemas.openxmlformats.org/presentationml/2006/ole">
            <p:oleObj spid="_x0000_s4098" name="Acrobat Document" r:id="rId4" imgW="7542857" imgH="5830114" progId="AcroExch.Document.7">
              <p:embed/>
            </p:oleObj>
          </a:graphicData>
        </a:graphic>
      </p:graphicFrame>
      <p:sp>
        <p:nvSpPr>
          <p:cNvPr id="4100" name="Text Box 6"/>
          <p:cNvSpPr txBox="1">
            <a:spLocks noChangeArrowheads="1"/>
          </p:cNvSpPr>
          <p:nvPr/>
        </p:nvSpPr>
        <p:spPr bwMode="auto">
          <a:xfrm>
            <a:off x="4419600" y="6248400"/>
            <a:ext cx="4114800" cy="274638"/>
          </a:xfrm>
          <a:prstGeom prst="rect">
            <a:avLst/>
          </a:prstGeom>
          <a:noFill/>
          <a:ln w="9525">
            <a:noFill/>
            <a:miter lim="800000"/>
            <a:headEnd/>
            <a:tailEnd/>
          </a:ln>
        </p:spPr>
        <p:txBody>
          <a:bodyPr>
            <a:spAutoFit/>
          </a:bodyPr>
          <a:lstStyle/>
          <a:p>
            <a:pPr>
              <a:spcBef>
                <a:spcPct val="50000"/>
              </a:spcBef>
            </a:pPr>
            <a:r>
              <a:rPr lang="en-US" sz="1200"/>
              <a:t>http://instech.tusd.k12.az.us/Science/notebook.asp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lstStyle/>
          <a:p>
            <a:pPr eaLnBrk="1" hangingPunct="1"/>
            <a:r>
              <a:rPr lang="en-US" smtClean="0">
                <a:solidFill>
                  <a:schemeClr val="hlink"/>
                </a:solidFill>
              </a:rPr>
              <a:t>Keep a Science Notebook</a:t>
            </a:r>
          </a:p>
        </p:txBody>
      </p:sp>
      <p:graphicFrame>
        <p:nvGraphicFramePr>
          <p:cNvPr id="5122" name="Object 3"/>
          <p:cNvGraphicFramePr>
            <a:graphicFrameLocks noChangeAspect="1"/>
          </p:cNvGraphicFramePr>
          <p:nvPr>
            <p:ph idx="1"/>
          </p:nvPr>
        </p:nvGraphicFramePr>
        <p:xfrm>
          <a:off x="1644650" y="1600200"/>
          <a:ext cx="5854700" cy="4525963"/>
        </p:xfrm>
        <a:graphic>
          <a:graphicData uri="http://schemas.openxmlformats.org/presentationml/2006/ole">
            <p:oleObj spid="_x0000_s5122" name="Acrobat Document" r:id="rId4" imgW="7542857" imgH="5830114" progId="AcroExch.Document.7">
              <p:embed/>
            </p:oleObj>
          </a:graphicData>
        </a:graphic>
      </p:graphicFrame>
      <p:sp>
        <p:nvSpPr>
          <p:cNvPr id="5124" name="Text Box 6"/>
          <p:cNvSpPr txBox="1">
            <a:spLocks noChangeArrowheads="1"/>
          </p:cNvSpPr>
          <p:nvPr/>
        </p:nvSpPr>
        <p:spPr bwMode="auto">
          <a:xfrm>
            <a:off x="4343400" y="6019800"/>
            <a:ext cx="3810000" cy="274638"/>
          </a:xfrm>
          <a:prstGeom prst="rect">
            <a:avLst/>
          </a:prstGeom>
          <a:noFill/>
          <a:ln w="9525">
            <a:noFill/>
            <a:miter lim="800000"/>
            <a:headEnd/>
            <a:tailEnd/>
          </a:ln>
        </p:spPr>
        <p:txBody>
          <a:bodyPr>
            <a:spAutoFit/>
          </a:bodyPr>
          <a:lstStyle/>
          <a:p>
            <a:pPr>
              <a:spcBef>
                <a:spcPct val="50000"/>
              </a:spcBef>
            </a:pPr>
            <a:r>
              <a:rPr lang="en-US" sz="1200"/>
              <a:t>http://instech.tusd.k12.az.us/Science/notebook.asp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8"/>
          <p:cNvSpPr>
            <a:spLocks noGrp="1" noChangeArrowheads="1"/>
          </p:cNvSpPr>
          <p:nvPr>
            <p:ph type="title"/>
          </p:nvPr>
        </p:nvSpPr>
        <p:spPr/>
        <p:txBody>
          <a:bodyPr/>
          <a:lstStyle/>
          <a:p>
            <a:pPr eaLnBrk="1" hangingPunct="1"/>
            <a:r>
              <a:rPr lang="en-US" smtClean="0">
                <a:solidFill>
                  <a:schemeClr val="hlink"/>
                </a:solidFill>
              </a:rPr>
              <a:t>Notebook Contents</a:t>
            </a:r>
          </a:p>
        </p:txBody>
      </p:sp>
      <p:graphicFrame>
        <p:nvGraphicFramePr>
          <p:cNvPr id="6146" name="Object 4"/>
          <p:cNvGraphicFramePr>
            <a:graphicFrameLocks noChangeAspect="1"/>
          </p:cNvGraphicFramePr>
          <p:nvPr>
            <p:ph sz="half" idx="1"/>
          </p:nvPr>
        </p:nvGraphicFramePr>
        <p:xfrm>
          <a:off x="-990600" y="1447800"/>
          <a:ext cx="6400800" cy="4948238"/>
        </p:xfrm>
        <a:graphic>
          <a:graphicData uri="http://schemas.openxmlformats.org/presentationml/2006/ole">
            <p:oleObj spid="_x0000_s6146" name="Acrobat Document" r:id="rId4" imgW="7542857" imgH="5830114" progId="AcroExch.Document.7">
              <p:embed/>
            </p:oleObj>
          </a:graphicData>
        </a:graphic>
      </p:graphicFrame>
      <p:graphicFrame>
        <p:nvGraphicFramePr>
          <p:cNvPr id="6147" name="Object 7"/>
          <p:cNvGraphicFramePr>
            <a:graphicFrameLocks noChangeAspect="1"/>
          </p:cNvGraphicFramePr>
          <p:nvPr>
            <p:ph sz="half" idx="2"/>
          </p:nvPr>
        </p:nvGraphicFramePr>
        <p:xfrm>
          <a:off x="3505200" y="1447800"/>
          <a:ext cx="5943600" cy="4595813"/>
        </p:xfrm>
        <a:graphic>
          <a:graphicData uri="http://schemas.openxmlformats.org/presentationml/2006/ole">
            <p:oleObj spid="_x0000_s6147" name="Acrobat Document" r:id="rId5" imgW="7542857" imgH="5830114" progId="AcroExch.Document.7">
              <p:embed/>
            </p:oleObj>
          </a:graphicData>
        </a:graphic>
      </p:graphicFrame>
      <p:sp>
        <p:nvSpPr>
          <p:cNvPr id="6149" name="Text Box 10"/>
          <p:cNvSpPr txBox="1">
            <a:spLocks noChangeArrowheads="1"/>
          </p:cNvSpPr>
          <p:nvPr/>
        </p:nvSpPr>
        <p:spPr bwMode="auto">
          <a:xfrm>
            <a:off x="4648200" y="6096000"/>
            <a:ext cx="3657600" cy="274638"/>
          </a:xfrm>
          <a:prstGeom prst="rect">
            <a:avLst/>
          </a:prstGeom>
          <a:noFill/>
          <a:ln w="9525">
            <a:noFill/>
            <a:miter lim="800000"/>
            <a:headEnd/>
            <a:tailEnd/>
          </a:ln>
        </p:spPr>
        <p:txBody>
          <a:bodyPr>
            <a:spAutoFit/>
          </a:bodyPr>
          <a:lstStyle/>
          <a:p>
            <a:pPr>
              <a:spcBef>
                <a:spcPct val="50000"/>
              </a:spcBef>
            </a:pPr>
            <a:r>
              <a:rPr lang="en-US" sz="1200"/>
              <a:t>http://instech.tusd.k12.az.us/Science/notebook.asp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smtClean="0">
                <a:solidFill>
                  <a:srgbClr val="FF0000"/>
                </a:solidFill>
              </a:rPr>
              <a:t>How Your Notebook Will Be Scored</a:t>
            </a:r>
          </a:p>
        </p:txBody>
      </p:sp>
      <p:graphicFrame>
        <p:nvGraphicFramePr>
          <p:cNvPr id="103456" name="Group 32"/>
          <p:cNvGraphicFramePr>
            <a:graphicFrameLocks noGrp="1"/>
          </p:cNvGraphicFramePr>
          <p:nvPr>
            <p:ph idx="1"/>
          </p:nvPr>
        </p:nvGraphicFramePr>
        <p:xfrm>
          <a:off x="533400" y="2971800"/>
          <a:ext cx="8229600" cy="3044825"/>
        </p:xfrm>
        <a:graphic>
          <a:graphicData uri="http://schemas.openxmlformats.org/drawingml/2006/table">
            <a:tbl>
              <a:tblPr/>
              <a:tblGrid>
                <a:gridCol w="1176338"/>
                <a:gridCol w="1174750"/>
                <a:gridCol w="1176337"/>
                <a:gridCol w="1174750"/>
                <a:gridCol w="1176338"/>
                <a:gridCol w="1174750"/>
                <a:gridCol w="1176337"/>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Science Journal Utilized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science journal is complete with information and it is clear the student spent time and effort working in the journal.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science journal is complete with information and it appears the student spent time and effort working in the journal.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science journal is somewhat complete with information and it appears the student spent some time and effort working in the journal.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science journal lacks information and it appears the student spent time and effort working in the journal.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science journal lacks information and it appears the student spent little time and effort working in the journal.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shows no effort working in the journal.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509" name="Picture 33" descr="science_scientificmethod"/>
          <p:cNvPicPr>
            <a:picLocks noChangeAspect="1" noChangeArrowheads="1"/>
          </p:cNvPicPr>
          <p:nvPr/>
        </p:nvPicPr>
        <p:blipFill>
          <a:blip r:embed="rId3" cstate="print"/>
          <a:srcRect/>
          <a:stretch>
            <a:fillRect/>
          </a:stretch>
        </p:blipFill>
        <p:spPr bwMode="auto">
          <a:xfrm>
            <a:off x="5715000" y="1219200"/>
            <a:ext cx="3124200" cy="18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chemeClr val="hlink"/>
                </a:solidFill>
              </a:rPr>
              <a:t>The Scientific Method</a:t>
            </a:r>
            <a:r>
              <a:rPr lang="en-US" smtClean="0"/>
              <a:t> </a:t>
            </a:r>
          </a:p>
        </p:txBody>
      </p:sp>
      <p:sp>
        <p:nvSpPr>
          <p:cNvPr id="9219" name="Rectangle 3"/>
          <p:cNvSpPr>
            <a:spLocks noGrp="1" noChangeArrowheads="1"/>
          </p:cNvSpPr>
          <p:nvPr>
            <p:ph type="body" idx="1"/>
          </p:nvPr>
        </p:nvSpPr>
        <p:spPr>
          <a:xfrm>
            <a:off x="457200" y="1447800"/>
            <a:ext cx="8229600" cy="4525963"/>
          </a:xfrm>
        </p:spPr>
        <p:txBody>
          <a:bodyPr/>
          <a:lstStyle/>
          <a:p>
            <a:pPr eaLnBrk="1" hangingPunct="1">
              <a:buFontTx/>
              <a:buNone/>
            </a:pPr>
            <a:r>
              <a:rPr lang="en-US" smtClean="0"/>
              <a:t>The </a:t>
            </a:r>
            <a:r>
              <a:rPr lang="en-US" smtClean="0">
                <a:solidFill>
                  <a:schemeClr val="hlink"/>
                </a:solidFill>
              </a:rPr>
              <a:t>Scientific Method</a:t>
            </a:r>
            <a:r>
              <a:rPr lang="en-US" smtClean="0"/>
              <a:t> is the only scientific </a:t>
            </a:r>
          </a:p>
          <a:p>
            <a:pPr eaLnBrk="1" hangingPunct="1">
              <a:buFontTx/>
              <a:buNone/>
            </a:pPr>
            <a:r>
              <a:rPr lang="en-US" smtClean="0"/>
              <a:t>way accepted to back up a theory or</a:t>
            </a:r>
          </a:p>
          <a:p>
            <a:pPr eaLnBrk="1" hangingPunct="1">
              <a:buFontTx/>
              <a:buNone/>
            </a:pPr>
            <a:r>
              <a:rPr lang="en-US" smtClean="0"/>
              <a:t>idea. This is the method on which all </a:t>
            </a:r>
          </a:p>
          <a:p>
            <a:pPr eaLnBrk="1" hangingPunct="1">
              <a:buFontTx/>
              <a:buNone/>
            </a:pPr>
            <a:r>
              <a:rPr lang="en-US" smtClean="0"/>
              <a:t>research projects should be based. </a:t>
            </a:r>
          </a:p>
          <a:p>
            <a:pPr eaLnBrk="1" hangingPunct="1">
              <a:buFontTx/>
              <a:buNone/>
            </a:pPr>
            <a:r>
              <a:rPr lang="en-US" smtClean="0"/>
              <a:t>The </a:t>
            </a:r>
            <a:r>
              <a:rPr lang="en-US" smtClean="0">
                <a:solidFill>
                  <a:schemeClr val="hlink"/>
                </a:solidFill>
              </a:rPr>
              <a:t>Scientific Method</a:t>
            </a:r>
            <a:r>
              <a:rPr lang="en-US" smtClean="0"/>
              <a:t> is used by </a:t>
            </a:r>
          </a:p>
          <a:p>
            <a:pPr eaLnBrk="1" hangingPunct="1">
              <a:buFontTx/>
              <a:buNone/>
            </a:pPr>
            <a:r>
              <a:rPr lang="en-US" smtClean="0"/>
              <a:t>researchers to support or disprove </a:t>
            </a:r>
          </a:p>
          <a:p>
            <a:pPr eaLnBrk="1" hangingPunct="1">
              <a:buFontTx/>
              <a:buNone/>
            </a:pPr>
            <a:r>
              <a:rPr lang="en-US" smtClean="0"/>
              <a:t>a theory. </a:t>
            </a:r>
          </a:p>
        </p:txBody>
      </p:sp>
      <p:pic>
        <p:nvPicPr>
          <p:cNvPr id="9220" name="Picture 5" descr="Mad_scientist"/>
          <p:cNvPicPr>
            <a:picLocks noChangeAspect="1" noChangeArrowheads="1" noCrop="1"/>
          </p:cNvPicPr>
          <p:nvPr/>
        </p:nvPicPr>
        <p:blipFill>
          <a:blip r:embed="rId3" cstate="print"/>
          <a:srcRect/>
          <a:stretch>
            <a:fillRect/>
          </a:stretch>
        </p:blipFill>
        <p:spPr bwMode="auto">
          <a:xfrm>
            <a:off x="6365875" y="3657600"/>
            <a:ext cx="2493963" cy="2919413"/>
          </a:xfrm>
          <a:prstGeom prst="rect">
            <a:avLst/>
          </a:prstGeom>
          <a:noFill/>
          <a:ln w="9525">
            <a:noFill/>
            <a:miter lim="800000"/>
            <a:headEnd/>
            <a:tailEnd/>
          </a:ln>
        </p:spPr>
      </p:pic>
      <p:sp>
        <p:nvSpPr>
          <p:cNvPr id="9221" name="Text Box 6"/>
          <p:cNvSpPr txBox="1">
            <a:spLocks noChangeArrowheads="1"/>
          </p:cNvSpPr>
          <p:nvPr/>
        </p:nvSpPr>
        <p:spPr bwMode="auto">
          <a:xfrm>
            <a:off x="1219200" y="5943600"/>
            <a:ext cx="3657600" cy="549275"/>
          </a:xfrm>
          <a:prstGeom prst="rect">
            <a:avLst/>
          </a:prstGeom>
          <a:noFill/>
          <a:ln w="9525">
            <a:noFill/>
            <a:miter lim="800000"/>
            <a:headEnd/>
            <a:tailEnd/>
          </a:ln>
        </p:spPr>
        <p:txBody>
          <a:bodyPr>
            <a:spAutoFit/>
          </a:bodyPr>
          <a:lstStyle/>
          <a:p>
            <a:pPr>
              <a:spcBef>
                <a:spcPct val="50000"/>
              </a:spcBef>
            </a:pPr>
            <a:r>
              <a:rPr lang="en-US" sz="1200">
                <a:hlinkClick r:id="rId4"/>
              </a:rPr>
              <a:t>http://science.pppst.com/scientificmethod.html</a:t>
            </a:r>
            <a:endParaRPr lang="en-US" sz="1200"/>
          </a:p>
          <a:p>
            <a:pPr>
              <a:spcBef>
                <a:spcPct val="50000"/>
              </a:spcBef>
            </a:pPr>
            <a:endParaRPr lang="en-US" sz="1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solidFill>
                  <a:schemeClr val="hlink"/>
                </a:solidFill>
              </a:rPr>
              <a:t>Project Resources</a:t>
            </a:r>
          </a:p>
        </p:txBody>
      </p:sp>
      <p:sp>
        <p:nvSpPr>
          <p:cNvPr id="21507" name="Rectangle 3"/>
          <p:cNvSpPr>
            <a:spLocks noGrp="1" noChangeArrowheads="1"/>
          </p:cNvSpPr>
          <p:nvPr>
            <p:ph type="body" idx="1"/>
          </p:nvPr>
        </p:nvSpPr>
        <p:spPr/>
        <p:txBody>
          <a:bodyPr/>
          <a:lstStyle/>
          <a:p>
            <a:pPr eaLnBrk="1" hangingPunct="1">
              <a:lnSpc>
                <a:spcPct val="80000"/>
              </a:lnSpc>
            </a:pPr>
            <a:r>
              <a:rPr lang="en-US" sz="1800" smtClean="0"/>
              <a:t>Internet:  You may find ideas to get help you get started on your project on the internet.  You can type in keywords into the search engine to begin with.  You should find sites that give you a starting place for your ideas.</a:t>
            </a:r>
          </a:p>
          <a:p>
            <a:pPr eaLnBrk="1" hangingPunct="1">
              <a:lnSpc>
                <a:spcPct val="80000"/>
              </a:lnSpc>
            </a:pPr>
            <a:r>
              <a:rPr lang="en-US" sz="1800" smtClean="0"/>
              <a:t>Magazines, Newspapers, and Books:  You can read these resources and get ideas for your project in them.</a:t>
            </a:r>
          </a:p>
          <a:p>
            <a:pPr eaLnBrk="1" hangingPunct="1">
              <a:lnSpc>
                <a:spcPct val="80000"/>
              </a:lnSpc>
            </a:pPr>
            <a:r>
              <a:rPr lang="en-US" sz="1800" smtClean="0"/>
              <a:t>Your Environment:  You can observe the world around you and begin to think of questions.</a:t>
            </a:r>
          </a:p>
          <a:p>
            <a:pPr eaLnBrk="1" hangingPunct="1">
              <a:lnSpc>
                <a:spcPct val="80000"/>
              </a:lnSpc>
            </a:pPr>
            <a:r>
              <a:rPr lang="en-US" sz="1800" smtClean="0"/>
              <a:t>Your Experiences:  Think about things you are interested in and want to learn more about.  These may include your hobbies, vacations, extracurricular activities like sports, music, and art.</a:t>
            </a:r>
          </a:p>
          <a:p>
            <a:pPr eaLnBrk="1" hangingPunct="1">
              <a:lnSpc>
                <a:spcPct val="80000"/>
              </a:lnSpc>
            </a:pPr>
            <a:r>
              <a:rPr lang="en-US" sz="1800" smtClean="0"/>
              <a:t>Other Science Fair Projects:  You can use ideas you got from previous year’s projects.  </a:t>
            </a:r>
          </a:p>
          <a:p>
            <a:pPr eaLnBrk="1" hangingPunct="1">
              <a:lnSpc>
                <a:spcPct val="80000"/>
              </a:lnSpc>
            </a:pPr>
            <a:endParaRPr lang="en-US" sz="1800" smtClean="0"/>
          </a:p>
          <a:p>
            <a:pPr eaLnBrk="1" hangingPunct="1">
              <a:lnSpc>
                <a:spcPct val="80000"/>
              </a:lnSpc>
              <a:buFontTx/>
              <a:buNone/>
            </a:pPr>
            <a:r>
              <a:rPr lang="en-US" sz="1800" smtClean="0">
                <a:solidFill>
                  <a:schemeClr val="hlink"/>
                </a:solidFill>
              </a:rPr>
              <a:t>Remember:  Do not simply re-do the very same project you saw somewhere </a:t>
            </a:r>
          </a:p>
          <a:p>
            <a:pPr eaLnBrk="1" hangingPunct="1">
              <a:lnSpc>
                <a:spcPct val="80000"/>
              </a:lnSpc>
              <a:buFontTx/>
              <a:buNone/>
            </a:pPr>
            <a:r>
              <a:rPr lang="en-US" sz="1800" smtClean="0">
                <a:solidFill>
                  <a:schemeClr val="hlink"/>
                </a:solidFill>
              </a:rPr>
              <a:t>else.  You need to be creative, change it, and make it your own.  Judges like </a:t>
            </a:r>
          </a:p>
          <a:p>
            <a:pPr eaLnBrk="1" hangingPunct="1">
              <a:lnSpc>
                <a:spcPct val="80000"/>
              </a:lnSpc>
              <a:buFontTx/>
              <a:buNone/>
            </a:pPr>
            <a:r>
              <a:rPr lang="en-US" sz="1800" smtClean="0">
                <a:solidFill>
                  <a:schemeClr val="hlink"/>
                </a:solidFill>
              </a:rPr>
              <a:t>projects that show </a:t>
            </a:r>
            <a:r>
              <a:rPr lang="en-US" sz="1800" b="1" smtClean="0">
                <a:solidFill>
                  <a:schemeClr val="hlink"/>
                </a:solidFill>
              </a:rPr>
              <a:t>creativity and different thinking</a:t>
            </a:r>
            <a:r>
              <a:rPr lang="en-US" sz="1800" smtClean="0">
                <a:solidFill>
                  <a:schemeClr val="hlink"/>
                </a:solidFill>
              </a:rPr>
              <a:t>.  Your question should be </a:t>
            </a:r>
          </a:p>
          <a:p>
            <a:pPr eaLnBrk="1" hangingPunct="1">
              <a:lnSpc>
                <a:spcPct val="80000"/>
              </a:lnSpc>
              <a:buFontTx/>
              <a:buNone/>
            </a:pPr>
            <a:r>
              <a:rPr lang="en-US" sz="1800" smtClean="0">
                <a:solidFill>
                  <a:schemeClr val="hlink"/>
                </a:solidFill>
              </a:rPr>
              <a:t>about something you are truly interested in finding out.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solidFill>
                  <a:schemeClr val="hlink"/>
                </a:solidFill>
              </a:rPr>
              <a:t>Step One: Choosing a Category</a:t>
            </a:r>
            <a:r>
              <a:rPr lang="en-US" smtClean="0"/>
              <a:t> </a:t>
            </a:r>
          </a:p>
        </p:txBody>
      </p:sp>
      <p:sp>
        <p:nvSpPr>
          <p:cNvPr id="22531" name="Rectangle 3"/>
          <p:cNvSpPr>
            <a:spLocks noGrp="1" noChangeArrowheads="1"/>
          </p:cNvSpPr>
          <p:nvPr>
            <p:ph type="body" idx="1"/>
          </p:nvPr>
        </p:nvSpPr>
        <p:spPr>
          <a:xfrm>
            <a:off x="609600" y="2743200"/>
            <a:ext cx="8229600" cy="5029200"/>
          </a:xfrm>
        </p:spPr>
        <p:txBody>
          <a:bodyPr/>
          <a:lstStyle/>
          <a:p>
            <a:pPr eaLnBrk="1" hangingPunct="1">
              <a:buFontTx/>
              <a:buNone/>
            </a:pPr>
            <a:endParaRPr lang="en-US" sz="4000" smtClean="0"/>
          </a:p>
          <a:p>
            <a:pPr eaLnBrk="1" hangingPunct="1">
              <a:buFontTx/>
              <a:buNone/>
            </a:pPr>
            <a:r>
              <a:rPr lang="en-US" sz="4000" smtClean="0"/>
              <a:t>  </a:t>
            </a:r>
            <a:r>
              <a:rPr lang="en-US" smtClean="0"/>
              <a:t>All great projects start with great questions. Before you get started on a great question, you need to pick a subject or topic that you like. There are two different categories of the science fair to choose from. </a:t>
            </a:r>
          </a:p>
          <a:p>
            <a:pPr eaLnBrk="1" hangingPunct="1"/>
            <a:endParaRPr lang="en-US" smtClean="0"/>
          </a:p>
          <a:p>
            <a:pPr eaLnBrk="1" hangingPunct="1"/>
            <a:endParaRPr lang="en-US" sz="4000" smtClean="0"/>
          </a:p>
        </p:txBody>
      </p:sp>
      <p:pic>
        <p:nvPicPr>
          <p:cNvPr id="22532" name="Picture 4" descr="science_human_eye_s"/>
          <p:cNvPicPr>
            <a:picLocks noChangeAspect="1" noChangeArrowheads="1"/>
          </p:cNvPicPr>
          <p:nvPr/>
        </p:nvPicPr>
        <p:blipFill>
          <a:blip r:embed="rId3" cstate="print"/>
          <a:srcRect/>
          <a:stretch>
            <a:fillRect/>
          </a:stretch>
        </p:blipFill>
        <p:spPr bwMode="auto">
          <a:xfrm>
            <a:off x="3352800" y="1371600"/>
            <a:ext cx="169862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solidFill>
                  <a:schemeClr val="hlink"/>
                </a:solidFill>
              </a:rPr>
              <a:t>Step One: Choosing a Category</a:t>
            </a:r>
          </a:p>
        </p:txBody>
      </p:sp>
      <p:sp>
        <p:nvSpPr>
          <p:cNvPr id="23555" name="Rectangle 3"/>
          <p:cNvSpPr>
            <a:spLocks noGrp="1" noChangeArrowheads="1"/>
          </p:cNvSpPr>
          <p:nvPr>
            <p:ph type="body" idx="1"/>
          </p:nvPr>
        </p:nvSpPr>
        <p:spPr/>
        <p:txBody>
          <a:bodyPr/>
          <a:lstStyle/>
          <a:p>
            <a:pPr eaLnBrk="1" hangingPunct="1">
              <a:lnSpc>
                <a:spcPct val="80000"/>
              </a:lnSpc>
            </a:pPr>
            <a:r>
              <a:rPr lang="en-US" sz="2000" b="1" smtClean="0"/>
              <a:t>Life science:</a:t>
            </a:r>
            <a:r>
              <a:rPr lang="en-US" sz="2000" smtClean="0"/>
              <a:t> This category deals with all animal, plant and human body questions that you might have and want to do an experiment about. Remember that it is against Science Fair Rules to intentionally hurt an animal during an experiment. If you are dealing with animals, you must have prior permission and please let an adult assist you. It is okay to do experiment on plants, as long as they don’t belong to someone else, like don’t do an experiment on your mom’s rose bushes unless you ask her first...</a:t>
            </a:r>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buFontTx/>
              <a:buNone/>
            </a:pPr>
            <a:endParaRPr lang="en-US" sz="2000" smtClean="0"/>
          </a:p>
          <a:p>
            <a:pPr eaLnBrk="1" hangingPunct="1">
              <a:lnSpc>
                <a:spcPct val="80000"/>
              </a:lnSpc>
              <a:buFontTx/>
              <a:buNone/>
            </a:pPr>
            <a:endParaRPr lang="en-US" sz="2000" smtClean="0"/>
          </a:p>
          <a:p>
            <a:pPr eaLnBrk="1" hangingPunct="1">
              <a:lnSpc>
                <a:spcPct val="80000"/>
              </a:lnSpc>
            </a:pPr>
            <a:r>
              <a:rPr lang="en-US" sz="2000" smtClean="0"/>
              <a:t>Life science also includes studying behaviors, so its a perfect category to try taste tests, opinion surveys, or animal behavior training</a:t>
            </a:r>
          </a:p>
        </p:txBody>
      </p:sp>
      <p:pic>
        <p:nvPicPr>
          <p:cNvPr id="23556" name="Picture 8" descr="science_ecology"/>
          <p:cNvPicPr>
            <a:picLocks noChangeAspect="1" noChangeArrowheads="1"/>
          </p:cNvPicPr>
          <p:nvPr/>
        </p:nvPicPr>
        <p:blipFill>
          <a:blip r:embed="rId3" cstate="print"/>
          <a:srcRect/>
          <a:stretch>
            <a:fillRect/>
          </a:stretch>
        </p:blipFill>
        <p:spPr bwMode="auto">
          <a:xfrm>
            <a:off x="5943600" y="3505200"/>
            <a:ext cx="2209800" cy="143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solidFill>
                  <a:schemeClr val="hlink"/>
                </a:solidFill>
              </a:rPr>
              <a:t>Step One: Choosing a Category</a:t>
            </a:r>
          </a:p>
        </p:txBody>
      </p:sp>
      <p:sp>
        <p:nvSpPr>
          <p:cNvPr id="24579" name="Rectangle 3"/>
          <p:cNvSpPr>
            <a:spLocks noGrp="1" noChangeArrowheads="1"/>
          </p:cNvSpPr>
          <p:nvPr>
            <p:ph type="body" idx="1"/>
          </p:nvPr>
        </p:nvSpPr>
        <p:spPr/>
        <p:txBody>
          <a:bodyPr/>
          <a:lstStyle/>
          <a:p>
            <a:pPr eaLnBrk="1" hangingPunct="1">
              <a:lnSpc>
                <a:spcPct val="80000"/>
              </a:lnSpc>
            </a:pPr>
            <a:r>
              <a:rPr lang="en-US" sz="2000" b="1" smtClean="0"/>
              <a:t>Physical Science</a:t>
            </a:r>
            <a:r>
              <a:rPr lang="en-US" sz="2000" smtClean="0"/>
              <a:t>: If you like trying to figure out how things work, then this is the category for you! It includes topics about matter and structure, as well as electricity, magnetism, sound, light or anything else that you might question, “How does it work and what if I do this to it, will it still work?” But remember, you always need to ask an adult first (and always make sure there is an adult with you when you try it.)</a:t>
            </a:r>
          </a:p>
          <a:p>
            <a:pPr eaLnBrk="1" hangingPunct="1">
              <a:lnSpc>
                <a:spcPct val="80000"/>
              </a:lnSpc>
            </a:pPr>
            <a:endParaRPr lang="en-US" sz="2000" smtClean="0"/>
          </a:p>
        </p:txBody>
      </p:sp>
      <p:pic>
        <p:nvPicPr>
          <p:cNvPr id="24580" name="Picture 4" descr="science_labwork"/>
          <p:cNvPicPr>
            <a:picLocks noChangeAspect="1" noChangeArrowheads="1"/>
          </p:cNvPicPr>
          <p:nvPr/>
        </p:nvPicPr>
        <p:blipFill>
          <a:blip r:embed="rId3" cstate="print"/>
          <a:srcRect/>
          <a:stretch>
            <a:fillRect/>
          </a:stretch>
        </p:blipFill>
        <p:spPr bwMode="auto">
          <a:xfrm>
            <a:off x="3657600" y="3352800"/>
            <a:ext cx="4686300" cy="292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solidFill>
                  <a:srgbClr val="00CC00"/>
                </a:solidFill>
              </a:rPr>
              <a:t>Time to Write in Your Notebook</a:t>
            </a:r>
          </a:p>
        </p:txBody>
      </p:sp>
      <p:sp>
        <p:nvSpPr>
          <p:cNvPr id="25603" name="Rectangle 3"/>
          <p:cNvSpPr>
            <a:spLocks noGrp="1" noChangeArrowheads="1"/>
          </p:cNvSpPr>
          <p:nvPr>
            <p:ph type="body" idx="1"/>
          </p:nvPr>
        </p:nvSpPr>
        <p:spPr>
          <a:xfrm>
            <a:off x="457200" y="1447800"/>
            <a:ext cx="8229600" cy="3276600"/>
          </a:xfrm>
        </p:spPr>
        <p:txBody>
          <a:bodyPr/>
          <a:lstStyle/>
          <a:p>
            <a:pPr eaLnBrk="1" hangingPunct="1">
              <a:lnSpc>
                <a:spcPct val="80000"/>
              </a:lnSpc>
              <a:buFontTx/>
              <a:buNone/>
            </a:pPr>
            <a:r>
              <a:rPr lang="en-US" sz="2400" smtClean="0"/>
              <a:t>   </a:t>
            </a:r>
            <a:r>
              <a:rPr lang="en-US" sz="2800" smtClean="0"/>
              <a:t>Write your favorite Science Fair Category in your notebook. What it is you would like to write about.  You can begin like this…</a:t>
            </a:r>
          </a:p>
          <a:p>
            <a:pPr eaLnBrk="1" hangingPunct="1">
              <a:lnSpc>
                <a:spcPct val="80000"/>
              </a:lnSpc>
            </a:pPr>
            <a:endParaRPr lang="en-US" sz="2800" smtClean="0"/>
          </a:p>
          <a:p>
            <a:pPr eaLnBrk="1" hangingPunct="1">
              <a:lnSpc>
                <a:spcPct val="80000"/>
              </a:lnSpc>
              <a:buFontTx/>
              <a:buNone/>
            </a:pPr>
            <a:r>
              <a:rPr lang="en-US" sz="2800" smtClean="0"/>
              <a:t>   My favorite category was _________________.</a:t>
            </a:r>
          </a:p>
          <a:p>
            <a:pPr eaLnBrk="1" hangingPunct="1">
              <a:lnSpc>
                <a:spcPct val="80000"/>
              </a:lnSpc>
              <a:buFontTx/>
              <a:buNone/>
            </a:pPr>
            <a:r>
              <a:rPr lang="en-US" sz="2800" smtClean="0"/>
              <a:t>   I want to do an experiment involving_____________________________________________________________________.</a:t>
            </a:r>
          </a:p>
        </p:txBody>
      </p:sp>
      <p:pic>
        <p:nvPicPr>
          <p:cNvPr id="25604" name="Picture 4" descr="school_pencil"/>
          <p:cNvPicPr>
            <a:picLocks noChangeAspect="1" noChangeArrowheads="1"/>
          </p:cNvPicPr>
          <p:nvPr/>
        </p:nvPicPr>
        <p:blipFill>
          <a:blip r:embed="rId3" cstate="print"/>
          <a:srcRect/>
          <a:stretch>
            <a:fillRect/>
          </a:stretch>
        </p:blipFill>
        <p:spPr bwMode="auto">
          <a:xfrm>
            <a:off x="5867400" y="5257800"/>
            <a:ext cx="2543175" cy="1087438"/>
          </a:xfrm>
          <a:prstGeom prst="rect">
            <a:avLst/>
          </a:prstGeom>
          <a:noFill/>
          <a:ln w="9525">
            <a:noFill/>
            <a:miter lim="800000"/>
            <a:headEnd/>
            <a:tailEnd/>
          </a:ln>
        </p:spPr>
      </p:pic>
      <p:sp>
        <p:nvSpPr>
          <p:cNvPr id="25605" name="Text Box 5"/>
          <p:cNvSpPr txBox="1">
            <a:spLocks noChangeArrowheads="1"/>
          </p:cNvSpPr>
          <p:nvPr/>
        </p:nvSpPr>
        <p:spPr bwMode="auto">
          <a:xfrm>
            <a:off x="365125" y="5294313"/>
            <a:ext cx="3521075" cy="366712"/>
          </a:xfrm>
          <a:prstGeom prst="rect">
            <a:avLst/>
          </a:prstGeom>
          <a:noFill/>
          <a:ln w="9525">
            <a:noFill/>
            <a:miter lim="800000"/>
            <a:headEnd/>
            <a:tailEnd/>
          </a:ln>
        </p:spPr>
        <p:txBody>
          <a:bodyPr>
            <a:spAutoFit/>
          </a:bodyPr>
          <a:lstStyle/>
          <a:p>
            <a:endParaRPr lang="en-US"/>
          </a:p>
        </p:txBody>
      </p:sp>
      <p:sp>
        <p:nvSpPr>
          <p:cNvPr id="25606" name="Text Box 6"/>
          <p:cNvSpPr txBox="1">
            <a:spLocks noChangeArrowheads="1"/>
          </p:cNvSpPr>
          <p:nvPr/>
        </p:nvSpPr>
        <p:spPr bwMode="auto">
          <a:xfrm>
            <a:off x="1371600" y="5715000"/>
            <a:ext cx="4114800" cy="366713"/>
          </a:xfrm>
          <a:prstGeom prst="rect">
            <a:avLst/>
          </a:prstGeom>
          <a:noFill/>
          <a:ln w="9525">
            <a:noFill/>
            <a:miter lim="800000"/>
            <a:headEnd/>
            <a:tailEnd/>
          </a:ln>
        </p:spPr>
        <p:txBody>
          <a:bodyPr>
            <a:spAutoFit/>
          </a:bodyPr>
          <a:lstStyle/>
          <a:p>
            <a:pPr>
              <a:spcBef>
                <a:spcPct val="50000"/>
              </a:spcBef>
            </a:pPr>
            <a:endParaRPr lang="en-US"/>
          </a:p>
        </p:txBody>
      </p:sp>
      <p:sp>
        <p:nvSpPr>
          <p:cNvPr id="25607" name="Text Box 7"/>
          <p:cNvSpPr txBox="1">
            <a:spLocks noChangeArrowheads="1"/>
          </p:cNvSpPr>
          <p:nvPr/>
        </p:nvSpPr>
        <p:spPr bwMode="auto">
          <a:xfrm>
            <a:off x="3429000" y="5562600"/>
            <a:ext cx="3429000" cy="641350"/>
          </a:xfrm>
          <a:prstGeom prst="rect">
            <a:avLst/>
          </a:prstGeom>
          <a:noFill/>
          <a:ln w="9525">
            <a:noFill/>
            <a:miter lim="800000"/>
            <a:headEnd/>
            <a:tailEnd/>
          </a:ln>
        </p:spPr>
        <p:txBody>
          <a:bodyPr>
            <a:spAutoFit/>
          </a:bodyPr>
          <a:lstStyle/>
          <a:p>
            <a:pPr>
              <a:spcBef>
                <a:spcPct val="50000"/>
              </a:spcBef>
            </a:pPr>
            <a:r>
              <a:rPr lang="en-US">
                <a:solidFill>
                  <a:srgbClr val="00CC00"/>
                </a:solidFill>
              </a:rPr>
              <a:t>Complete this step by November 30, 2012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smtClean="0">
                <a:solidFill>
                  <a:schemeClr val="hlink"/>
                </a:solidFill>
              </a:rPr>
              <a:t>Step Two: Coming up with a Good Question</a:t>
            </a:r>
          </a:p>
        </p:txBody>
      </p:sp>
      <p:sp>
        <p:nvSpPr>
          <p:cNvPr id="26627" name="Rectangle 3"/>
          <p:cNvSpPr>
            <a:spLocks noGrp="1" noChangeArrowheads="1"/>
          </p:cNvSpPr>
          <p:nvPr>
            <p:ph type="body" idx="1"/>
          </p:nvPr>
        </p:nvSpPr>
        <p:spPr/>
        <p:txBody>
          <a:bodyPr/>
          <a:lstStyle/>
          <a:p>
            <a:pPr eaLnBrk="1" hangingPunct="1">
              <a:lnSpc>
                <a:spcPct val="80000"/>
              </a:lnSpc>
              <a:buFontTx/>
              <a:buNone/>
            </a:pPr>
            <a:r>
              <a:rPr lang="en-US" sz="1200" smtClean="0"/>
              <a:t>Now that you have picked out a topic that you like and that you are interested in, it’s time to write a </a:t>
            </a:r>
          </a:p>
          <a:p>
            <a:pPr eaLnBrk="1" hangingPunct="1">
              <a:lnSpc>
                <a:spcPct val="80000"/>
              </a:lnSpc>
              <a:buFontTx/>
              <a:buNone/>
            </a:pPr>
            <a:r>
              <a:rPr lang="en-US" sz="1200" smtClean="0"/>
              <a:t>question or identify a problem within that topic. You must develop a question or problem that can be solved </a:t>
            </a:r>
          </a:p>
          <a:p>
            <a:pPr eaLnBrk="1" hangingPunct="1">
              <a:lnSpc>
                <a:spcPct val="80000"/>
              </a:lnSpc>
              <a:buFontTx/>
              <a:buNone/>
            </a:pPr>
            <a:r>
              <a:rPr lang="en-US" sz="1200" smtClean="0"/>
              <a:t>through experimentation. To give you an idea of what we mean you can start off by filling in the question blanks with the </a:t>
            </a:r>
          </a:p>
          <a:p>
            <a:pPr eaLnBrk="1" hangingPunct="1">
              <a:lnSpc>
                <a:spcPct val="80000"/>
              </a:lnSpc>
              <a:buFontTx/>
              <a:buNone/>
            </a:pPr>
            <a:r>
              <a:rPr lang="en-US" sz="1200" smtClean="0"/>
              <a:t>following list of words:</a:t>
            </a:r>
          </a:p>
          <a:p>
            <a:pPr eaLnBrk="1" hangingPunct="1">
              <a:lnSpc>
                <a:spcPct val="80000"/>
              </a:lnSpc>
            </a:pPr>
            <a:endParaRPr lang="en-US" sz="1200" smtClean="0"/>
          </a:p>
          <a:p>
            <a:pPr eaLnBrk="1" hangingPunct="1">
              <a:lnSpc>
                <a:spcPct val="80000"/>
              </a:lnSpc>
              <a:buFontTx/>
              <a:buNone/>
            </a:pPr>
            <a:r>
              <a:rPr lang="en-US" sz="1400" smtClean="0"/>
              <a:t>The Effect Question:</a:t>
            </a:r>
          </a:p>
          <a:p>
            <a:pPr eaLnBrk="1" hangingPunct="1">
              <a:lnSpc>
                <a:spcPct val="80000"/>
              </a:lnSpc>
              <a:buFontTx/>
              <a:buNone/>
            </a:pPr>
            <a:r>
              <a:rPr lang="en-US" sz="1400" b="1" smtClean="0"/>
              <a:t>What is the effect of _______________ on ____________________?</a:t>
            </a:r>
          </a:p>
          <a:p>
            <a:pPr eaLnBrk="1" hangingPunct="1">
              <a:lnSpc>
                <a:spcPct val="80000"/>
              </a:lnSpc>
              <a:buFontTx/>
              <a:buNone/>
            </a:pPr>
            <a:r>
              <a:rPr lang="en-US" sz="1400" smtClean="0"/>
              <a:t>			sunlight		the growth of plants	          </a:t>
            </a:r>
          </a:p>
          <a:p>
            <a:pPr eaLnBrk="1" hangingPunct="1">
              <a:lnSpc>
                <a:spcPct val="80000"/>
              </a:lnSpc>
              <a:buFontTx/>
              <a:buNone/>
            </a:pPr>
            <a:r>
              <a:rPr lang="en-US" sz="1400" smtClean="0"/>
              <a:t>			 brands of soda 	a piece of meat</a:t>
            </a:r>
          </a:p>
          <a:p>
            <a:pPr eaLnBrk="1" hangingPunct="1">
              <a:lnSpc>
                <a:spcPct val="80000"/>
              </a:lnSpc>
              <a:buFontTx/>
              <a:buNone/>
            </a:pPr>
            <a:r>
              <a:rPr lang="en-US" sz="1400" smtClean="0"/>
              <a:t>	           		temperature 	the size of a balloon</a:t>
            </a:r>
          </a:p>
          <a:p>
            <a:pPr eaLnBrk="1" hangingPunct="1">
              <a:lnSpc>
                <a:spcPct val="80000"/>
              </a:lnSpc>
            </a:pPr>
            <a:endParaRPr lang="en-US" sz="1400" smtClean="0"/>
          </a:p>
          <a:p>
            <a:pPr eaLnBrk="1" hangingPunct="1">
              <a:lnSpc>
                <a:spcPct val="80000"/>
              </a:lnSpc>
              <a:buFontTx/>
              <a:buNone/>
            </a:pPr>
            <a:r>
              <a:rPr lang="en-US" sz="1400" smtClean="0"/>
              <a:t>The How Does Affect Question:</a:t>
            </a:r>
          </a:p>
          <a:p>
            <a:pPr eaLnBrk="1" hangingPunct="1">
              <a:lnSpc>
                <a:spcPct val="80000"/>
              </a:lnSpc>
              <a:buFontTx/>
              <a:buNone/>
            </a:pPr>
            <a:r>
              <a:rPr lang="en-US" sz="1400" b="1" smtClean="0"/>
              <a:t>How does the ___________________ affect ___________________?</a:t>
            </a:r>
          </a:p>
          <a:p>
            <a:pPr eaLnBrk="1" hangingPunct="1">
              <a:lnSpc>
                <a:spcPct val="80000"/>
              </a:lnSpc>
              <a:buFontTx/>
              <a:buNone/>
            </a:pPr>
            <a:r>
              <a:rPr lang="en-US" sz="1400" smtClean="0"/>
              <a:t>			color of light 	  the growth of plants</a:t>
            </a:r>
          </a:p>
          <a:p>
            <a:pPr eaLnBrk="1" hangingPunct="1">
              <a:lnSpc>
                <a:spcPct val="80000"/>
              </a:lnSpc>
              <a:buFontTx/>
              <a:buNone/>
            </a:pPr>
            <a:r>
              <a:rPr lang="en-US" sz="1400" smtClean="0"/>
              <a:t>			humidity 		  the growth of fungi</a:t>
            </a:r>
          </a:p>
          <a:p>
            <a:pPr eaLnBrk="1" hangingPunct="1">
              <a:lnSpc>
                <a:spcPct val="80000"/>
              </a:lnSpc>
            </a:pPr>
            <a:endParaRPr lang="en-US" sz="1400" smtClean="0"/>
          </a:p>
          <a:p>
            <a:pPr eaLnBrk="1" hangingPunct="1">
              <a:lnSpc>
                <a:spcPct val="80000"/>
              </a:lnSpc>
              <a:buFontTx/>
              <a:buNone/>
            </a:pPr>
            <a:r>
              <a:rPr lang="en-US" sz="1400" smtClean="0"/>
              <a:t>The Which/What and Verb Question</a:t>
            </a:r>
          </a:p>
          <a:p>
            <a:pPr eaLnBrk="1" hangingPunct="1">
              <a:lnSpc>
                <a:spcPct val="80000"/>
              </a:lnSpc>
              <a:buFontTx/>
              <a:buNone/>
            </a:pPr>
            <a:r>
              <a:rPr lang="en-US" sz="1400" b="1" smtClean="0"/>
              <a:t>Which/What _____________________ (verb) ______________________?</a:t>
            </a:r>
          </a:p>
          <a:p>
            <a:pPr eaLnBrk="1" hangingPunct="1">
              <a:lnSpc>
                <a:spcPct val="80000"/>
              </a:lnSpc>
              <a:buFontTx/>
              <a:buNone/>
            </a:pPr>
            <a:r>
              <a:rPr lang="en-US" sz="1400" smtClean="0"/>
              <a:t>		paper towel 	                      is most absorbent</a:t>
            </a:r>
          </a:p>
          <a:p>
            <a:pPr eaLnBrk="1" hangingPunct="1">
              <a:lnSpc>
                <a:spcPct val="80000"/>
              </a:lnSpc>
              <a:buFontTx/>
              <a:buNone/>
            </a:pPr>
            <a:r>
              <a:rPr lang="en-US" sz="1400" smtClean="0"/>
              <a:t>		detergent                                            makes the most bubbles</a:t>
            </a:r>
          </a:p>
          <a:p>
            <a:pPr eaLnBrk="1" hangingPunct="1">
              <a:lnSpc>
                <a:spcPct val="80000"/>
              </a:lnSpc>
              <a:buFontTx/>
              <a:buNone/>
            </a:pPr>
            <a:r>
              <a:rPr lang="en-US" sz="1400" smtClean="0"/>
              <a:t>		peanut butter 	                      tastes the best</a:t>
            </a:r>
          </a:p>
          <a:p>
            <a:pPr eaLnBrk="1" hangingPunct="1">
              <a:lnSpc>
                <a:spcPct val="80000"/>
              </a:lnSpc>
            </a:pPr>
            <a:endParaRPr lang="en-US" sz="1400" smtClean="0"/>
          </a:p>
          <a:p>
            <a:pPr eaLnBrk="1" hangingPunct="1">
              <a:lnSpc>
                <a:spcPct val="80000"/>
              </a:lnSpc>
              <a:buFontTx/>
              <a:buNone/>
            </a:pPr>
            <a:endParaRPr lang="en-US" sz="1200" smtClean="0"/>
          </a:p>
        </p:txBody>
      </p:sp>
      <p:pic>
        <p:nvPicPr>
          <p:cNvPr id="26628" name="Picture 5" descr="science_rocks_s"/>
          <p:cNvPicPr>
            <a:picLocks noChangeAspect="1" noChangeArrowheads="1"/>
          </p:cNvPicPr>
          <p:nvPr/>
        </p:nvPicPr>
        <p:blipFill>
          <a:blip r:embed="rId3" cstate="print"/>
          <a:srcRect/>
          <a:stretch>
            <a:fillRect/>
          </a:stretch>
        </p:blipFill>
        <p:spPr bwMode="auto">
          <a:xfrm>
            <a:off x="6400800" y="3429000"/>
            <a:ext cx="2181225" cy="107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800" smtClean="0">
                <a:solidFill>
                  <a:srgbClr val="AD1505"/>
                </a:solidFill>
              </a:rPr>
              <a:t>Let’s Practice-Problem/Question</a:t>
            </a:r>
          </a:p>
        </p:txBody>
      </p:sp>
      <p:sp>
        <p:nvSpPr>
          <p:cNvPr id="27651" name="Rectangle 3"/>
          <p:cNvSpPr>
            <a:spLocks noGrp="1" noChangeArrowheads="1"/>
          </p:cNvSpPr>
          <p:nvPr>
            <p:ph type="body" idx="1"/>
          </p:nvPr>
        </p:nvSpPr>
        <p:spPr>
          <a:xfrm>
            <a:off x="228600" y="1828800"/>
            <a:ext cx="5257800" cy="4525963"/>
          </a:xfrm>
        </p:spPr>
        <p:txBody>
          <a:bodyPr/>
          <a:lstStyle/>
          <a:p>
            <a:pPr eaLnBrk="1" hangingPunct="1">
              <a:lnSpc>
                <a:spcPct val="80000"/>
              </a:lnSpc>
              <a:buFontTx/>
              <a:buNone/>
            </a:pPr>
            <a:r>
              <a:rPr lang="en-US" smtClean="0"/>
              <a:t>John watches his </a:t>
            </a:r>
          </a:p>
          <a:p>
            <a:pPr eaLnBrk="1" hangingPunct="1">
              <a:lnSpc>
                <a:spcPct val="80000"/>
              </a:lnSpc>
              <a:buFontTx/>
              <a:buNone/>
            </a:pPr>
            <a:r>
              <a:rPr lang="en-US" smtClean="0"/>
              <a:t>grandmother bake </a:t>
            </a:r>
          </a:p>
          <a:p>
            <a:pPr eaLnBrk="1" hangingPunct="1">
              <a:lnSpc>
                <a:spcPct val="80000"/>
              </a:lnSpc>
              <a:buFontTx/>
              <a:buNone/>
            </a:pPr>
            <a:r>
              <a:rPr lang="en-US" smtClean="0"/>
              <a:t>bread. He ask his </a:t>
            </a:r>
          </a:p>
          <a:p>
            <a:pPr eaLnBrk="1" hangingPunct="1">
              <a:lnSpc>
                <a:spcPct val="80000"/>
              </a:lnSpc>
              <a:buFontTx/>
              <a:buNone/>
            </a:pPr>
            <a:r>
              <a:rPr lang="en-US" smtClean="0"/>
              <a:t>grandmother what </a:t>
            </a:r>
          </a:p>
          <a:p>
            <a:pPr eaLnBrk="1" hangingPunct="1">
              <a:lnSpc>
                <a:spcPct val="80000"/>
              </a:lnSpc>
              <a:buFontTx/>
              <a:buNone/>
            </a:pPr>
            <a:r>
              <a:rPr lang="en-US" smtClean="0"/>
              <a:t>makes the bread rise.</a:t>
            </a:r>
          </a:p>
          <a:p>
            <a:pPr eaLnBrk="1" hangingPunct="1">
              <a:lnSpc>
                <a:spcPct val="80000"/>
              </a:lnSpc>
              <a:buFontTx/>
              <a:buNone/>
            </a:pPr>
            <a:r>
              <a:rPr lang="en-US" smtClean="0"/>
              <a:t>She explains that yeast </a:t>
            </a:r>
          </a:p>
          <a:p>
            <a:pPr eaLnBrk="1" hangingPunct="1">
              <a:lnSpc>
                <a:spcPct val="80000"/>
              </a:lnSpc>
              <a:buFontTx/>
              <a:buNone/>
            </a:pPr>
            <a:r>
              <a:rPr lang="en-US" smtClean="0"/>
              <a:t>releases a gas as it </a:t>
            </a:r>
          </a:p>
          <a:p>
            <a:pPr eaLnBrk="1" hangingPunct="1">
              <a:lnSpc>
                <a:spcPct val="80000"/>
              </a:lnSpc>
              <a:buFontTx/>
              <a:buNone/>
            </a:pPr>
            <a:r>
              <a:rPr lang="en-US" smtClean="0"/>
              <a:t>feeds on sugar.</a:t>
            </a:r>
          </a:p>
          <a:p>
            <a:pPr eaLnBrk="1" hangingPunct="1">
              <a:lnSpc>
                <a:spcPct val="80000"/>
              </a:lnSpc>
            </a:pPr>
            <a:endParaRPr lang="en-US" smtClean="0"/>
          </a:p>
        </p:txBody>
      </p:sp>
      <p:pic>
        <p:nvPicPr>
          <p:cNvPr id="27652" name="Picture 4" descr="MMj02839440000[1]"/>
          <p:cNvPicPr>
            <a:picLocks noChangeAspect="1" noChangeArrowheads="1" noCrop="1"/>
          </p:cNvPicPr>
          <p:nvPr/>
        </p:nvPicPr>
        <p:blipFill>
          <a:blip r:embed="rId3" cstate="print"/>
          <a:srcRect/>
          <a:stretch>
            <a:fillRect/>
          </a:stretch>
        </p:blipFill>
        <p:spPr bwMode="auto">
          <a:xfrm>
            <a:off x="5715000" y="2514600"/>
            <a:ext cx="3429000" cy="3082925"/>
          </a:xfrm>
          <a:prstGeom prst="rect">
            <a:avLst/>
          </a:prstGeom>
          <a:noFill/>
          <a:ln w="9525">
            <a:noFill/>
            <a:miter lim="800000"/>
            <a:headEnd/>
            <a:tailEnd/>
          </a:ln>
        </p:spPr>
      </p:pic>
      <p:sp>
        <p:nvSpPr>
          <p:cNvPr id="27653" name="Text Box 5"/>
          <p:cNvSpPr txBox="1">
            <a:spLocks noChangeArrowheads="1"/>
          </p:cNvSpPr>
          <p:nvPr/>
        </p:nvSpPr>
        <p:spPr bwMode="auto">
          <a:xfrm>
            <a:off x="3124200" y="5943600"/>
            <a:ext cx="5257800" cy="549275"/>
          </a:xfrm>
          <a:prstGeom prst="rect">
            <a:avLst/>
          </a:prstGeom>
          <a:noFill/>
          <a:ln w="9525">
            <a:noFill/>
            <a:miter lim="800000"/>
            <a:headEnd/>
            <a:tailEnd/>
          </a:ln>
        </p:spPr>
        <p:txBody>
          <a:bodyPr>
            <a:spAutoFit/>
          </a:bodyPr>
          <a:lstStyle/>
          <a:p>
            <a:pPr>
              <a:spcBef>
                <a:spcPct val="50000"/>
              </a:spcBef>
            </a:pPr>
            <a:r>
              <a:rPr lang="en-US" sz="1200" i="1"/>
              <a:t>step.nn.k12.va.us/science/6th_science/ppt/</a:t>
            </a:r>
            <a:r>
              <a:rPr lang="en-US" sz="1200" b="1" i="1"/>
              <a:t>Scientific</a:t>
            </a:r>
            <a:r>
              <a:rPr lang="en-US" sz="1200" i="1"/>
              <a:t>_</a:t>
            </a:r>
            <a:r>
              <a:rPr lang="en-US" sz="1200" b="1" i="1"/>
              <a:t>Method</a:t>
            </a:r>
            <a:r>
              <a:rPr lang="en-US" sz="1200" i="1"/>
              <a:t>.ppt</a:t>
            </a:r>
            <a:r>
              <a:rPr lang="en-US" sz="1200"/>
              <a:t> </a:t>
            </a:r>
          </a:p>
          <a:p>
            <a:pPr>
              <a:spcBef>
                <a:spcPct val="50000"/>
              </a:spcBef>
            </a:pPr>
            <a:endParaRPr lang="en-US" sz="12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4800" smtClean="0">
                <a:solidFill>
                  <a:srgbClr val="AD1505"/>
                </a:solidFill>
              </a:rPr>
              <a:t>Let’s Practice- Problem/Question</a:t>
            </a:r>
          </a:p>
        </p:txBody>
      </p:sp>
      <p:sp>
        <p:nvSpPr>
          <p:cNvPr id="28675" name="Rectangle 3"/>
          <p:cNvSpPr>
            <a:spLocks noGrp="1" noChangeArrowheads="1"/>
          </p:cNvSpPr>
          <p:nvPr>
            <p:ph type="body" idx="1"/>
          </p:nvPr>
        </p:nvSpPr>
        <p:spPr>
          <a:xfrm>
            <a:off x="533400" y="2438400"/>
            <a:ext cx="4495800" cy="3611563"/>
          </a:xfrm>
        </p:spPr>
        <p:txBody>
          <a:bodyPr/>
          <a:lstStyle/>
          <a:p>
            <a:pPr eaLnBrk="1" hangingPunct="1">
              <a:lnSpc>
                <a:spcPct val="90000"/>
              </a:lnSpc>
              <a:buFontTx/>
              <a:buNone/>
            </a:pPr>
            <a:r>
              <a:rPr lang="en-US" smtClean="0"/>
              <a:t>John wonders if the </a:t>
            </a:r>
          </a:p>
          <a:p>
            <a:pPr eaLnBrk="1" hangingPunct="1">
              <a:lnSpc>
                <a:spcPct val="90000"/>
              </a:lnSpc>
              <a:buFontTx/>
              <a:buNone/>
            </a:pPr>
            <a:r>
              <a:rPr lang="en-US" smtClean="0"/>
              <a:t>amount of sugar </a:t>
            </a:r>
          </a:p>
          <a:p>
            <a:pPr eaLnBrk="1" hangingPunct="1">
              <a:lnSpc>
                <a:spcPct val="90000"/>
              </a:lnSpc>
              <a:buFontTx/>
              <a:buNone/>
            </a:pPr>
            <a:r>
              <a:rPr lang="en-US" smtClean="0"/>
              <a:t>used in the recipe </a:t>
            </a:r>
          </a:p>
          <a:p>
            <a:pPr eaLnBrk="1" hangingPunct="1">
              <a:lnSpc>
                <a:spcPct val="90000"/>
              </a:lnSpc>
              <a:buFontTx/>
              <a:buNone/>
            </a:pPr>
            <a:r>
              <a:rPr lang="en-US" smtClean="0"/>
              <a:t>will affect the size of </a:t>
            </a:r>
          </a:p>
          <a:p>
            <a:pPr eaLnBrk="1" hangingPunct="1">
              <a:lnSpc>
                <a:spcPct val="90000"/>
              </a:lnSpc>
              <a:buFontTx/>
              <a:buNone/>
            </a:pPr>
            <a:r>
              <a:rPr lang="en-US" smtClean="0"/>
              <a:t>the bread loaf?</a:t>
            </a:r>
          </a:p>
          <a:p>
            <a:pPr eaLnBrk="1" hangingPunct="1">
              <a:lnSpc>
                <a:spcPct val="90000"/>
              </a:lnSpc>
            </a:pPr>
            <a:endParaRPr lang="en-US" smtClean="0"/>
          </a:p>
        </p:txBody>
      </p:sp>
      <p:pic>
        <p:nvPicPr>
          <p:cNvPr id="28676" name="Picture 4" descr="MMj02839440000[1]"/>
          <p:cNvPicPr>
            <a:picLocks noChangeAspect="1" noChangeArrowheads="1" noCrop="1"/>
          </p:cNvPicPr>
          <p:nvPr/>
        </p:nvPicPr>
        <p:blipFill>
          <a:blip r:embed="rId3" cstate="print"/>
          <a:srcRect/>
          <a:stretch>
            <a:fillRect/>
          </a:stretch>
        </p:blipFill>
        <p:spPr bwMode="auto">
          <a:xfrm>
            <a:off x="5715000" y="2514600"/>
            <a:ext cx="3429000" cy="3082925"/>
          </a:xfrm>
          <a:prstGeom prst="rect">
            <a:avLst/>
          </a:prstGeom>
          <a:noFill/>
          <a:ln w="9525">
            <a:noFill/>
            <a:miter lim="800000"/>
            <a:headEnd/>
            <a:tailEnd/>
          </a:ln>
        </p:spPr>
      </p:pic>
      <p:sp>
        <p:nvSpPr>
          <p:cNvPr id="28677" name="Text Box 5"/>
          <p:cNvSpPr txBox="1">
            <a:spLocks noChangeArrowheads="1"/>
          </p:cNvSpPr>
          <p:nvPr/>
        </p:nvSpPr>
        <p:spPr bwMode="auto">
          <a:xfrm>
            <a:off x="2667000" y="5486400"/>
            <a:ext cx="3581400" cy="549275"/>
          </a:xfrm>
          <a:prstGeom prst="rect">
            <a:avLst/>
          </a:prstGeom>
          <a:noFill/>
          <a:ln w="9525">
            <a:noFill/>
            <a:miter lim="800000"/>
            <a:headEnd/>
            <a:tailEnd/>
          </a:ln>
        </p:spPr>
        <p:txBody>
          <a:bodyPr>
            <a:spAutoFit/>
          </a:bodyPr>
          <a:lstStyle/>
          <a:p>
            <a:pPr>
              <a:spcBef>
                <a:spcPct val="50000"/>
              </a:spcBef>
            </a:pPr>
            <a:endParaRPr lang="en-US" sz="1200"/>
          </a:p>
          <a:p>
            <a:pPr>
              <a:spcBef>
                <a:spcPct val="50000"/>
              </a:spcBef>
            </a:pPr>
            <a:endParaRPr lang="en-US" sz="1200"/>
          </a:p>
        </p:txBody>
      </p:sp>
      <p:sp>
        <p:nvSpPr>
          <p:cNvPr id="28678" name="Text Box 6"/>
          <p:cNvSpPr txBox="1">
            <a:spLocks noChangeArrowheads="1"/>
          </p:cNvSpPr>
          <p:nvPr/>
        </p:nvSpPr>
        <p:spPr bwMode="auto">
          <a:xfrm>
            <a:off x="1752600" y="5867400"/>
            <a:ext cx="5334000" cy="274638"/>
          </a:xfrm>
          <a:prstGeom prst="rect">
            <a:avLst/>
          </a:prstGeom>
          <a:noFill/>
          <a:ln w="9525">
            <a:noFill/>
            <a:miter lim="800000"/>
            <a:headEnd/>
            <a:tailEnd/>
          </a:ln>
        </p:spPr>
        <p:txBody>
          <a:bodyPr>
            <a:spAutoFit/>
          </a:bodyPr>
          <a:lstStyle/>
          <a:p>
            <a:pPr>
              <a:spcBef>
                <a:spcPct val="50000"/>
              </a:spcBef>
            </a:pPr>
            <a:r>
              <a:rPr lang="en-US" sz="1200" i="1"/>
              <a:t>step.nn.k12.va.us/science/6th_science/ppt/</a:t>
            </a:r>
            <a:r>
              <a:rPr lang="en-US" sz="1200" b="1" i="1"/>
              <a:t>Scientific</a:t>
            </a:r>
            <a:r>
              <a:rPr lang="en-US" sz="1200" i="1"/>
              <a:t>_</a:t>
            </a:r>
            <a:r>
              <a:rPr lang="en-US" sz="1200" b="1" i="1"/>
              <a:t>Method</a:t>
            </a:r>
            <a:r>
              <a:rPr lang="en-US" sz="1200" i="1"/>
              <a:t>.ppt</a:t>
            </a:r>
            <a:r>
              <a:rPr lang="en-US" sz="120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solidFill>
                  <a:srgbClr val="00CC00"/>
                </a:solidFill>
              </a:rPr>
              <a:t>Time to Write in Your Notebook</a:t>
            </a:r>
          </a:p>
        </p:txBody>
      </p:sp>
      <p:sp>
        <p:nvSpPr>
          <p:cNvPr id="29699" name="Rectangle 3"/>
          <p:cNvSpPr>
            <a:spLocks noGrp="1" noChangeArrowheads="1"/>
          </p:cNvSpPr>
          <p:nvPr>
            <p:ph type="body" idx="1"/>
          </p:nvPr>
        </p:nvSpPr>
        <p:spPr/>
        <p:txBody>
          <a:bodyPr/>
          <a:lstStyle/>
          <a:p>
            <a:pPr eaLnBrk="1" hangingPunct="1">
              <a:lnSpc>
                <a:spcPct val="80000"/>
              </a:lnSpc>
              <a:buFontTx/>
              <a:buNone/>
            </a:pPr>
            <a:r>
              <a:rPr lang="en-US" sz="2000" smtClean="0"/>
              <a:t>   </a:t>
            </a:r>
          </a:p>
          <a:p>
            <a:pPr eaLnBrk="1" hangingPunct="1">
              <a:lnSpc>
                <a:spcPct val="80000"/>
              </a:lnSpc>
              <a:buFontTx/>
              <a:buNone/>
            </a:pPr>
            <a:r>
              <a:rPr lang="en-US" sz="2000" b="1" smtClean="0"/>
              <a:t>You can call this section “Statement of the Problem” or </a:t>
            </a:r>
          </a:p>
          <a:p>
            <a:pPr eaLnBrk="1" hangingPunct="1">
              <a:lnSpc>
                <a:spcPct val="80000"/>
              </a:lnSpc>
              <a:buFontTx/>
              <a:buNone/>
            </a:pPr>
            <a:r>
              <a:rPr lang="en-US" sz="2000" b="1" smtClean="0"/>
              <a:t>“Question”</a:t>
            </a:r>
            <a:r>
              <a:rPr lang="en-US" sz="2000" smtClean="0"/>
              <a:t>:  Either is OK.  Just a </a:t>
            </a:r>
            <a:r>
              <a:rPr lang="en-US" sz="2000" b="1" smtClean="0"/>
              <a:t>paragraph or two</a:t>
            </a:r>
            <a:r>
              <a:rPr lang="en-US" sz="2000" smtClean="0"/>
              <a:t>.  How did you</a:t>
            </a:r>
          </a:p>
          <a:p>
            <a:pPr eaLnBrk="1" hangingPunct="1">
              <a:lnSpc>
                <a:spcPct val="80000"/>
              </a:lnSpc>
              <a:buFontTx/>
              <a:buNone/>
            </a:pPr>
            <a:r>
              <a:rPr lang="en-US" sz="2000" smtClean="0"/>
              <a:t>think of this project?  What made you wonder about this?  Convince us </a:t>
            </a:r>
          </a:p>
          <a:p>
            <a:pPr eaLnBrk="1" hangingPunct="1">
              <a:lnSpc>
                <a:spcPct val="80000"/>
              </a:lnSpc>
              <a:buFontTx/>
              <a:buNone/>
            </a:pPr>
            <a:r>
              <a:rPr lang="en-US" sz="2000" smtClean="0"/>
              <a:t>that you really wanted to know about it.  Warning: Do not get this out of </a:t>
            </a:r>
          </a:p>
          <a:p>
            <a:pPr eaLnBrk="1" hangingPunct="1">
              <a:lnSpc>
                <a:spcPct val="80000"/>
              </a:lnSpc>
              <a:buFontTx/>
              <a:buNone/>
            </a:pPr>
            <a:r>
              <a:rPr lang="en-US" sz="2000" smtClean="0"/>
              <a:t>an idea book, they are all old ideas now and usually not very good. </a:t>
            </a:r>
          </a:p>
          <a:p>
            <a:pPr eaLnBrk="1" hangingPunct="1">
              <a:lnSpc>
                <a:spcPct val="80000"/>
              </a:lnSpc>
              <a:buFontTx/>
              <a:buNone/>
            </a:pPr>
            <a:endParaRPr lang="en-US" sz="2000" smtClean="0"/>
          </a:p>
          <a:p>
            <a:pPr eaLnBrk="1" hangingPunct="1">
              <a:lnSpc>
                <a:spcPct val="80000"/>
              </a:lnSpc>
              <a:buFontTx/>
              <a:buNone/>
            </a:pPr>
            <a:r>
              <a:rPr lang="en-US" sz="2000" smtClean="0"/>
              <a:t>Write the Science Fair question you would like to research in your </a:t>
            </a:r>
          </a:p>
          <a:p>
            <a:pPr eaLnBrk="1" hangingPunct="1">
              <a:lnSpc>
                <a:spcPct val="80000"/>
              </a:lnSpc>
              <a:buFontTx/>
              <a:buNone/>
            </a:pPr>
            <a:r>
              <a:rPr lang="en-US" sz="2000" smtClean="0"/>
              <a:t>notebook.  Remember to follow the correct format for Science Fair </a:t>
            </a:r>
          </a:p>
          <a:p>
            <a:pPr eaLnBrk="1" hangingPunct="1">
              <a:lnSpc>
                <a:spcPct val="80000"/>
              </a:lnSpc>
              <a:buFontTx/>
              <a:buNone/>
            </a:pPr>
            <a:r>
              <a:rPr lang="en-US" sz="2000" smtClean="0"/>
              <a:t>questions on the previous slides.  If you are having trouble coming up </a:t>
            </a:r>
          </a:p>
          <a:p>
            <a:pPr eaLnBrk="1" hangingPunct="1">
              <a:lnSpc>
                <a:spcPct val="80000"/>
              </a:lnSpc>
              <a:buFontTx/>
              <a:buNone/>
            </a:pPr>
            <a:r>
              <a:rPr lang="en-US" sz="2000" smtClean="0"/>
              <a:t>with a question, please let your teacher know right away so that he/she </a:t>
            </a:r>
          </a:p>
          <a:p>
            <a:pPr eaLnBrk="1" hangingPunct="1">
              <a:lnSpc>
                <a:spcPct val="80000"/>
              </a:lnSpc>
              <a:buFontTx/>
              <a:buNone/>
            </a:pPr>
            <a:r>
              <a:rPr lang="en-US" sz="2000" smtClean="0"/>
              <a:t>may help you come up with a question you can investigate.</a:t>
            </a:r>
          </a:p>
          <a:p>
            <a:pPr eaLnBrk="1" hangingPunct="1">
              <a:lnSpc>
                <a:spcPct val="80000"/>
              </a:lnSpc>
              <a:buFontTx/>
              <a:buNone/>
            </a:pPr>
            <a:endParaRPr lang="en-US" sz="2000" smtClean="0"/>
          </a:p>
        </p:txBody>
      </p:sp>
      <p:pic>
        <p:nvPicPr>
          <p:cNvPr id="29700" name="Picture 4" descr="school_pencil"/>
          <p:cNvPicPr>
            <a:picLocks noChangeAspect="1" noChangeArrowheads="1"/>
          </p:cNvPicPr>
          <p:nvPr/>
        </p:nvPicPr>
        <p:blipFill>
          <a:blip r:embed="rId3" cstate="print"/>
          <a:srcRect/>
          <a:stretch>
            <a:fillRect/>
          </a:stretch>
        </p:blipFill>
        <p:spPr bwMode="auto">
          <a:xfrm>
            <a:off x="5867400" y="5257800"/>
            <a:ext cx="3076575" cy="1316038"/>
          </a:xfrm>
          <a:prstGeom prst="rect">
            <a:avLst/>
          </a:prstGeom>
          <a:noFill/>
          <a:ln w="9525">
            <a:noFill/>
            <a:miter lim="800000"/>
            <a:headEnd/>
            <a:tailEnd/>
          </a:ln>
        </p:spPr>
      </p:pic>
      <p:sp>
        <p:nvSpPr>
          <p:cNvPr id="29701" name="Text Box 5"/>
          <p:cNvSpPr txBox="1">
            <a:spLocks noChangeArrowheads="1"/>
          </p:cNvSpPr>
          <p:nvPr/>
        </p:nvSpPr>
        <p:spPr bwMode="auto">
          <a:xfrm>
            <a:off x="3276600" y="5867400"/>
            <a:ext cx="2438400" cy="366713"/>
          </a:xfrm>
          <a:prstGeom prst="rect">
            <a:avLst/>
          </a:prstGeom>
          <a:noFill/>
          <a:ln w="9525">
            <a:noFill/>
            <a:miter lim="800000"/>
            <a:headEnd/>
            <a:tailEnd/>
          </a:ln>
        </p:spPr>
        <p:txBody>
          <a:bodyPr>
            <a:spAutoFit/>
          </a:bodyPr>
          <a:lstStyle/>
          <a:p>
            <a:pPr>
              <a:spcBef>
                <a:spcPct val="50000"/>
              </a:spcBef>
            </a:pPr>
            <a:endParaRPr lang="en-US"/>
          </a:p>
        </p:txBody>
      </p:sp>
      <p:sp>
        <p:nvSpPr>
          <p:cNvPr id="29702" name="Text Box 6"/>
          <p:cNvSpPr txBox="1">
            <a:spLocks noChangeArrowheads="1"/>
          </p:cNvSpPr>
          <p:nvPr/>
        </p:nvSpPr>
        <p:spPr bwMode="auto">
          <a:xfrm>
            <a:off x="3429000" y="5715000"/>
            <a:ext cx="3429000" cy="641350"/>
          </a:xfrm>
          <a:prstGeom prst="rect">
            <a:avLst/>
          </a:prstGeom>
          <a:noFill/>
          <a:ln w="9525">
            <a:noFill/>
            <a:miter lim="800000"/>
            <a:headEnd/>
            <a:tailEnd/>
          </a:ln>
        </p:spPr>
        <p:txBody>
          <a:bodyPr>
            <a:spAutoFit/>
          </a:bodyPr>
          <a:lstStyle/>
          <a:p>
            <a:pPr>
              <a:spcBef>
                <a:spcPct val="50000"/>
              </a:spcBef>
            </a:pPr>
            <a:r>
              <a:rPr lang="en-US">
                <a:solidFill>
                  <a:srgbClr val="00CC00"/>
                </a:solidFill>
              </a:rPr>
              <a:t>Complete this step by November 30, 2012</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smtClean="0">
                <a:solidFill>
                  <a:srgbClr val="FF0000"/>
                </a:solidFill>
              </a:rPr>
              <a:t>How Your Question or Problem Will Be Scored</a:t>
            </a:r>
          </a:p>
        </p:txBody>
      </p:sp>
      <p:graphicFrame>
        <p:nvGraphicFramePr>
          <p:cNvPr id="99400" name="Group 72"/>
          <p:cNvGraphicFramePr>
            <a:graphicFrameLocks noGrp="1"/>
          </p:cNvGraphicFramePr>
          <p:nvPr>
            <p:ph idx="1"/>
          </p:nvPr>
        </p:nvGraphicFramePr>
        <p:xfrm>
          <a:off x="533400" y="2971800"/>
          <a:ext cx="8229600" cy="2971800"/>
        </p:xfrm>
        <a:graphic>
          <a:graphicData uri="http://schemas.openxmlformats.org/drawingml/2006/table">
            <a:tbl>
              <a:tblPr/>
              <a:tblGrid>
                <a:gridCol w="1176338"/>
                <a:gridCol w="1174750"/>
                <a:gridCol w="1176337"/>
                <a:gridCol w="1174750"/>
                <a:gridCol w="1176338"/>
                <a:gridCol w="1174750"/>
                <a:gridCol w="1176337"/>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Problem/ Question Clearly Stated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has clearly and thoroughly identified a question which was interesting to the student and which could be investigated.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has clearly identified a question which was interesting to the student and which could be investigated.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has identified a question which could be investigated.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identified a question, but the question is vague and not clearly stated.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has identified a question that could not be tested/ investigated or one that did not merit investigation.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No problem or question identified.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749" name="Picture 73" descr="science_scientificmethod"/>
          <p:cNvPicPr>
            <a:picLocks noChangeAspect="1" noChangeArrowheads="1"/>
          </p:cNvPicPr>
          <p:nvPr/>
        </p:nvPicPr>
        <p:blipFill>
          <a:blip r:embed="rId3" cstate="print"/>
          <a:srcRect/>
          <a:stretch>
            <a:fillRect/>
          </a:stretch>
        </p:blipFill>
        <p:spPr bwMode="auto">
          <a:xfrm>
            <a:off x="5715000" y="1219200"/>
            <a:ext cx="3124200" cy="18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685800"/>
            <a:ext cx="8229600" cy="2133600"/>
          </a:xfrm>
        </p:spPr>
        <p:txBody>
          <a:bodyPr/>
          <a:lstStyle/>
          <a:p>
            <a:pPr eaLnBrk="1" hangingPunct="1"/>
            <a:r>
              <a:rPr lang="en-US" smtClean="0">
                <a:solidFill>
                  <a:schemeClr val="hlink"/>
                </a:solidFill>
              </a:rPr>
              <a:t>The Scientific Method Involves 5 Steps:</a:t>
            </a:r>
          </a:p>
        </p:txBody>
      </p:sp>
      <p:sp>
        <p:nvSpPr>
          <p:cNvPr id="10243" name="Text Box 4"/>
          <p:cNvSpPr>
            <a:spLocks noChangeArrowheads="1"/>
          </p:cNvSpPr>
          <p:nvPr>
            <p:ph type="body" idx="1"/>
          </p:nvPr>
        </p:nvSpPr>
        <p:spPr>
          <a:xfrm>
            <a:off x="-533400" y="2514600"/>
            <a:ext cx="8229600" cy="4525963"/>
          </a:xfrm>
          <a:noFill/>
        </p:spPr>
        <p:txBody>
          <a:bodyPr/>
          <a:lstStyle/>
          <a:p>
            <a:pPr eaLnBrk="1" hangingPunct="1">
              <a:buFontTx/>
              <a:buNone/>
            </a:pPr>
            <a:endParaRPr lang="en-US" smtClean="0"/>
          </a:p>
          <a:p>
            <a:pPr lvl="4" eaLnBrk="1" hangingPunct="1">
              <a:buClr>
                <a:schemeClr val="tx1"/>
              </a:buClr>
              <a:buFont typeface="Wingdings" pitchFamily="2" charset="2"/>
              <a:buChar char="§"/>
            </a:pPr>
            <a:r>
              <a:rPr lang="en-US" sz="3200" smtClean="0"/>
              <a:t>Observation</a:t>
            </a:r>
          </a:p>
          <a:p>
            <a:pPr lvl="4" eaLnBrk="1" hangingPunct="1">
              <a:buClr>
                <a:schemeClr val="tx1"/>
              </a:buClr>
              <a:buFont typeface="Wingdings" pitchFamily="2" charset="2"/>
              <a:buChar char="§"/>
            </a:pPr>
            <a:r>
              <a:rPr lang="en-US" sz="3200" smtClean="0"/>
              <a:t>Question</a:t>
            </a:r>
          </a:p>
          <a:p>
            <a:pPr lvl="4" eaLnBrk="1" hangingPunct="1">
              <a:buClr>
                <a:schemeClr val="tx1"/>
              </a:buClr>
              <a:buFont typeface="Wingdings" pitchFamily="2" charset="2"/>
              <a:buChar char="§"/>
            </a:pPr>
            <a:r>
              <a:rPr lang="en-US" sz="3200" smtClean="0"/>
              <a:t>Hypothesis</a:t>
            </a:r>
          </a:p>
          <a:p>
            <a:pPr lvl="4" eaLnBrk="1" hangingPunct="1">
              <a:buClr>
                <a:schemeClr val="tx1"/>
              </a:buClr>
              <a:buFont typeface="Wingdings" pitchFamily="2" charset="2"/>
              <a:buChar char="§"/>
            </a:pPr>
            <a:r>
              <a:rPr lang="en-US" sz="3200" smtClean="0"/>
              <a:t>Method</a:t>
            </a:r>
          </a:p>
          <a:p>
            <a:pPr lvl="4" eaLnBrk="1" hangingPunct="1">
              <a:buClr>
                <a:schemeClr val="tx1"/>
              </a:buClr>
              <a:buFont typeface="Wingdings" pitchFamily="2" charset="2"/>
              <a:buChar char="§"/>
            </a:pPr>
            <a:r>
              <a:rPr lang="en-US" sz="3200" smtClean="0"/>
              <a:t>Result</a:t>
            </a:r>
          </a:p>
        </p:txBody>
      </p:sp>
      <p:pic>
        <p:nvPicPr>
          <p:cNvPr id="10244" name="Picture 5" descr="MPj04003790000[1]"/>
          <p:cNvPicPr>
            <a:picLocks noChangeAspect="1" noChangeArrowheads="1"/>
          </p:cNvPicPr>
          <p:nvPr/>
        </p:nvPicPr>
        <p:blipFill>
          <a:blip r:embed="rId3" cstate="print"/>
          <a:srcRect/>
          <a:stretch>
            <a:fillRect/>
          </a:stretch>
        </p:blipFill>
        <p:spPr bwMode="auto">
          <a:xfrm>
            <a:off x="4419600" y="2971800"/>
            <a:ext cx="3902075" cy="3352800"/>
          </a:xfrm>
          <a:prstGeom prst="rect">
            <a:avLst/>
          </a:prstGeom>
          <a:noFill/>
          <a:ln w="9525">
            <a:noFill/>
            <a:miter lim="800000"/>
            <a:headEnd/>
            <a:tailEnd/>
          </a:ln>
        </p:spPr>
      </p:pic>
      <p:sp>
        <p:nvSpPr>
          <p:cNvPr id="10245" name="Text Box 6"/>
          <p:cNvSpPr txBox="1">
            <a:spLocks noChangeArrowheads="1"/>
          </p:cNvSpPr>
          <p:nvPr/>
        </p:nvSpPr>
        <p:spPr bwMode="auto">
          <a:xfrm>
            <a:off x="1143000" y="6248400"/>
            <a:ext cx="3810000" cy="549275"/>
          </a:xfrm>
          <a:prstGeom prst="rect">
            <a:avLst/>
          </a:prstGeom>
          <a:noFill/>
          <a:ln w="9525">
            <a:noFill/>
            <a:miter lim="800000"/>
            <a:headEnd/>
            <a:tailEnd/>
          </a:ln>
        </p:spPr>
        <p:txBody>
          <a:bodyPr>
            <a:spAutoFit/>
          </a:bodyPr>
          <a:lstStyle/>
          <a:p>
            <a:pPr>
              <a:spcBef>
                <a:spcPct val="50000"/>
              </a:spcBef>
            </a:pPr>
            <a:r>
              <a:rPr lang="en-US" sz="1200">
                <a:hlinkClick r:id="rId4"/>
              </a:rPr>
              <a:t>http://science.pppst.com/scientificmethod.html</a:t>
            </a:r>
            <a:endParaRPr lang="en-US" sz="1200"/>
          </a:p>
          <a:p>
            <a:pPr>
              <a:spcBef>
                <a:spcPct val="50000"/>
              </a:spcBef>
            </a:pPr>
            <a:endParaRPr lang="en-US" sz="12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4000" smtClean="0">
                <a:solidFill>
                  <a:schemeClr val="hlink"/>
                </a:solidFill>
              </a:rPr>
              <a:t>Time to fill out your Science Fair Proposal Sheet</a:t>
            </a:r>
          </a:p>
        </p:txBody>
      </p:sp>
      <p:sp>
        <p:nvSpPr>
          <p:cNvPr id="31747" name="Rectangle 3"/>
          <p:cNvSpPr>
            <a:spLocks noGrp="1" noChangeArrowheads="1"/>
          </p:cNvSpPr>
          <p:nvPr>
            <p:ph type="body" idx="1"/>
          </p:nvPr>
        </p:nvSpPr>
        <p:spPr/>
        <p:txBody>
          <a:bodyPr/>
          <a:lstStyle/>
          <a:p>
            <a:pPr eaLnBrk="1" hangingPunct="1">
              <a:buFontTx/>
              <a:buNone/>
            </a:pPr>
            <a:r>
              <a:rPr lang="en-US" sz="2000" smtClean="0"/>
              <a:t>You will include:</a:t>
            </a:r>
          </a:p>
          <a:p>
            <a:pPr eaLnBrk="1" hangingPunct="1"/>
            <a:r>
              <a:rPr lang="en-US" sz="2000" smtClean="0"/>
              <a:t>Your full name, age, and grade</a:t>
            </a:r>
          </a:p>
          <a:p>
            <a:pPr eaLnBrk="1" hangingPunct="1"/>
            <a:r>
              <a:rPr lang="en-US" sz="2000" smtClean="0"/>
              <a:t>Your classroom teacher</a:t>
            </a:r>
          </a:p>
          <a:p>
            <a:pPr eaLnBrk="1" hangingPunct="1"/>
            <a:r>
              <a:rPr lang="en-US" sz="2000" smtClean="0"/>
              <a:t>The category of your project</a:t>
            </a:r>
          </a:p>
          <a:p>
            <a:pPr eaLnBrk="1" hangingPunct="1"/>
            <a:r>
              <a:rPr lang="en-US" sz="2000" smtClean="0"/>
              <a:t>The date the project is due</a:t>
            </a:r>
          </a:p>
          <a:p>
            <a:pPr eaLnBrk="1" hangingPunct="1"/>
            <a:r>
              <a:rPr lang="en-US" sz="2000" smtClean="0"/>
              <a:t>Your project question and a brief description of how you plan to carry out your experiment</a:t>
            </a:r>
          </a:p>
          <a:p>
            <a:pPr eaLnBrk="1" hangingPunct="1"/>
            <a:r>
              <a:rPr lang="en-US" sz="2000" smtClean="0"/>
              <a:t>Your signature which will be your promise to carry out this commitment.</a:t>
            </a:r>
          </a:p>
          <a:p>
            <a:pPr eaLnBrk="1" hangingPunct="1">
              <a:buFontTx/>
              <a:buNone/>
            </a:pPr>
            <a:endParaRPr lang="en-US" sz="2000" smtClean="0"/>
          </a:p>
          <a:p>
            <a:pPr eaLnBrk="1" hangingPunct="1">
              <a:buFontTx/>
              <a:buNone/>
            </a:pPr>
            <a:r>
              <a:rPr lang="en-US" sz="2000" smtClean="0"/>
              <a:t>This form will be taken home to be signed by your parents and then returned to be signed by your teacher.</a:t>
            </a:r>
          </a:p>
        </p:txBody>
      </p:sp>
      <p:pic>
        <p:nvPicPr>
          <p:cNvPr id="31748" name="Picture 9" descr="MPj04394590000[1]"/>
          <p:cNvPicPr>
            <a:picLocks noChangeAspect="1" noChangeArrowheads="1"/>
          </p:cNvPicPr>
          <p:nvPr/>
        </p:nvPicPr>
        <p:blipFill>
          <a:blip r:embed="rId3" cstate="print"/>
          <a:srcRect/>
          <a:stretch>
            <a:fillRect/>
          </a:stretch>
        </p:blipFill>
        <p:spPr bwMode="auto">
          <a:xfrm>
            <a:off x="5791200" y="1447800"/>
            <a:ext cx="2133600" cy="160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6477000" cy="1143000"/>
          </a:xfrm>
        </p:spPr>
        <p:txBody>
          <a:bodyPr/>
          <a:lstStyle/>
          <a:p>
            <a:pPr eaLnBrk="1" hangingPunct="1"/>
            <a:r>
              <a:rPr lang="en-US" sz="4000" smtClean="0">
                <a:solidFill>
                  <a:schemeClr val="hlink"/>
                </a:solidFill>
              </a:rPr>
              <a:t>Step Three:  Do the  Research</a:t>
            </a:r>
          </a:p>
        </p:txBody>
      </p:sp>
      <p:sp>
        <p:nvSpPr>
          <p:cNvPr id="32771" name="Rectangle 3"/>
          <p:cNvSpPr>
            <a:spLocks noGrp="1" noChangeArrowheads="1"/>
          </p:cNvSpPr>
          <p:nvPr>
            <p:ph type="body" idx="1"/>
          </p:nvPr>
        </p:nvSpPr>
        <p:spPr/>
        <p:txBody>
          <a:bodyPr/>
          <a:lstStyle/>
          <a:p>
            <a:pPr eaLnBrk="1" hangingPunct="1">
              <a:lnSpc>
                <a:spcPct val="80000"/>
              </a:lnSpc>
              <a:buFontTx/>
              <a:buNone/>
            </a:pPr>
            <a:r>
              <a:rPr lang="en-US" sz="2400" b="1" smtClean="0"/>
              <a:t>Research: </a:t>
            </a:r>
            <a:r>
              <a:rPr lang="en-US" sz="2400" smtClean="0"/>
              <a:t>My question/problem is about this subject: __________________________________</a:t>
            </a:r>
          </a:p>
          <a:p>
            <a:pPr eaLnBrk="1" hangingPunct="1">
              <a:lnSpc>
                <a:spcPct val="80000"/>
              </a:lnSpc>
              <a:buFontTx/>
              <a:buNone/>
            </a:pPr>
            <a:r>
              <a:rPr lang="en-US" sz="2400" smtClean="0"/>
              <a:t>(sample topics could be magnetism, electricity, </a:t>
            </a:r>
          </a:p>
          <a:p>
            <a:pPr eaLnBrk="1" hangingPunct="1">
              <a:lnSpc>
                <a:spcPct val="80000"/>
              </a:lnSpc>
              <a:buFontTx/>
              <a:buNone/>
            </a:pPr>
            <a:r>
              <a:rPr lang="en-US" sz="2400" smtClean="0"/>
              <a:t>absorbency, taste, plant growth or other scientific topics </a:t>
            </a:r>
          </a:p>
          <a:p>
            <a:pPr eaLnBrk="1" hangingPunct="1">
              <a:lnSpc>
                <a:spcPct val="80000"/>
              </a:lnSpc>
              <a:buFontTx/>
              <a:buNone/>
            </a:pPr>
            <a:r>
              <a:rPr lang="en-US" sz="2400" smtClean="0"/>
              <a:t>that relate to your problem. If you are having problems </a:t>
            </a:r>
          </a:p>
          <a:p>
            <a:pPr eaLnBrk="1" hangingPunct="1">
              <a:lnSpc>
                <a:spcPct val="80000"/>
              </a:lnSpc>
              <a:buFontTx/>
              <a:buNone/>
            </a:pPr>
            <a:r>
              <a:rPr lang="en-US" sz="2400" smtClean="0"/>
              <a:t>finding out what the topic is, ask your teacher or an adult to </a:t>
            </a:r>
          </a:p>
          <a:p>
            <a:pPr eaLnBrk="1" hangingPunct="1">
              <a:lnSpc>
                <a:spcPct val="80000"/>
              </a:lnSpc>
              <a:buFontTx/>
              <a:buNone/>
            </a:pPr>
            <a:r>
              <a:rPr lang="en-US" sz="2400" smtClean="0"/>
              <a:t>help you on this one….)  </a:t>
            </a:r>
          </a:p>
          <a:p>
            <a:pPr eaLnBrk="1" hangingPunct="1">
              <a:lnSpc>
                <a:spcPct val="80000"/>
              </a:lnSpc>
              <a:buFontTx/>
              <a:buNone/>
            </a:pPr>
            <a:endParaRPr lang="en-US" sz="2400" smtClean="0"/>
          </a:p>
          <a:p>
            <a:pPr eaLnBrk="1" hangingPunct="1">
              <a:lnSpc>
                <a:spcPct val="80000"/>
              </a:lnSpc>
              <a:buFontTx/>
              <a:buNone/>
            </a:pPr>
            <a:r>
              <a:rPr lang="en-US" sz="2400" b="1" smtClean="0">
                <a:solidFill>
                  <a:srgbClr val="00CC00"/>
                </a:solidFill>
              </a:rPr>
              <a:t>Remember to use more than one source.  Write your </a:t>
            </a:r>
          </a:p>
          <a:p>
            <a:pPr eaLnBrk="1" hangingPunct="1">
              <a:lnSpc>
                <a:spcPct val="80000"/>
              </a:lnSpc>
              <a:buFontTx/>
              <a:buNone/>
            </a:pPr>
            <a:r>
              <a:rPr lang="en-US" sz="2400" b="1" smtClean="0">
                <a:solidFill>
                  <a:srgbClr val="00CC00"/>
                </a:solidFill>
              </a:rPr>
              <a:t>research sources in your notebook. Also, write the </a:t>
            </a:r>
          </a:p>
          <a:p>
            <a:pPr eaLnBrk="1" hangingPunct="1">
              <a:lnSpc>
                <a:spcPct val="80000"/>
              </a:lnSpc>
              <a:buFontTx/>
              <a:buNone/>
            </a:pPr>
            <a:r>
              <a:rPr lang="en-US" sz="2400" b="1" smtClean="0">
                <a:solidFill>
                  <a:srgbClr val="00CC00"/>
                </a:solidFill>
              </a:rPr>
              <a:t>notes for your research paper in your notebook.  Use </a:t>
            </a:r>
          </a:p>
          <a:p>
            <a:pPr eaLnBrk="1" hangingPunct="1">
              <a:lnSpc>
                <a:spcPct val="80000"/>
              </a:lnSpc>
              <a:buFontTx/>
              <a:buNone/>
            </a:pPr>
            <a:r>
              <a:rPr lang="en-US" sz="2400" b="1" smtClean="0">
                <a:solidFill>
                  <a:srgbClr val="00CC00"/>
                </a:solidFill>
              </a:rPr>
              <a:t>different pages for each source.</a:t>
            </a:r>
          </a:p>
          <a:p>
            <a:pPr eaLnBrk="1" hangingPunct="1">
              <a:lnSpc>
                <a:spcPct val="80000"/>
              </a:lnSpc>
              <a:buFontTx/>
              <a:buNone/>
            </a:pPr>
            <a:endParaRPr lang="en-US" sz="2400" b="1" smtClean="0">
              <a:solidFill>
                <a:srgbClr val="00CC00"/>
              </a:solidFill>
            </a:endParaRPr>
          </a:p>
          <a:p>
            <a:pPr eaLnBrk="1" hangingPunct="1">
              <a:lnSpc>
                <a:spcPct val="80000"/>
              </a:lnSpc>
              <a:buFontTx/>
              <a:buNone/>
            </a:pPr>
            <a:endParaRPr lang="en-US" smtClean="0">
              <a:solidFill>
                <a:srgbClr val="00CC00"/>
              </a:solidFill>
            </a:endParaRPr>
          </a:p>
          <a:p>
            <a:pPr eaLnBrk="1" hangingPunct="1">
              <a:lnSpc>
                <a:spcPct val="80000"/>
              </a:lnSpc>
              <a:buFontTx/>
              <a:buNone/>
            </a:pPr>
            <a:endParaRPr lang="en-US" sz="2800" smtClean="0"/>
          </a:p>
          <a:p>
            <a:pPr eaLnBrk="1" hangingPunct="1">
              <a:lnSpc>
                <a:spcPct val="80000"/>
              </a:lnSpc>
              <a:buFontTx/>
              <a:buNone/>
            </a:pPr>
            <a:endParaRPr lang="en-US" sz="2800" smtClean="0"/>
          </a:p>
        </p:txBody>
      </p:sp>
      <p:pic>
        <p:nvPicPr>
          <p:cNvPr id="32772" name="Picture 6" descr="la_notetaking_s"/>
          <p:cNvPicPr>
            <a:picLocks noChangeAspect="1" noChangeArrowheads="1"/>
          </p:cNvPicPr>
          <p:nvPr/>
        </p:nvPicPr>
        <p:blipFill>
          <a:blip r:embed="rId3" cstate="print"/>
          <a:srcRect/>
          <a:stretch>
            <a:fillRect/>
          </a:stretch>
        </p:blipFill>
        <p:spPr bwMode="auto">
          <a:xfrm>
            <a:off x="6096000" y="304800"/>
            <a:ext cx="2686050" cy="107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6553200" cy="1143000"/>
          </a:xfrm>
        </p:spPr>
        <p:txBody>
          <a:bodyPr/>
          <a:lstStyle/>
          <a:p>
            <a:pPr eaLnBrk="1" hangingPunct="1"/>
            <a:r>
              <a:rPr lang="en-US" smtClean="0">
                <a:solidFill>
                  <a:schemeClr val="hlink"/>
                </a:solidFill>
              </a:rPr>
              <a:t>Research- Taking Notes</a:t>
            </a:r>
          </a:p>
        </p:txBody>
      </p:sp>
      <p:sp>
        <p:nvSpPr>
          <p:cNvPr id="33795" name="Rectangle 3"/>
          <p:cNvSpPr>
            <a:spLocks noGrp="1" noChangeArrowheads="1"/>
          </p:cNvSpPr>
          <p:nvPr>
            <p:ph type="body" idx="1"/>
          </p:nvPr>
        </p:nvSpPr>
        <p:spPr/>
        <p:txBody>
          <a:bodyPr/>
          <a:lstStyle/>
          <a:p>
            <a:pPr eaLnBrk="1" hangingPunct="1">
              <a:lnSpc>
                <a:spcPct val="80000"/>
              </a:lnSpc>
              <a:buFontTx/>
              <a:buNone/>
            </a:pPr>
            <a:r>
              <a:rPr lang="en-US" sz="2000" smtClean="0"/>
              <a:t>Books I found in the library on my topic are:</a:t>
            </a:r>
          </a:p>
          <a:p>
            <a:pPr eaLnBrk="1" hangingPunct="1">
              <a:lnSpc>
                <a:spcPct val="80000"/>
              </a:lnSpc>
              <a:buFontTx/>
              <a:buNone/>
            </a:pPr>
            <a:r>
              <a:rPr lang="en-US" sz="2000" smtClean="0"/>
              <a:t>Title:                                             Author:</a:t>
            </a:r>
          </a:p>
          <a:p>
            <a:pPr eaLnBrk="1" hangingPunct="1">
              <a:lnSpc>
                <a:spcPct val="80000"/>
              </a:lnSpc>
              <a:buFontTx/>
              <a:buNone/>
            </a:pPr>
            <a:r>
              <a:rPr lang="en-US" sz="2000" smtClean="0"/>
              <a:t>________________________________________________________</a:t>
            </a:r>
          </a:p>
          <a:p>
            <a:pPr eaLnBrk="1" hangingPunct="1">
              <a:lnSpc>
                <a:spcPct val="80000"/>
              </a:lnSpc>
              <a:buFontTx/>
              <a:buNone/>
            </a:pPr>
            <a:r>
              <a:rPr lang="en-US" sz="2000" smtClean="0"/>
              <a:t>________________________________________________________</a:t>
            </a:r>
          </a:p>
          <a:p>
            <a:pPr eaLnBrk="1" hangingPunct="1">
              <a:lnSpc>
                <a:spcPct val="80000"/>
              </a:lnSpc>
              <a:buFontTx/>
              <a:buNone/>
            </a:pPr>
            <a:endParaRPr lang="en-US" sz="2000" b="1" smtClean="0"/>
          </a:p>
          <a:p>
            <a:pPr eaLnBrk="1" hangingPunct="1">
              <a:lnSpc>
                <a:spcPct val="80000"/>
              </a:lnSpc>
              <a:buFontTx/>
              <a:buNone/>
            </a:pPr>
            <a:r>
              <a:rPr lang="en-US" sz="2000" smtClean="0"/>
              <a:t>Internet sites that I found on my topic are</a:t>
            </a:r>
            <a:r>
              <a:rPr lang="en-US" sz="2000" b="1" smtClean="0"/>
              <a:t>:</a:t>
            </a:r>
          </a:p>
          <a:p>
            <a:pPr eaLnBrk="1" hangingPunct="1">
              <a:lnSpc>
                <a:spcPct val="80000"/>
              </a:lnSpc>
              <a:buFontTx/>
              <a:buNone/>
            </a:pPr>
            <a:r>
              <a:rPr lang="en-US" sz="2000" smtClean="0"/>
              <a:t>________________________________________________________</a:t>
            </a:r>
          </a:p>
          <a:p>
            <a:pPr eaLnBrk="1" hangingPunct="1">
              <a:lnSpc>
                <a:spcPct val="80000"/>
              </a:lnSpc>
              <a:buFontTx/>
              <a:buNone/>
            </a:pPr>
            <a:r>
              <a:rPr lang="en-US" sz="2000" smtClean="0"/>
              <a:t>________________________________________________________</a:t>
            </a:r>
          </a:p>
          <a:p>
            <a:pPr eaLnBrk="1" hangingPunct="1">
              <a:lnSpc>
                <a:spcPct val="80000"/>
              </a:lnSpc>
              <a:buFontTx/>
              <a:buNone/>
            </a:pPr>
            <a:endParaRPr lang="en-US" sz="2000" b="1" smtClean="0"/>
          </a:p>
          <a:p>
            <a:pPr eaLnBrk="1" hangingPunct="1">
              <a:lnSpc>
                <a:spcPct val="80000"/>
              </a:lnSpc>
              <a:buFontTx/>
              <a:buNone/>
            </a:pPr>
            <a:r>
              <a:rPr lang="en-US" sz="2000" smtClean="0"/>
              <a:t>Some important points that I learned about my topic are</a:t>
            </a:r>
          </a:p>
          <a:p>
            <a:pPr eaLnBrk="1" hangingPunct="1">
              <a:lnSpc>
                <a:spcPct val="80000"/>
              </a:lnSpc>
              <a:buFontTx/>
              <a:buNone/>
            </a:pPr>
            <a:r>
              <a:rPr lang="en-US" sz="2000" smtClean="0"/>
              <a:t>• _____________________________________________________</a:t>
            </a:r>
          </a:p>
          <a:p>
            <a:pPr eaLnBrk="1" hangingPunct="1">
              <a:lnSpc>
                <a:spcPct val="80000"/>
              </a:lnSpc>
              <a:buFontTx/>
              <a:buNone/>
            </a:pPr>
            <a:r>
              <a:rPr lang="en-US" sz="2000" smtClean="0"/>
              <a:t>• _____________________________________________________</a:t>
            </a:r>
          </a:p>
          <a:p>
            <a:pPr eaLnBrk="1" hangingPunct="1">
              <a:lnSpc>
                <a:spcPct val="80000"/>
              </a:lnSpc>
              <a:buFontTx/>
              <a:buNone/>
            </a:pPr>
            <a:r>
              <a:rPr lang="en-US" sz="2000" smtClean="0"/>
              <a:t>• _____________________________________________________</a:t>
            </a:r>
          </a:p>
          <a:p>
            <a:pPr eaLnBrk="1" hangingPunct="1">
              <a:lnSpc>
                <a:spcPct val="80000"/>
              </a:lnSpc>
              <a:buFontTx/>
              <a:buNone/>
            </a:pPr>
            <a:endParaRPr lang="en-US" sz="2000" b="1" smtClean="0"/>
          </a:p>
          <a:p>
            <a:pPr eaLnBrk="1" hangingPunct="1">
              <a:lnSpc>
                <a:spcPct val="80000"/>
              </a:lnSpc>
              <a:buFontTx/>
              <a:buNone/>
            </a:pPr>
            <a:endParaRPr lang="en-US" sz="2000" smtClean="0"/>
          </a:p>
        </p:txBody>
      </p:sp>
      <p:pic>
        <p:nvPicPr>
          <p:cNvPr id="33796" name="Picture 4" descr="MCj03595750000[1]"/>
          <p:cNvPicPr>
            <a:picLocks noChangeAspect="1" noChangeArrowheads="1"/>
          </p:cNvPicPr>
          <p:nvPr/>
        </p:nvPicPr>
        <p:blipFill>
          <a:blip r:embed="rId3" cstate="print"/>
          <a:srcRect/>
          <a:stretch>
            <a:fillRect/>
          </a:stretch>
        </p:blipFill>
        <p:spPr bwMode="auto">
          <a:xfrm>
            <a:off x="6934200" y="304800"/>
            <a:ext cx="1833563" cy="164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solidFill>
                  <a:schemeClr val="hlink"/>
                </a:solidFill>
              </a:rPr>
              <a:t>Research Plan</a:t>
            </a:r>
          </a:p>
        </p:txBody>
      </p:sp>
      <p:sp>
        <p:nvSpPr>
          <p:cNvPr id="34819" name="Rectangle 3"/>
          <p:cNvSpPr>
            <a:spLocks noGrp="1" noChangeArrowheads="1"/>
          </p:cNvSpPr>
          <p:nvPr>
            <p:ph type="body" idx="1"/>
          </p:nvPr>
        </p:nvSpPr>
        <p:spPr>
          <a:xfrm>
            <a:off x="381000" y="1295400"/>
            <a:ext cx="8763000" cy="5562600"/>
          </a:xfrm>
        </p:spPr>
        <p:txBody>
          <a:bodyPr/>
          <a:lstStyle/>
          <a:p>
            <a:pPr marL="609600" indent="-609600" eaLnBrk="1" hangingPunct="1">
              <a:lnSpc>
                <a:spcPct val="80000"/>
              </a:lnSpc>
              <a:buFontTx/>
              <a:buNone/>
            </a:pPr>
            <a:r>
              <a:rPr lang="en-US" sz="1800" smtClean="0"/>
              <a:t>Background research is necessary so that you know how to design </a:t>
            </a:r>
          </a:p>
          <a:p>
            <a:pPr marL="609600" indent="-609600" eaLnBrk="1" hangingPunct="1">
              <a:lnSpc>
                <a:spcPct val="80000"/>
              </a:lnSpc>
              <a:buFontTx/>
              <a:buNone/>
            </a:pPr>
            <a:r>
              <a:rPr lang="en-US" sz="1800" smtClean="0"/>
              <a:t>and understand your experiment. To make a </a:t>
            </a:r>
            <a:r>
              <a:rPr lang="en-US" sz="1800" b="1" smtClean="0"/>
              <a:t>background research</a:t>
            </a:r>
          </a:p>
          <a:p>
            <a:pPr marL="609600" indent="-609600" eaLnBrk="1" hangingPunct="1">
              <a:lnSpc>
                <a:spcPct val="80000"/>
              </a:lnSpc>
              <a:buFontTx/>
              <a:buNone/>
            </a:pPr>
            <a:r>
              <a:rPr lang="en-US" sz="1800" b="1" smtClean="0"/>
              <a:t>plan</a:t>
            </a:r>
            <a:r>
              <a:rPr lang="en-US" sz="1800" smtClean="0"/>
              <a:t> -- a roadmap of the research questions you need to answer – </a:t>
            </a:r>
          </a:p>
          <a:p>
            <a:pPr marL="609600" indent="-609600" eaLnBrk="1" hangingPunct="1">
              <a:lnSpc>
                <a:spcPct val="80000"/>
              </a:lnSpc>
              <a:buFontTx/>
              <a:buNone/>
            </a:pPr>
            <a:r>
              <a:rPr lang="en-US" sz="1800" smtClean="0"/>
              <a:t>follow these steps: Identify the keywords in the question for your science fair project. </a:t>
            </a:r>
          </a:p>
          <a:p>
            <a:pPr marL="609600" indent="-609600" eaLnBrk="1" hangingPunct="1">
              <a:lnSpc>
                <a:spcPct val="80000"/>
              </a:lnSpc>
              <a:buFontTx/>
              <a:buNone/>
            </a:pPr>
            <a:r>
              <a:rPr lang="en-US" sz="1800" smtClean="0"/>
              <a:t>Brainstorm additional keywords and concepts. </a:t>
            </a:r>
          </a:p>
          <a:p>
            <a:pPr marL="609600" indent="-609600" eaLnBrk="1" hangingPunct="1">
              <a:lnSpc>
                <a:spcPct val="80000"/>
              </a:lnSpc>
              <a:buFontTx/>
              <a:buNone/>
            </a:pPr>
            <a:endParaRPr lang="en-US" sz="1800" smtClean="0"/>
          </a:p>
          <a:p>
            <a:pPr marL="609600" indent="-609600" eaLnBrk="1" hangingPunct="1">
              <a:lnSpc>
                <a:spcPct val="80000"/>
              </a:lnSpc>
              <a:buFontTx/>
              <a:buNone/>
            </a:pPr>
            <a:r>
              <a:rPr lang="en-US" sz="1800" smtClean="0"/>
              <a:t>Use a table with the "question words" (why, how, who, what, when, where) to </a:t>
            </a:r>
          </a:p>
          <a:p>
            <a:pPr marL="609600" indent="-609600" eaLnBrk="1" hangingPunct="1">
              <a:lnSpc>
                <a:spcPct val="80000"/>
              </a:lnSpc>
              <a:buFontTx/>
              <a:buNone/>
            </a:pPr>
            <a:r>
              <a:rPr lang="en-US" sz="1800" smtClean="0"/>
              <a:t>generate research questions from your keywords.</a:t>
            </a:r>
          </a:p>
          <a:p>
            <a:pPr marL="609600" indent="-609600" eaLnBrk="1" hangingPunct="1">
              <a:lnSpc>
                <a:spcPct val="80000"/>
              </a:lnSpc>
              <a:buFontTx/>
              <a:buNone/>
            </a:pPr>
            <a:endParaRPr lang="en-US" sz="1800" smtClean="0"/>
          </a:p>
          <a:p>
            <a:pPr marL="609600" indent="-609600" eaLnBrk="1" hangingPunct="1">
              <a:lnSpc>
                <a:spcPct val="80000"/>
              </a:lnSpc>
              <a:buFontTx/>
              <a:buNone/>
            </a:pPr>
            <a:r>
              <a:rPr lang="en-US" sz="1800" smtClean="0"/>
              <a:t>For example: </a:t>
            </a:r>
          </a:p>
          <a:p>
            <a:pPr marL="609600" indent="-609600" eaLnBrk="1" hangingPunct="1">
              <a:lnSpc>
                <a:spcPct val="80000"/>
              </a:lnSpc>
              <a:buFontTx/>
              <a:buNone/>
            </a:pPr>
            <a:r>
              <a:rPr lang="en-US" sz="1800" b="1" smtClean="0"/>
              <a:t>	What</a:t>
            </a:r>
            <a:r>
              <a:rPr lang="en-US" sz="1800" smtClean="0"/>
              <a:t> is the difference between a series and parallel circuit?</a:t>
            </a:r>
            <a:br>
              <a:rPr lang="en-US" sz="1800" smtClean="0"/>
            </a:br>
            <a:r>
              <a:rPr lang="en-US" sz="1800" b="1" smtClean="0"/>
              <a:t>When</a:t>
            </a:r>
            <a:r>
              <a:rPr lang="en-US" sz="1800" smtClean="0"/>
              <a:t> does a plant grow the most, during the day or night?</a:t>
            </a:r>
            <a:br>
              <a:rPr lang="en-US" sz="1800" smtClean="0"/>
            </a:br>
            <a:r>
              <a:rPr lang="en-US" sz="1800" b="1" smtClean="0"/>
              <a:t>Where </a:t>
            </a:r>
            <a:r>
              <a:rPr lang="en-US" sz="1800" smtClean="0"/>
              <a:t>is the focal point of a lens?</a:t>
            </a:r>
            <a:br>
              <a:rPr lang="en-US" sz="1800" smtClean="0"/>
            </a:br>
            <a:r>
              <a:rPr lang="en-US" sz="1800" b="1" smtClean="0"/>
              <a:t>How</a:t>
            </a:r>
            <a:r>
              <a:rPr lang="en-US" sz="1800" smtClean="0"/>
              <a:t> does a java applet work?</a:t>
            </a:r>
            <a:br>
              <a:rPr lang="en-US" sz="1800" smtClean="0"/>
            </a:br>
            <a:r>
              <a:rPr lang="en-US" sz="1800" b="1" smtClean="0"/>
              <a:t>Does</a:t>
            </a:r>
            <a:r>
              <a:rPr lang="en-US" sz="1800" smtClean="0"/>
              <a:t> a truss make a bridge stronger?</a:t>
            </a:r>
            <a:br>
              <a:rPr lang="en-US" sz="1800" smtClean="0"/>
            </a:br>
            <a:r>
              <a:rPr lang="en-US" sz="1800" b="1" smtClean="0"/>
              <a:t>Why</a:t>
            </a:r>
            <a:r>
              <a:rPr lang="en-US" sz="1800" smtClean="0"/>
              <a:t> are moths attracted to light?</a:t>
            </a:r>
            <a:br>
              <a:rPr lang="en-US" sz="1800" smtClean="0"/>
            </a:br>
            <a:r>
              <a:rPr lang="en-US" sz="1800" b="1" smtClean="0"/>
              <a:t>Which</a:t>
            </a:r>
            <a:r>
              <a:rPr lang="en-US" sz="1800" smtClean="0"/>
              <a:t> cleaning products kill the most bacteria? </a:t>
            </a:r>
          </a:p>
          <a:p>
            <a:pPr marL="609600" indent="-609600" eaLnBrk="1" hangingPunct="1">
              <a:lnSpc>
                <a:spcPct val="80000"/>
              </a:lnSpc>
              <a:buFontTx/>
              <a:buNone/>
            </a:pPr>
            <a:r>
              <a:rPr lang="en-US" sz="1800" smtClean="0"/>
              <a:t>Throw out irrelevant questions. </a:t>
            </a:r>
            <a:br>
              <a:rPr lang="en-US" sz="1800" smtClean="0"/>
            </a:br>
            <a:endParaRPr lang="en-US" sz="1800" smtClean="0"/>
          </a:p>
          <a:p>
            <a:pPr marL="2209800" lvl="4" indent="-381000" eaLnBrk="1" hangingPunct="1">
              <a:lnSpc>
                <a:spcPct val="80000"/>
              </a:lnSpc>
            </a:pPr>
            <a:r>
              <a:rPr lang="en-US" sz="900" smtClean="0"/>
              <a:t>Information from </a:t>
            </a:r>
            <a:r>
              <a:rPr lang="en-US" sz="900" smtClean="0">
                <a:hlinkClick r:id="rId3"/>
              </a:rPr>
              <a:t>http://www.sciencebuddies.org/science-fair-projects/project_background_research_plan.shtml</a:t>
            </a:r>
            <a:endParaRPr lang="en-US" sz="900" smtClean="0"/>
          </a:p>
          <a:p>
            <a:pPr marL="609600" indent="-609600" eaLnBrk="1" hangingPunct="1">
              <a:lnSpc>
                <a:spcPct val="80000"/>
              </a:lnSpc>
              <a:buFontTx/>
              <a:buNone/>
            </a:pPr>
            <a:r>
              <a:rPr lang="en-US" sz="1400" smtClean="0"/>
              <a:t/>
            </a:r>
            <a:br>
              <a:rPr lang="en-US" sz="1400" smtClean="0"/>
            </a:br>
            <a:endParaRPr lang="en-US" sz="1400" smtClean="0"/>
          </a:p>
        </p:txBody>
      </p:sp>
      <p:pic>
        <p:nvPicPr>
          <p:cNvPr id="34820" name="Picture 5" descr="la_languagearts_s"/>
          <p:cNvPicPr>
            <a:picLocks noChangeAspect="1" noChangeArrowheads="1"/>
          </p:cNvPicPr>
          <p:nvPr/>
        </p:nvPicPr>
        <p:blipFill>
          <a:blip r:embed="rId4" cstate="print"/>
          <a:srcRect/>
          <a:stretch>
            <a:fillRect/>
          </a:stretch>
        </p:blipFill>
        <p:spPr bwMode="auto">
          <a:xfrm>
            <a:off x="6553200" y="228600"/>
            <a:ext cx="2124075" cy="107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solidFill>
                  <a:schemeClr val="hlink"/>
                </a:solidFill>
              </a:rPr>
              <a:t>Research Plan</a:t>
            </a:r>
          </a:p>
        </p:txBody>
      </p:sp>
      <p:sp>
        <p:nvSpPr>
          <p:cNvPr id="35843" name="Rectangle 3"/>
          <p:cNvSpPr>
            <a:spLocks noGrp="1" noChangeArrowheads="1"/>
          </p:cNvSpPr>
          <p:nvPr>
            <p:ph type="body" idx="1"/>
          </p:nvPr>
        </p:nvSpPr>
        <p:spPr/>
        <p:txBody>
          <a:bodyPr/>
          <a:lstStyle/>
          <a:p>
            <a:pPr eaLnBrk="1" hangingPunct="1">
              <a:lnSpc>
                <a:spcPct val="80000"/>
              </a:lnSpc>
            </a:pPr>
            <a:endParaRPr lang="en-US" sz="1800" smtClean="0"/>
          </a:p>
          <a:p>
            <a:pPr eaLnBrk="1" hangingPunct="1">
              <a:lnSpc>
                <a:spcPct val="80000"/>
              </a:lnSpc>
            </a:pPr>
            <a:r>
              <a:rPr lang="en-US" sz="1800" smtClean="0"/>
              <a:t>You should also plan to do background research on the history of similar experiments or inventions. </a:t>
            </a:r>
          </a:p>
          <a:p>
            <a:pPr eaLnBrk="1" hangingPunct="1">
              <a:lnSpc>
                <a:spcPct val="80000"/>
              </a:lnSpc>
            </a:pPr>
            <a:r>
              <a:rPr lang="en-US" sz="1800" smtClean="0"/>
              <a:t>So that you can design an experiment, you need to research what techniques and equipment might be best for investigating your topic. Rather than starting from scratch, savvy Investigators want to use their library and Internet research to help them find the best way to do things. You want to learn from the experience of others rather than blunder around and repeat their mistakes. </a:t>
            </a:r>
          </a:p>
          <a:p>
            <a:pPr eaLnBrk="1" hangingPunct="1">
              <a:lnSpc>
                <a:spcPct val="80000"/>
              </a:lnSpc>
            </a:pPr>
            <a:r>
              <a:rPr lang="en-US" sz="1800" smtClean="0"/>
              <a:t>Background research is also important to help you understand the theory behind your experiment. In other words, science fair judges like to see that you understand why your experiment turns out the way it does. You do library and Internet research so that you can make a prediction of what will occur in your experiment, and then whether that prediction is right or wrong, you will have the knowledge to understand what caused the behavior you observed.</a:t>
            </a:r>
          </a:p>
          <a:p>
            <a:pPr lvl="4" eaLnBrk="1" hangingPunct="1">
              <a:lnSpc>
                <a:spcPct val="80000"/>
              </a:lnSpc>
            </a:pPr>
            <a:r>
              <a:rPr lang="en-US" sz="1200" smtClean="0"/>
              <a:t>Information from </a:t>
            </a:r>
            <a:r>
              <a:rPr lang="en-US" sz="1200" smtClean="0">
                <a:hlinkClick r:id="rId3"/>
              </a:rPr>
              <a:t>http://www.sciencebuddies.org/science-fair-projects/project_background_research_plan.shtml</a:t>
            </a:r>
            <a:endParaRPr lang="en-US" sz="1200" smtClean="0"/>
          </a:p>
          <a:p>
            <a:pPr lvl="4" eaLnBrk="1" hangingPunct="1">
              <a:lnSpc>
                <a:spcPct val="80000"/>
              </a:lnSpc>
            </a:pPr>
            <a:endParaRPr lang="en-US" sz="1200" smtClean="0"/>
          </a:p>
        </p:txBody>
      </p:sp>
      <p:pic>
        <p:nvPicPr>
          <p:cNvPr id="35844" name="Picture 5" descr="la_plagiarism_s"/>
          <p:cNvPicPr>
            <a:picLocks noChangeAspect="1" noChangeArrowheads="1"/>
          </p:cNvPicPr>
          <p:nvPr/>
        </p:nvPicPr>
        <p:blipFill>
          <a:blip r:embed="rId4" cstate="print"/>
          <a:srcRect/>
          <a:stretch>
            <a:fillRect/>
          </a:stretch>
        </p:blipFill>
        <p:spPr bwMode="auto">
          <a:xfrm>
            <a:off x="6629400" y="381000"/>
            <a:ext cx="1962150" cy="107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Bibliography and Resources</a:t>
            </a:r>
          </a:p>
        </p:txBody>
      </p:sp>
      <p:sp>
        <p:nvSpPr>
          <p:cNvPr id="36867" name="Rectangle 3"/>
          <p:cNvSpPr>
            <a:spLocks noGrp="1" noChangeArrowheads="1"/>
          </p:cNvSpPr>
          <p:nvPr>
            <p:ph type="body" idx="1"/>
          </p:nvPr>
        </p:nvSpPr>
        <p:spPr/>
        <p:txBody>
          <a:bodyPr/>
          <a:lstStyle/>
          <a:p>
            <a:pPr eaLnBrk="1" hangingPunct="1"/>
            <a:r>
              <a:rPr lang="en-US" smtClean="0"/>
              <a:t>This is optional on the display board but MUST be in the journal.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381000" y="2057400"/>
            <a:ext cx="5791200" cy="4373563"/>
          </a:xfrm>
        </p:spPr>
        <p:txBody>
          <a:bodyPr/>
          <a:lstStyle/>
          <a:p>
            <a:pPr eaLnBrk="1" hangingPunct="1">
              <a:lnSpc>
                <a:spcPct val="80000"/>
              </a:lnSpc>
              <a:buFontTx/>
              <a:buNone/>
            </a:pPr>
            <a:r>
              <a:rPr lang="en-US" smtClean="0"/>
              <a:t>John researches the</a:t>
            </a:r>
          </a:p>
          <a:p>
            <a:pPr eaLnBrk="1" hangingPunct="1">
              <a:lnSpc>
                <a:spcPct val="80000"/>
              </a:lnSpc>
              <a:buFontTx/>
              <a:buNone/>
            </a:pPr>
            <a:r>
              <a:rPr lang="en-US" smtClean="0"/>
              <a:t>areas of baking and </a:t>
            </a:r>
          </a:p>
          <a:p>
            <a:pPr eaLnBrk="1" hangingPunct="1">
              <a:lnSpc>
                <a:spcPct val="80000"/>
              </a:lnSpc>
              <a:buFontTx/>
              <a:buNone/>
            </a:pPr>
            <a:r>
              <a:rPr lang="en-US" smtClean="0"/>
              <a:t>fermentation and tries to </a:t>
            </a:r>
          </a:p>
          <a:p>
            <a:pPr eaLnBrk="1" hangingPunct="1">
              <a:lnSpc>
                <a:spcPct val="80000"/>
              </a:lnSpc>
              <a:buFontTx/>
              <a:buNone/>
            </a:pPr>
            <a:r>
              <a:rPr lang="en-US" smtClean="0"/>
              <a:t>come up with a way to test </a:t>
            </a:r>
          </a:p>
          <a:p>
            <a:pPr eaLnBrk="1" hangingPunct="1">
              <a:lnSpc>
                <a:spcPct val="80000"/>
              </a:lnSpc>
              <a:buFontTx/>
              <a:buNone/>
            </a:pPr>
            <a:r>
              <a:rPr lang="en-US" smtClean="0"/>
              <a:t>his question. He keeps all </a:t>
            </a:r>
          </a:p>
          <a:p>
            <a:pPr eaLnBrk="1" hangingPunct="1">
              <a:lnSpc>
                <a:spcPct val="80000"/>
              </a:lnSpc>
              <a:buFontTx/>
              <a:buNone/>
            </a:pPr>
            <a:r>
              <a:rPr lang="en-US" smtClean="0"/>
              <a:t>of his information on this </a:t>
            </a:r>
          </a:p>
          <a:p>
            <a:pPr eaLnBrk="1" hangingPunct="1">
              <a:lnSpc>
                <a:spcPct val="80000"/>
              </a:lnSpc>
              <a:buFontTx/>
              <a:buNone/>
            </a:pPr>
            <a:r>
              <a:rPr lang="en-US" smtClean="0"/>
              <a:t>topic in a notebook.</a:t>
            </a:r>
          </a:p>
          <a:p>
            <a:pPr eaLnBrk="1" hangingPunct="1">
              <a:lnSpc>
                <a:spcPct val="80000"/>
              </a:lnSpc>
            </a:pPr>
            <a:endParaRPr lang="en-US" smtClean="0"/>
          </a:p>
        </p:txBody>
      </p:sp>
      <p:sp>
        <p:nvSpPr>
          <p:cNvPr id="37891" name="Rectangle 5"/>
          <p:cNvSpPr>
            <a:spLocks noGrp="1" noChangeArrowheads="1"/>
          </p:cNvSpPr>
          <p:nvPr>
            <p:ph type="title"/>
          </p:nvPr>
        </p:nvSpPr>
        <p:spPr/>
        <p:txBody>
          <a:bodyPr/>
          <a:lstStyle/>
          <a:p>
            <a:pPr eaLnBrk="1" hangingPunct="1"/>
            <a:r>
              <a:rPr lang="en-US" sz="4800" smtClean="0">
                <a:solidFill>
                  <a:srgbClr val="AD1505"/>
                </a:solidFill>
              </a:rPr>
              <a:t>Let’s Practice-Observation/Research</a:t>
            </a:r>
          </a:p>
        </p:txBody>
      </p:sp>
      <p:pic>
        <p:nvPicPr>
          <p:cNvPr id="37892" name="Picture 6" descr="MMAG00298_0000[1]"/>
          <p:cNvPicPr>
            <a:picLocks noChangeAspect="1" noChangeArrowheads="1" noCrop="1"/>
          </p:cNvPicPr>
          <p:nvPr/>
        </p:nvPicPr>
        <p:blipFill>
          <a:blip r:embed="rId3" cstate="print"/>
          <a:srcRect/>
          <a:stretch>
            <a:fillRect/>
          </a:stretch>
        </p:blipFill>
        <p:spPr bwMode="auto">
          <a:xfrm>
            <a:off x="6477000" y="1905000"/>
            <a:ext cx="2217738" cy="3719513"/>
          </a:xfrm>
          <a:prstGeom prst="rect">
            <a:avLst/>
          </a:prstGeom>
          <a:noFill/>
          <a:ln w="9525">
            <a:noFill/>
            <a:miter lim="800000"/>
            <a:headEnd/>
            <a:tailEnd/>
          </a:ln>
        </p:spPr>
      </p:pic>
      <p:sp>
        <p:nvSpPr>
          <p:cNvPr id="37893" name="Text Box 7"/>
          <p:cNvSpPr txBox="1">
            <a:spLocks noChangeArrowheads="1"/>
          </p:cNvSpPr>
          <p:nvPr/>
        </p:nvSpPr>
        <p:spPr bwMode="auto">
          <a:xfrm>
            <a:off x="1752600" y="5867400"/>
            <a:ext cx="5638800" cy="366713"/>
          </a:xfrm>
          <a:prstGeom prst="rect">
            <a:avLst/>
          </a:prstGeom>
          <a:noFill/>
          <a:ln w="9525">
            <a:noFill/>
            <a:miter lim="800000"/>
            <a:headEnd/>
            <a:tailEnd/>
          </a:ln>
        </p:spPr>
        <p:txBody>
          <a:bodyPr>
            <a:spAutoFit/>
          </a:bodyPr>
          <a:lstStyle/>
          <a:p>
            <a:pPr>
              <a:spcBef>
                <a:spcPct val="50000"/>
              </a:spcBef>
            </a:pPr>
            <a:r>
              <a:rPr lang="en-US" sz="1200" i="1"/>
              <a:t>step.nn.k12.va.us/science/6th_science/ppt/</a:t>
            </a:r>
            <a:r>
              <a:rPr lang="en-US" sz="1200" b="1" i="1"/>
              <a:t>Scientific</a:t>
            </a:r>
            <a:r>
              <a:rPr lang="en-US" sz="1200" i="1"/>
              <a:t>_</a:t>
            </a:r>
            <a:r>
              <a:rPr lang="en-US" sz="1200" b="1" i="1"/>
              <a:t>Method</a:t>
            </a:r>
            <a:r>
              <a:rPr lang="en-US" sz="1200" i="1"/>
              <a:t>.ppt</a:t>
            </a:r>
            <a:r>
              <a:rPr lang="en-US"/>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solidFill>
                  <a:schemeClr val="hlink"/>
                </a:solidFill>
              </a:rPr>
              <a:t>Step Four:  Write a Hypothesis</a:t>
            </a:r>
          </a:p>
        </p:txBody>
      </p:sp>
      <p:sp>
        <p:nvSpPr>
          <p:cNvPr id="38915" name="Rectangle 3"/>
          <p:cNvSpPr>
            <a:spLocks noGrp="1" noChangeArrowheads="1"/>
          </p:cNvSpPr>
          <p:nvPr>
            <p:ph type="body" idx="1"/>
          </p:nvPr>
        </p:nvSpPr>
        <p:spPr>
          <a:xfrm>
            <a:off x="457200" y="1143000"/>
            <a:ext cx="8229600" cy="4983163"/>
          </a:xfrm>
        </p:spPr>
        <p:txBody>
          <a:bodyPr/>
          <a:lstStyle/>
          <a:p>
            <a:pPr marL="457200" indent="-457200" eaLnBrk="1" hangingPunct="1">
              <a:buFontTx/>
              <a:buNone/>
            </a:pPr>
            <a:r>
              <a:rPr lang="en-US" sz="2000" smtClean="0"/>
              <a:t>Now it is the time to PREDICT what you think will happen if you test </a:t>
            </a:r>
          </a:p>
          <a:p>
            <a:pPr marL="457200" indent="-457200" eaLnBrk="1" hangingPunct="1">
              <a:buFontTx/>
              <a:buNone/>
            </a:pPr>
            <a:r>
              <a:rPr lang="en-US" sz="2000" smtClean="0"/>
              <a:t>your problem. This type of “SMART GUESS” or PREDICTION is what </a:t>
            </a:r>
          </a:p>
          <a:p>
            <a:pPr marL="457200" indent="-457200" eaLnBrk="1" hangingPunct="1">
              <a:buFontTx/>
              <a:buNone/>
            </a:pPr>
            <a:r>
              <a:rPr lang="en-US" sz="2000" smtClean="0"/>
              <a:t>real scientists call A HYPOTHESIS. Using this fancy word will amaze </a:t>
            </a:r>
          </a:p>
          <a:p>
            <a:pPr marL="457200" indent="-457200" eaLnBrk="1" hangingPunct="1">
              <a:buFontTx/>
              <a:buNone/>
            </a:pPr>
            <a:r>
              <a:rPr lang="en-US" sz="2000" smtClean="0"/>
              <a:t>your friends and will have you thinking like a full fledged scientist. The </a:t>
            </a:r>
          </a:p>
          <a:p>
            <a:pPr marL="457200" indent="-457200" eaLnBrk="1" hangingPunct="1">
              <a:buFontTx/>
              <a:buNone/>
            </a:pPr>
            <a:r>
              <a:rPr lang="en-US" sz="2000" smtClean="0"/>
              <a:t>outcome must be measurable (quantifiable).</a:t>
            </a:r>
          </a:p>
          <a:p>
            <a:pPr marL="457200" indent="-457200" eaLnBrk="1" hangingPunct="1">
              <a:buFontTx/>
              <a:buNone/>
            </a:pPr>
            <a:endParaRPr lang="en-US" sz="2000" smtClean="0">
              <a:solidFill>
                <a:schemeClr val="hlink"/>
              </a:solidFill>
            </a:endParaRPr>
          </a:p>
          <a:p>
            <a:pPr marL="457200" indent="-457200" eaLnBrk="1" hangingPunct="1">
              <a:buFontTx/>
              <a:buNone/>
            </a:pPr>
            <a:endParaRPr lang="en-US" sz="2000" smtClean="0">
              <a:solidFill>
                <a:schemeClr val="hlink"/>
              </a:solidFill>
            </a:endParaRPr>
          </a:p>
          <a:p>
            <a:pPr marL="457200" indent="-457200" eaLnBrk="1" hangingPunct="1">
              <a:buFontTx/>
              <a:buNone/>
            </a:pPr>
            <a:r>
              <a:rPr lang="en-US" sz="2000" smtClean="0">
                <a:solidFill>
                  <a:schemeClr val="hlink"/>
                </a:solidFill>
              </a:rPr>
              <a:t>Example:</a:t>
            </a:r>
            <a:r>
              <a:rPr lang="en-US" sz="2000" smtClean="0">
                <a:solidFill>
                  <a:schemeClr val="folHlink"/>
                </a:solidFill>
              </a:rPr>
              <a:t> </a:t>
            </a:r>
            <a:r>
              <a:rPr lang="en-US" sz="2000" smtClean="0">
                <a:solidFill>
                  <a:srgbClr val="00CC00"/>
                </a:solidFill>
              </a:rPr>
              <a:t>If </a:t>
            </a:r>
            <a:r>
              <a:rPr lang="en-US" sz="2000" u="sng" smtClean="0">
                <a:solidFill>
                  <a:srgbClr val="00CC00"/>
                </a:solidFill>
              </a:rPr>
              <a:t>soil temperatures</a:t>
            </a:r>
            <a:r>
              <a:rPr lang="en-US" sz="2000" smtClean="0">
                <a:solidFill>
                  <a:srgbClr val="00CC00"/>
                </a:solidFill>
              </a:rPr>
              <a:t> rise, then </a:t>
            </a:r>
            <a:r>
              <a:rPr lang="en-US" sz="2000" u="sng" smtClean="0">
                <a:solidFill>
                  <a:srgbClr val="00CC00"/>
                </a:solidFill>
              </a:rPr>
              <a:t>plant growth</a:t>
            </a:r>
            <a:r>
              <a:rPr lang="en-US" sz="2000" smtClean="0">
                <a:solidFill>
                  <a:srgbClr val="00CC00"/>
                </a:solidFill>
              </a:rPr>
              <a:t> will increase.</a:t>
            </a:r>
          </a:p>
          <a:p>
            <a:pPr marL="457200" indent="-457200" eaLnBrk="1" hangingPunct="1"/>
            <a:endParaRPr lang="en-US" sz="2000" smtClean="0"/>
          </a:p>
        </p:txBody>
      </p:sp>
      <p:pic>
        <p:nvPicPr>
          <p:cNvPr id="38916" name="Picture 4" descr="la_languagearts_s"/>
          <p:cNvPicPr>
            <a:picLocks noChangeAspect="1" noChangeArrowheads="1"/>
          </p:cNvPicPr>
          <p:nvPr/>
        </p:nvPicPr>
        <p:blipFill>
          <a:blip r:embed="rId3" cstate="print"/>
          <a:srcRect/>
          <a:stretch>
            <a:fillRect/>
          </a:stretch>
        </p:blipFill>
        <p:spPr bwMode="auto">
          <a:xfrm>
            <a:off x="4267200" y="4222750"/>
            <a:ext cx="3581400" cy="181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800" smtClean="0">
                <a:solidFill>
                  <a:srgbClr val="AD1505"/>
                </a:solidFill>
              </a:rPr>
              <a:t>Let’s Practice-</a:t>
            </a:r>
            <a:br>
              <a:rPr lang="en-US" sz="4800" smtClean="0">
                <a:solidFill>
                  <a:srgbClr val="AD1505"/>
                </a:solidFill>
              </a:rPr>
            </a:br>
            <a:r>
              <a:rPr lang="en-US" sz="4800" smtClean="0">
                <a:solidFill>
                  <a:srgbClr val="AD1505"/>
                </a:solidFill>
              </a:rPr>
              <a:t>Formulate a Hypothesis</a:t>
            </a:r>
          </a:p>
        </p:txBody>
      </p:sp>
      <p:sp>
        <p:nvSpPr>
          <p:cNvPr id="39939" name="Rectangle 3"/>
          <p:cNvSpPr>
            <a:spLocks noGrp="1" noChangeArrowheads="1"/>
          </p:cNvSpPr>
          <p:nvPr>
            <p:ph type="body" idx="1"/>
          </p:nvPr>
        </p:nvSpPr>
        <p:spPr>
          <a:xfrm>
            <a:off x="457200" y="2362200"/>
            <a:ext cx="4800600" cy="3763963"/>
          </a:xfrm>
        </p:spPr>
        <p:txBody>
          <a:bodyPr/>
          <a:lstStyle/>
          <a:p>
            <a:pPr eaLnBrk="1" hangingPunct="1">
              <a:lnSpc>
                <a:spcPct val="80000"/>
              </a:lnSpc>
              <a:buFontTx/>
              <a:buNone/>
            </a:pPr>
            <a:r>
              <a:rPr lang="en-US" smtClean="0"/>
              <a:t>   After talking with his teacher and conducting further research, John comes up with a hypothesis. “If more sugar is added, then the bread will rise higher.”</a:t>
            </a:r>
          </a:p>
          <a:p>
            <a:pPr eaLnBrk="1" hangingPunct="1">
              <a:lnSpc>
                <a:spcPct val="80000"/>
              </a:lnSpc>
            </a:pPr>
            <a:endParaRPr lang="en-US" smtClean="0"/>
          </a:p>
        </p:txBody>
      </p:sp>
      <p:pic>
        <p:nvPicPr>
          <p:cNvPr id="39940" name="Picture 4" descr="MMj02836790000[1]"/>
          <p:cNvPicPr>
            <a:picLocks noChangeAspect="1" noChangeArrowheads="1" noCrop="1"/>
          </p:cNvPicPr>
          <p:nvPr/>
        </p:nvPicPr>
        <p:blipFill>
          <a:blip r:embed="rId3" cstate="print"/>
          <a:srcRect/>
          <a:stretch>
            <a:fillRect/>
          </a:stretch>
        </p:blipFill>
        <p:spPr bwMode="auto">
          <a:xfrm>
            <a:off x="5334000" y="2362200"/>
            <a:ext cx="3132138" cy="3200400"/>
          </a:xfrm>
          <a:prstGeom prst="rect">
            <a:avLst/>
          </a:prstGeom>
          <a:noFill/>
          <a:ln w="9525">
            <a:noFill/>
            <a:miter lim="800000"/>
            <a:headEnd/>
            <a:tailEnd/>
          </a:ln>
        </p:spPr>
      </p:pic>
      <p:sp>
        <p:nvSpPr>
          <p:cNvPr id="39941" name="Text Box 5"/>
          <p:cNvSpPr txBox="1">
            <a:spLocks noChangeArrowheads="1"/>
          </p:cNvSpPr>
          <p:nvPr/>
        </p:nvSpPr>
        <p:spPr bwMode="auto">
          <a:xfrm>
            <a:off x="1295400" y="5867400"/>
            <a:ext cx="5715000" cy="274638"/>
          </a:xfrm>
          <a:prstGeom prst="rect">
            <a:avLst/>
          </a:prstGeom>
          <a:noFill/>
          <a:ln w="9525">
            <a:noFill/>
            <a:miter lim="800000"/>
            <a:headEnd/>
            <a:tailEnd/>
          </a:ln>
        </p:spPr>
        <p:txBody>
          <a:bodyPr>
            <a:spAutoFit/>
          </a:bodyPr>
          <a:lstStyle/>
          <a:p>
            <a:pPr>
              <a:spcBef>
                <a:spcPct val="50000"/>
              </a:spcBef>
            </a:pPr>
            <a:r>
              <a:rPr lang="en-US" sz="1200" i="1"/>
              <a:t>step.nn.k12.va.us/science/6th_science/ppt/</a:t>
            </a:r>
            <a:r>
              <a:rPr lang="en-US" sz="1200" b="1" i="1"/>
              <a:t>Scientific</a:t>
            </a:r>
            <a:r>
              <a:rPr lang="en-US" sz="1200" i="1"/>
              <a:t>_</a:t>
            </a:r>
            <a:r>
              <a:rPr lang="en-US" sz="1200" b="1" i="1"/>
              <a:t>Method</a:t>
            </a:r>
            <a:r>
              <a:rPr lang="en-US" sz="1200" i="1"/>
              <a:t>.ppt</a:t>
            </a:r>
            <a:r>
              <a:rPr lang="en-US" sz="120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solidFill>
                  <a:srgbClr val="00CC00"/>
                </a:solidFill>
              </a:rPr>
              <a:t>Time to Write in Your Notebook</a:t>
            </a:r>
          </a:p>
        </p:txBody>
      </p:sp>
      <p:sp>
        <p:nvSpPr>
          <p:cNvPr id="40963" name="Rectangle 3"/>
          <p:cNvSpPr>
            <a:spLocks noGrp="1" noChangeArrowheads="1"/>
          </p:cNvSpPr>
          <p:nvPr>
            <p:ph type="body" idx="1"/>
          </p:nvPr>
        </p:nvSpPr>
        <p:spPr>
          <a:xfrm>
            <a:off x="533400" y="1295400"/>
            <a:ext cx="8229600" cy="5029200"/>
          </a:xfrm>
        </p:spPr>
        <p:txBody>
          <a:bodyPr/>
          <a:lstStyle/>
          <a:p>
            <a:pPr eaLnBrk="1" hangingPunct="1">
              <a:lnSpc>
                <a:spcPct val="90000"/>
              </a:lnSpc>
              <a:buFontTx/>
              <a:buNone/>
            </a:pPr>
            <a:r>
              <a:rPr lang="en-US" sz="2000" smtClean="0"/>
              <a:t>So how do you begin? Well, just answer this</a:t>
            </a:r>
          </a:p>
          <a:p>
            <a:pPr eaLnBrk="1" hangingPunct="1">
              <a:lnSpc>
                <a:spcPct val="90000"/>
              </a:lnSpc>
              <a:buFontTx/>
              <a:buNone/>
            </a:pPr>
            <a:r>
              <a:rPr lang="en-US" sz="2000" smtClean="0"/>
              <a:t>very simple question:</a:t>
            </a:r>
          </a:p>
          <a:p>
            <a:pPr eaLnBrk="1" hangingPunct="1">
              <a:lnSpc>
                <a:spcPct val="90000"/>
              </a:lnSpc>
              <a:buFontTx/>
              <a:buNone/>
            </a:pPr>
            <a:endParaRPr lang="en-US" sz="2000" smtClean="0"/>
          </a:p>
          <a:p>
            <a:pPr eaLnBrk="1" hangingPunct="1">
              <a:lnSpc>
                <a:spcPct val="90000"/>
              </a:lnSpc>
              <a:buFontTx/>
              <a:buNone/>
            </a:pPr>
            <a:r>
              <a:rPr lang="en-US" sz="2000" smtClean="0"/>
              <a:t>Based on what you know from your research, what do you </a:t>
            </a:r>
          </a:p>
          <a:p>
            <a:pPr eaLnBrk="1" hangingPunct="1">
              <a:lnSpc>
                <a:spcPct val="90000"/>
              </a:lnSpc>
              <a:buFontTx/>
              <a:buNone/>
            </a:pPr>
            <a:r>
              <a:rPr lang="en-US" sz="2000" smtClean="0"/>
              <a:t>think will happen, (even before you start your experiment)?</a:t>
            </a:r>
          </a:p>
          <a:p>
            <a:pPr eaLnBrk="1" hangingPunct="1">
              <a:lnSpc>
                <a:spcPct val="90000"/>
              </a:lnSpc>
              <a:buFontTx/>
              <a:buNone/>
            </a:pPr>
            <a:endParaRPr lang="en-US" sz="2000" smtClean="0"/>
          </a:p>
          <a:p>
            <a:pPr eaLnBrk="1" hangingPunct="1">
              <a:lnSpc>
                <a:spcPct val="90000"/>
              </a:lnSpc>
              <a:buFontTx/>
              <a:buNone/>
            </a:pPr>
            <a:r>
              <a:rPr lang="en-US" sz="2000" smtClean="0"/>
              <a:t>Keep your hypothesis nice and simple.  Not too many </a:t>
            </a:r>
          </a:p>
          <a:p>
            <a:pPr eaLnBrk="1" hangingPunct="1">
              <a:lnSpc>
                <a:spcPct val="90000"/>
              </a:lnSpc>
              <a:buFontTx/>
              <a:buNone/>
            </a:pPr>
            <a:r>
              <a:rPr lang="en-US" sz="2000" smtClean="0"/>
              <a:t>words.  What are you trying to disprove or prove?  You can </a:t>
            </a:r>
          </a:p>
          <a:p>
            <a:pPr eaLnBrk="1" hangingPunct="1">
              <a:lnSpc>
                <a:spcPct val="90000"/>
              </a:lnSpc>
              <a:buFontTx/>
              <a:buNone/>
            </a:pPr>
            <a:r>
              <a:rPr lang="en-US" sz="2000" smtClean="0"/>
              <a:t>have a few sub-hypotheses (little questions that came up) </a:t>
            </a:r>
          </a:p>
          <a:p>
            <a:pPr eaLnBrk="1" hangingPunct="1">
              <a:lnSpc>
                <a:spcPct val="90000"/>
              </a:lnSpc>
              <a:buFontTx/>
              <a:buNone/>
            </a:pPr>
            <a:r>
              <a:rPr lang="en-US" sz="2000" smtClean="0"/>
              <a:t>if you want!</a:t>
            </a:r>
          </a:p>
          <a:p>
            <a:pPr eaLnBrk="1" hangingPunct="1">
              <a:lnSpc>
                <a:spcPct val="90000"/>
              </a:lnSpc>
              <a:buFontTx/>
              <a:buNone/>
            </a:pPr>
            <a:endParaRPr lang="en-US" sz="2000" smtClean="0"/>
          </a:p>
          <a:p>
            <a:pPr eaLnBrk="1" hangingPunct="1">
              <a:lnSpc>
                <a:spcPct val="90000"/>
              </a:lnSpc>
              <a:buFontTx/>
              <a:buNone/>
            </a:pPr>
            <a:r>
              <a:rPr lang="en-US" sz="2000" smtClean="0"/>
              <a:t>Write your hypothesis in your notebook.</a:t>
            </a:r>
          </a:p>
        </p:txBody>
      </p:sp>
      <p:pic>
        <p:nvPicPr>
          <p:cNvPr id="40964" name="Picture 4" descr="school_pencil"/>
          <p:cNvPicPr>
            <a:picLocks noChangeAspect="1" noChangeArrowheads="1"/>
          </p:cNvPicPr>
          <p:nvPr/>
        </p:nvPicPr>
        <p:blipFill>
          <a:blip r:embed="rId3" cstate="print"/>
          <a:srcRect/>
          <a:stretch>
            <a:fillRect/>
          </a:stretch>
        </p:blipFill>
        <p:spPr bwMode="auto">
          <a:xfrm>
            <a:off x="6019800" y="5257800"/>
            <a:ext cx="2695575" cy="1152525"/>
          </a:xfrm>
          <a:prstGeom prst="rect">
            <a:avLst/>
          </a:prstGeom>
          <a:noFill/>
          <a:ln w="9525">
            <a:noFill/>
            <a:miter lim="800000"/>
            <a:headEnd/>
            <a:tailEnd/>
          </a:ln>
        </p:spPr>
      </p:pic>
      <p:sp>
        <p:nvSpPr>
          <p:cNvPr id="40965" name="Text Box 5"/>
          <p:cNvSpPr txBox="1">
            <a:spLocks noChangeArrowheads="1"/>
          </p:cNvSpPr>
          <p:nvPr/>
        </p:nvSpPr>
        <p:spPr bwMode="auto">
          <a:xfrm>
            <a:off x="3581400" y="5638800"/>
            <a:ext cx="2667000" cy="366713"/>
          </a:xfrm>
          <a:prstGeom prst="rect">
            <a:avLst/>
          </a:prstGeom>
          <a:noFill/>
          <a:ln w="9525">
            <a:noFill/>
            <a:miter lim="800000"/>
            <a:headEnd/>
            <a:tailEnd/>
          </a:ln>
        </p:spPr>
        <p:txBody>
          <a:bodyPr>
            <a:spAutoFit/>
          </a:bodyPr>
          <a:lstStyle/>
          <a:p>
            <a:pPr>
              <a:spcBef>
                <a:spcPct val="50000"/>
              </a:spcBef>
            </a:pPr>
            <a:endParaRPr lang="en-US"/>
          </a:p>
        </p:txBody>
      </p:sp>
      <p:sp>
        <p:nvSpPr>
          <p:cNvPr id="40966" name="Text Box 6"/>
          <p:cNvSpPr txBox="1">
            <a:spLocks noChangeArrowheads="1"/>
          </p:cNvSpPr>
          <p:nvPr/>
        </p:nvSpPr>
        <p:spPr bwMode="auto">
          <a:xfrm>
            <a:off x="3429000" y="5562600"/>
            <a:ext cx="3429000" cy="641350"/>
          </a:xfrm>
          <a:prstGeom prst="rect">
            <a:avLst/>
          </a:prstGeom>
          <a:noFill/>
          <a:ln w="9525">
            <a:noFill/>
            <a:miter lim="800000"/>
            <a:headEnd/>
            <a:tailEnd/>
          </a:ln>
        </p:spPr>
        <p:txBody>
          <a:bodyPr>
            <a:spAutoFit/>
          </a:bodyPr>
          <a:lstStyle/>
          <a:p>
            <a:pPr>
              <a:spcBef>
                <a:spcPct val="50000"/>
              </a:spcBef>
            </a:pPr>
            <a:r>
              <a:rPr lang="en-US">
                <a:solidFill>
                  <a:srgbClr val="00CC00"/>
                </a:solidFill>
              </a:rPr>
              <a:t>Complete this step by December 7, 2012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solidFill>
                  <a:schemeClr val="hlink"/>
                </a:solidFill>
              </a:rPr>
              <a:t>Observation</a:t>
            </a:r>
          </a:p>
        </p:txBody>
      </p:sp>
      <p:sp>
        <p:nvSpPr>
          <p:cNvPr id="11267" name="Rectangle 3"/>
          <p:cNvSpPr>
            <a:spLocks noGrp="1" noChangeArrowheads="1"/>
          </p:cNvSpPr>
          <p:nvPr>
            <p:ph type="body" idx="1"/>
          </p:nvPr>
        </p:nvSpPr>
        <p:spPr/>
        <p:txBody>
          <a:bodyPr/>
          <a:lstStyle/>
          <a:p>
            <a:pPr eaLnBrk="1" hangingPunct="1">
              <a:buFontTx/>
              <a:buNone/>
            </a:pPr>
            <a:r>
              <a:rPr lang="en-US" smtClean="0"/>
              <a:t>   You observe something in the material world, using your senses or machines which are basically extensions of those senses. </a:t>
            </a:r>
          </a:p>
          <a:p>
            <a:pPr eaLnBrk="1" hangingPunct="1"/>
            <a:endParaRPr lang="en-US" smtClean="0"/>
          </a:p>
        </p:txBody>
      </p:sp>
      <p:pic>
        <p:nvPicPr>
          <p:cNvPr id="11268" name="Picture 5" descr="detectiv"/>
          <p:cNvPicPr>
            <a:picLocks noChangeAspect="1" noChangeArrowheads="1"/>
          </p:cNvPicPr>
          <p:nvPr/>
        </p:nvPicPr>
        <p:blipFill>
          <a:blip r:embed="rId3" cstate="print"/>
          <a:srcRect/>
          <a:stretch>
            <a:fillRect/>
          </a:stretch>
        </p:blipFill>
        <p:spPr bwMode="auto">
          <a:xfrm>
            <a:off x="4572000" y="3124200"/>
            <a:ext cx="3276600" cy="3276600"/>
          </a:xfrm>
          <a:prstGeom prst="rect">
            <a:avLst/>
          </a:prstGeom>
          <a:noFill/>
          <a:ln w="9525">
            <a:noFill/>
            <a:miter lim="800000"/>
            <a:headEnd/>
            <a:tailEnd/>
          </a:ln>
        </p:spPr>
      </p:pic>
      <p:sp>
        <p:nvSpPr>
          <p:cNvPr id="11269" name="Text Box 6"/>
          <p:cNvSpPr txBox="1">
            <a:spLocks noChangeArrowheads="1"/>
          </p:cNvSpPr>
          <p:nvPr/>
        </p:nvSpPr>
        <p:spPr bwMode="auto">
          <a:xfrm>
            <a:off x="685800" y="5562600"/>
            <a:ext cx="3352800" cy="549275"/>
          </a:xfrm>
          <a:prstGeom prst="rect">
            <a:avLst/>
          </a:prstGeom>
          <a:noFill/>
          <a:ln w="9525">
            <a:noFill/>
            <a:miter lim="800000"/>
            <a:headEnd/>
            <a:tailEnd/>
          </a:ln>
        </p:spPr>
        <p:txBody>
          <a:bodyPr>
            <a:spAutoFit/>
          </a:bodyPr>
          <a:lstStyle/>
          <a:p>
            <a:pPr>
              <a:spcBef>
                <a:spcPct val="50000"/>
              </a:spcBef>
            </a:pPr>
            <a:r>
              <a:rPr lang="en-US" sz="1200">
                <a:hlinkClick r:id="rId4"/>
              </a:rPr>
              <a:t>http://science.pppst.com/scientificmethod.html</a:t>
            </a:r>
            <a:endParaRPr lang="en-US" sz="1200"/>
          </a:p>
          <a:p>
            <a:pPr>
              <a:spcBef>
                <a:spcPct val="50000"/>
              </a:spcBef>
            </a:pPr>
            <a:endParaRPr lang="en-US" sz="12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4000" smtClean="0">
                <a:solidFill>
                  <a:srgbClr val="FF0000"/>
                </a:solidFill>
              </a:rPr>
              <a:t>How Your Hypothesis Will Be Scored</a:t>
            </a:r>
          </a:p>
        </p:txBody>
      </p:sp>
      <p:graphicFrame>
        <p:nvGraphicFramePr>
          <p:cNvPr id="108576" name="Group 32"/>
          <p:cNvGraphicFramePr>
            <a:graphicFrameLocks noGrp="1"/>
          </p:cNvGraphicFramePr>
          <p:nvPr>
            <p:ph idx="1"/>
          </p:nvPr>
        </p:nvGraphicFramePr>
        <p:xfrm>
          <a:off x="533400" y="2971800"/>
          <a:ext cx="8229600" cy="3190875"/>
        </p:xfrm>
        <a:graphic>
          <a:graphicData uri="http://schemas.openxmlformats.org/drawingml/2006/table">
            <a:tbl>
              <a:tblPr/>
              <a:tblGrid>
                <a:gridCol w="1176338"/>
                <a:gridCol w="1174750"/>
                <a:gridCol w="1176337"/>
                <a:gridCol w="1174750"/>
                <a:gridCol w="1176338"/>
                <a:gridCol w="1174750"/>
                <a:gridCol w="1176337"/>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Hypothesis Clearly Stated and Understood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has clearly stated a logical hypothesis.  The hypothesis clearly demonstrates a thorough understanding of the stated problem.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has stated a logical hypothesis.  The hypothesis demonstrates an understanding of the stated problem.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has stated a hypothesis.  The student seems not to understand the problem.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has stated a hypothesis. The hypothesis does not clearly demonstrate an understanding of the stated problem.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has stated a hypothesis. The student clearly does not understand the problem.  Or the hypothesis is not related to the problem.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 hypothesis is not 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2013" name="Picture 33" descr="science_scientificmethod"/>
          <p:cNvPicPr>
            <a:picLocks noChangeAspect="1" noChangeArrowheads="1"/>
          </p:cNvPicPr>
          <p:nvPr/>
        </p:nvPicPr>
        <p:blipFill>
          <a:blip r:embed="rId3" cstate="print"/>
          <a:srcRect/>
          <a:stretch>
            <a:fillRect/>
          </a:stretch>
        </p:blipFill>
        <p:spPr bwMode="auto">
          <a:xfrm>
            <a:off x="5715000" y="1219200"/>
            <a:ext cx="3124200" cy="18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solidFill>
                  <a:schemeClr val="hlink"/>
                </a:solidFill>
              </a:rPr>
              <a:t>Step Five: The Experiment</a:t>
            </a:r>
          </a:p>
        </p:txBody>
      </p:sp>
      <p:sp>
        <p:nvSpPr>
          <p:cNvPr id="43011" name="Rectangle 3"/>
          <p:cNvSpPr>
            <a:spLocks noGrp="1" noChangeArrowheads="1"/>
          </p:cNvSpPr>
          <p:nvPr>
            <p:ph type="body" idx="1"/>
          </p:nvPr>
        </p:nvSpPr>
        <p:spPr/>
        <p:txBody>
          <a:bodyPr/>
          <a:lstStyle/>
          <a:p>
            <a:pPr eaLnBrk="1" hangingPunct="1">
              <a:lnSpc>
                <a:spcPct val="80000"/>
              </a:lnSpc>
              <a:buFontTx/>
              <a:buNone/>
            </a:pPr>
            <a:r>
              <a:rPr lang="en-US" sz="2000" smtClean="0"/>
              <a:t>Now we’ve come to the good part. The part that all scientists can’t wait </a:t>
            </a:r>
          </a:p>
          <a:p>
            <a:pPr eaLnBrk="1" hangingPunct="1">
              <a:lnSpc>
                <a:spcPct val="80000"/>
              </a:lnSpc>
              <a:buFontTx/>
              <a:buNone/>
            </a:pPr>
            <a:r>
              <a:rPr lang="en-US" sz="2000" smtClean="0"/>
              <a:t>to get their hands on… you guessed it… The EXPERIMENT!</a:t>
            </a:r>
          </a:p>
          <a:p>
            <a:pPr eaLnBrk="1" hangingPunct="1">
              <a:lnSpc>
                <a:spcPct val="80000"/>
              </a:lnSpc>
              <a:buFontTx/>
              <a:buNone/>
            </a:pPr>
            <a:endParaRPr lang="en-US" sz="2000" smtClean="0"/>
          </a:p>
          <a:p>
            <a:pPr eaLnBrk="1" hangingPunct="1">
              <a:lnSpc>
                <a:spcPct val="80000"/>
              </a:lnSpc>
              <a:buFontTx/>
              <a:buNone/>
            </a:pPr>
            <a:r>
              <a:rPr lang="en-US" sz="2000" smtClean="0"/>
              <a:t>Designing an experiment is really cool because you get to use your </a:t>
            </a:r>
          </a:p>
          <a:p>
            <a:pPr eaLnBrk="1" hangingPunct="1">
              <a:lnSpc>
                <a:spcPct val="80000"/>
              </a:lnSpc>
              <a:buFontTx/>
              <a:buNone/>
            </a:pPr>
            <a:r>
              <a:rPr lang="en-US" sz="2000" smtClean="0"/>
              <a:t>imagination to come up with a test for your problem, and most of all, </a:t>
            </a:r>
          </a:p>
          <a:p>
            <a:pPr eaLnBrk="1" hangingPunct="1">
              <a:lnSpc>
                <a:spcPct val="80000"/>
              </a:lnSpc>
              <a:buFontTx/>
              <a:buNone/>
            </a:pPr>
            <a:r>
              <a:rPr lang="en-US" sz="2000" smtClean="0"/>
              <a:t>you get to prove (or disprove) your Hypothesis.</a:t>
            </a:r>
          </a:p>
          <a:p>
            <a:pPr eaLnBrk="1" hangingPunct="1">
              <a:lnSpc>
                <a:spcPct val="80000"/>
              </a:lnSpc>
              <a:buFontTx/>
              <a:buNone/>
            </a:pPr>
            <a:endParaRPr lang="en-US" sz="2000" b="1" smtClean="0"/>
          </a:p>
          <a:p>
            <a:pPr eaLnBrk="1" hangingPunct="1">
              <a:lnSpc>
                <a:spcPct val="80000"/>
              </a:lnSpc>
              <a:buFontTx/>
              <a:buNone/>
            </a:pPr>
            <a:r>
              <a:rPr lang="en-US" sz="2000" b="1" smtClean="0"/>
              <a:t>Now Science Fair Rules state that you cannot perform your </a:t>
            </a:r>
          </a:p>
          <a:p>
            <a:pPr eaLnBrk="1" hangingPunct="1">
              <a:lnSpc>
                <a:spcPct val="80000"/>
              </a:lnSpc>
              <a:buFontTx/>
              <a:buNone/>
            </a:pPr>
            <a:r>
              <a:rPr lang="en-US" sz="2000" b="1" smtClean="0"/>
              <a:t>experiment live, so you’ll have to take plenty of pictures as you go</a:t>
            </a:r>
          </a:p>
          <a:p>
            <a:pPr eaLnBrk="1" hangingPunct="1">
              <a:lnSpc>
                <a:spcPct val="80000"/>
              </a:lnSpc>
              <a:buFontTx/>
              <a:buNone/>
            </a:pPr>
            <a:r>
              <a:rPr lang="en-US" sz="2000" b="1" smtClean="0"/>
              <a:t>through your experiment.  Take pictures that show </a:t>
            </a:r>
          </a:p>
          <a:p>
            <a:pPr eaLnBrk="1" hangingPunct="1">
              <a:lnSpc>
                <a:spcPct val="80000"/>
              </a:lnSpc>
              <a:buFontTx/>
              <a:buNone/>
            </a:pPr>
            <a:r>
              <a:rPr lang="en-US" sz="2000" b="1" smtClean="0"/>
              <a:t>the steps you took, not just posed pictures.  Take pictures </a:t>
            </a:r>
          </a:p>
          <a:p>
            <a:pPr eaLnBrk="1" hangingPunct="1">
              <a:lnSpc>
                <a:spcPct val="80000"/>
              </a:lnSpc>
              <a:buFontTx/>
              <a:buNone/>
            </a:pPr>
            <a:r>
              <a:rPr lang="en-US" sz="2000" b="1" smtClean="0"/>
              <a:t>of the process not of the people doing the  project.</a:t>
            </a:r>
          </a:p>
          <a:p>
            <a:pPr eaLnBrk="1" hangingPunct="1">
              <a:lnSpc>
                <a:spcPct val="80000"/>
              </a:lnSpc>
              <a:buFontTx/>
              <a:buNone/>
            </a:pPr>
            <a:endParaRPr lang="en-US" sz="2000" smtClean="0"/>
          </a:p>
        </p:txBody>
      </p:sp>
      <p:pic>
        <p:nvPicPr>
          <p:cNvPr id="43012" name="Picture 4" descr="science_chemistry_s"/>
          <p:cNvPicPr>
            <a:picLocks noChangeAspect="1" noChangeArrowheads="1"/>
          </p:cNvPicPr>
          <p:nvPr/>
        </p:nvPicPr>
        <p:blipFill>
          <a:blip r:embed="rId3" cstate="print"/>
          <a:srcRect/>
          <a:stretch>
            <a:fillRect/>
          </a:stretch>
        </p:blipFill>
        <p:spPr bwMode="auto">
          <a:xfrm>
            <a:off x="6477000" y="4668838"/>
            <a:ext cx="2209800" cy="1665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4000" smtClean="0"/>
              <a:t> </a:t>
            </a:r>
            <a:r>
              <a:rPr lang="en-US" sz="4000" smtClean="0">
                <a:solidFill>
                  <a:schemeClr val="hlink"/>
                </a:solidFill>
              </a:rPr>
              <a:t>Step Six- Gather Your Materials</a:t>
            </a:r>
          </a:p>
        </p:txBody>
      </p:sp>
      <p:sp>
        <p:nvSpPr>
          <p:cNvPr id="44035" name="Rectangle 3"/>
          <p:cNvSpPr>
            <a:spLocks noGrp="1" noChangeArrowheads="1"/>
          </p:cNvSpPr>
          <p:nvPr>
            <p:ph type="body" idx="1"/>
          </p:nvPr>
        </p:nvSpPr>
        <p:spPr/>
        <p:txBody>
          <a:bodyPr/>
          <a:lstStyle/>
          <a:p>
            <a:pPr eaLnBrk="1" hangingPunct="1">
              <a:spcBef>
                <a:spcPct val="0"/>
              </a:spcBef>
              <a:buFontTx/>
              <a:buNone/>
            </a:pPr>
            <a:r>
              <a:rPr lang="en-US" sz="2800" smtClean="0"/>
              <a:t>What will you need to perform your </a:t>
            </a:r>
          </a:p>
          <a:p>
            <a:pPr eaLnBrk="1" hangingPunct="1">
              <a:spcBef>
                <a:spcPct val="0"/>
              </a:spcBef>
              <a:buFontTx/>
              <a:buNone/>
            </a:pPr>
            <a:r>
              <a:rPr lang="en-US" sz="2800" smtClean="0"/>
              <a:t>experiment? The safest way to do this is to ask </a:t>
            </a:r>
          </a:p>
          <a:p>
            <a:pPr eaLnBrk="1" hangingPunct="1">
              <a:spcBef>
                <a:spcPct val="0"/>
              </a:spcBef>
              <a:buFontTx/>
              <a:buNone/>
            </a:pPr>
            <a:r>
              <a:rPr lang="en-US" sz="2800" smtClean="0"/>
              <a:t>the adult you recruited to help you for the </a:t>
            </a:r>
          </a:p>
          <a:p>
            <a:pPr eaLnBrk="1" hangingPunct="1">
              <a:spcBef>
                <a:spcPct val="0"/>
              </a:spcBef>
              <a:buFontTx/>
              <a:buNone/>
            </a:pPr>
            <a:r>
              <a:rPr lang="en-US" sz="2800" smtClean="0"/>
              <a:t>stuff you need. Make sure your list includes </a:t>
            </a:r>
          </a:p>
          <a:p>
            <a:pPr eaLnBrk="1" hangingPunct="1">
              <a:spcBef>
                <a:spcPct val="0"/>
              </a:spcBef>
              <a:buFontTx/>
              <a:buNone/>
            </a:pPr>
            <a:r>
              <a:rPr lang="en-US" sz="2800" smtClean="0"/>
              <a:t>everything you need to complete your </a:t>
            </a:r>
          </a:p>
          <a:p>
            <a:pPr eaLnBrk="1" hangingPunct="1">
              <a:spcBef>
                <a:spcPct val="0"/>
              </a:spcBef>
              <a:buFontTx/>
              <a:buNone/>
            </a:pPr>
            <a:r>
              <a:rPr lang="en-US" sz="2800" smtClean="0"/>
              <a:t>experiment.  Oh, did we mention to take </a:t>
            </a:r>
          </a:p>
          <a:p>
            <a:pPr eaLnBrk="1" hangingPunct="1">
              <a:spcBef>
                <a:spcPct val="0"/>
              </a:spcBef>
              <a:buFontTx/>
              <a:buNone/>
            </a:pPr>
            <a:r>
              <a:rPr lang="en-US" sz="2800" smtClean="0"/>
              <a:t>pictures or draw pictures of your materials. </a:t>
            </a:r>
          </a:p>
          <a:p>
            <a:pPr eaLnBrk="1" hangingPunct="1">
              <a:spcBef>
                <a:spcPct val="0"/>
              </a:spcBef>
              <a:buFontTx/>
              <a:buNone/>
            </a:pPr>
            <a:r>
              <a:rPr lang="en-US" sz="2800" smtClean="0"/>
              <a:t>This will come in handy when you are </a:t>
            </a:r>
          </a:p>
          <a:p>
            <a:pPr eaLnBrk="1" hangingPunct="1">
              <a:spcBef>
                <a:spcPct val="0"/>
              </a:spcBef>
              <a:buFontTx/>
              <a:buNone/>
            </a:pPr>
            <a:r>
              <a:rPr lang="en-US" sz="2800" smtClean="0"/>
              <a:t>making your display board.  Write the list </a:t>
            </a:r>
          </a:p>
          <a:p>
            <a:pPr eaLnBrk="1" hangingPunct="1">
              <a:spcBef>
                <a:spcPct val="0"/>
              </a:spcBef>
              <a:buFontTx/>
              <a:buNone/>
            </a:pPr>
            <a:r>
              <a:rPr lang="en-US" sz="2800" smtClean="0"/>
              <a:t>and draw the pictures in your notebook.</a:t>
            </a:r>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solidFill>
                  <a:srgbClr val="00CC00"/>
                </a:solidFill>
              </a:rPr>
              <a:t>Time to Write in Your Notebook</a:t>
            </a:r>
          </a:p>
        </p:txBody>
      </p:sp>
      <p:sp>
        <p:nvSpPr>
          <p:cNvPr id="45059" name="Rectangle 5"/>
          <p:cNvSpPr>
            <a:spLocks noGrp="1" noChangeArrowheads="1"/>
          </p:cNvSpPr>
          <p:nvPr>
            <p:ph type="body" idx="1"/>
          </p:nvPr>
        </p:nvSpPr>
        <p:spPr/>
        <p:txBody>
          <a:bodyPr/>
          <a:lstStyle/>
          <a:p>
            <a:pPr marL="609600" indent="-609600" eaLnBrk="1" hangingPunct="1">
              <a:buFontTx/>
              <a:buNone/>
            </a:pPr>
            <a:r>
              <a:rPr lang="en-US" sz="2000" smtClean="0"/>
              <a:t>List everything you needed to do this project (be specific) </a:t>
            </a:r>
          </a:p>
          <a:p>
            <a:pPr marL="609600" indent="-609600" eaLnBrk="1" hangingPunct="1">
              <a:buFontTx/>
              <a:buNone/>
            </a:pPr>
            <a:r>
              <a:rPr lang="en-US" sz="2000" smtClean="0"/>
              <a:t>and put a few words about why you needed them, i.e. “A </a:t>
            </a:r>
          </a:p>
          <a:p>
            <a:pPr marL="609600" indent="-609600" eaLnBrk="1" hangingPunct="1">
              <a:buFontTx/>
              <a:buNone/>
            </a:pPr>
            <a:r>
              <a:rPr lang="en-US" sz="2000" smtClean="0"/>
              <a:t>Watch:  We needed this because we needed to time how </a:t>
            </a:r>
          </a:p>
          <a:p>
            <a:pPr marL="609600" indent="-609600" eaLnBrk="1" hangingPunct="1">
              <a:buFontTx/>
              <a:buNone/>
            </a:pPr>
            <a:r>
              <a:rPr lang="en-US" sz="2000" smtClean="0"/>
              <a:t>long…etc.” Make sure to number your materials.</a:t>
            </a:r>
          </a:p>
          <a:p>
            <a:pPr marL="609600" indent="-609600" eaLnBrk="1" hangingPunct="1">
              <a:buFontTx/>
              <a:buNone/>
            </a:pPr>
            <a:endParaRPr lang="en-US" sz="2000" smtClean="0"/>
          </a:p>
          <a:p>
            <a:pPr marL="609600" indent="-609600" eaLnBrk="1" hangingPunct="1">
              <a:buFontTx/>
              <a:buNone/>
            </a:pPr>
            <a:r>
              <a:rPr lang="en-US" sz="2000" smtClean="0"/>
              <a:t>List the materials you need for your experiment in this way: </a:t>
            </a:r>
          </a:p>
          <a:p>
            <a:pPr marL="609600" indent="-609600" eaLnBrk="1" hangingPunct="1">
              <a:buFontTx/>
              <a:buNone/>
            </a:pPr>
            <a:r>
              <a:rPr lang="en-US" sz="2000" smtClean="0"/>
              <a:t>1. Item:  Why it is needed	</a:t>
            </a:r>
          </a:p>
          <a:p>
            <a:pPr marL="609600" indent="-609600" eaLnBrk="1" hangingPunct="1">
              <a:buFontTx/>
              <a:buNone/>
            </a:pPr>
            <a:r>
              <a:rPr lang="en-US" sz="2000" smtClean="0"/>
              <a:t>2. Item:  Why it is needed 	</a:t>
            </a:r>
          </a:p>
          <a:p>
            <a:pPr marL="609600" indent="-609600" eaLnBrk="1" hangingPunct="1">
              <a:buFontTx/>
              <a:buNone/>
            </a:pPr>
            <a:r>
              <a:rPr lang="en-US" sz="2000" smtClean="0"/>
              <a:t>3. Item:  Why it is needed 	</a:t>
            </a:r>
          </a:p>
          <a:p>
            <a:pPr marL="609600" indent="-609600" eaLnBrk="1" hangingPunct="1">
              <a:buFontTx/>
              <a:buNone/>
            </a:pPr>
            <a:r>
              <a:rPr lang="en-US" sz="2000" smtClean="0"/>
              <a:t>4. Item:  Why it is needed 	</a:t>
            </a:r>
          </a:p>
          <a:p>
            <a:pPr marL="609600" indent="-609600" eaLnBrk="1" hangingPunct="1">
              <a:buFontTx/>
              <a:buNone/>
            </a:pPr>
            <a:r>
              <a:rPr lang="en-US" sz="2000" smtClean="0"/>
              <a:t>5. Item:  Why it is needed</a:t>
            </a:r>
            <a:r>
              <a:rPr lang="en-US" sz="2800" smtClean="0"/>
              <a:t> 	</a:t>
            </a:r>
          </a:p>
        </p:txBody>
      </p:sp>
      <p:pic>
        <p:nvPicPr>
          <p:cNvPr id="45060" name="Picture 6" descr="school_pencil"/>
          <p:cNvPicPr>
            <a:picLocks noChangeAspect="1" noChangeArrowheads="1"/>
          </p:cNvPicPr>
          <p:nvPr/>
        </p:nvPicPr>
        <p:blipFill>
          <a:blip r:embed="rId3" cstate="print"/>
          <a:srcRect/>
          <a:stretch>
            <a:fillRect/>
          </a:stretch>
        </p:blipFill>
        <p:spPr bwMode="auto">
          <a:xfrm>
            <a:off x="5257800" y="4778375"/>
            <a:ext cx="2924175" cy="1250950"/>
          </a:xfrm>
          <a:prstGeom prst="rect">
            <a:avLst/>
          </a:prstGeom>
          <a:noFill/>
          <a:ln w="9525">
            <a:noFill/>
            <a:miter lim="800000"/>
            <a:headEnd/>
            <a:tailEnd/>
          </a:ln>
        </p:spPr>
      </p:pic>
      <p:sp>
        <p:nvSpPr>
          <p:cNvPr id="45061" name="Text Box 7"/>
          <p:cNvSpPr txBox="1">
            <a:spLocks noChangeArrowheads="1"/>
          </p:cNvSpPr>
          <p:nvPr/>
        </p:nvSpPr>
        <p:spPr bwMode="auto">
          <a:xfrm>
            <a:off x="3886200" y="5257800"/>
            <a:ext cx="1600200" cy="366713"/>
          </a:xfrm>
          <a:prstGeom prst="rect">
            <a:avLst/>
          </a:prstGeom>
          <a:noFill/>
          <a:ln w="9525">
            <a:noFill/>
            <a:miter lim="800000"/>
            <a:headEnd/>
            <a:tailEnd/>
          </a:ln>
        </p:spPr>
        <p:txBody>
          <a:bodyPr>
            <a:spAutoFit/>
          </a:bodyPr>
          <a:lstStyle/>
          <a:p>
            <a:pPr>
              <a:spcBef>
                <a:spcPct val="50000"/>
              </a:spcBef>
            </a:pPr>
            <a:endParaRPr lang="en-US"/>
          </a:p>
        </p:txBody>
      </p:sp>
      <p:sp>
        <p:nvSpPr>
          <p:cNvPr id="45062" name="Text Box 8"/>
          <p:cNvSpPr txBox="1">
            <a:spLocks noChangeArrowheads="1"/>
          </p:cNvSpPr>
          <p:nvPr/>
        </p:nvSpPr>
        <p:spPr bwMode="auto">
          <a:xfrm>
            <a:off x="3276600" y="5867400"/>
            <a:ext cx="3429000" cy="641350"/>
          </a:xfrm>
          <a:prstGeom prst="rect">
            <a:avLst/>
          </a:prstGeom>
          <a:noFill/>
          <a:ln w="9525">
            <a:noFill/>
            <a:miter lim="800000"/>
            <a:headEnd/>
            <a:tailEnd/>
          </a:ln>
        </p:spPr>
        <p:txBody>
          <a:bodyPr>
            <a:spAutoFit/>
          </a:bodyPr>
          <a:lstStyle/>
          <a:p>
            <a:pPr>
              <a:spcBef>
                <a:spcPct val="50000"/>
              </a:spcBef>
            </a:pPr>
            <a:r>
              <a:rPr lang="en-US">
                <a:solidFill>
                  <a:srgbClr val="00CC00"/>
                </a:solidFill>
              </a:rPr>
              <a:t>Complete this step by December 12, 2012</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solidFill>
                  <a:schemeClr val="hlink"/>
                </a:solidFill>
              </a:rPr>
              <a:t>Definitions</a:t>
            </a:r>
          </a:p>
        </p:txBody>
      </p:sp>
      <p:sp>
        <p:nvSpPr>
          <p:cNvPr id="46083" name="Rectangle 3"/>
          <p:cNvSpPr>
            <a:spLocks noGrp="1" noChangeArrowheads="1"/>
          </p:cNvSpPr>
          <p:nvPr>
            <p:ph type="body" idx="1"/>
          </p:nvPr>
        </p:nvSpPr>
        <p:spPr>
          <a:xfrm>
            <a:off x="609600" y="1295400"/>
            <a:ext cx="8229600" cy="4525963"/>
          </a:xfrm>
        </p:spPr>
        <p:txBody>
          <a:bodyPr/>
          <a:lstStyle/>
          <a:p>
            <a:pPr marL="609600" indent="-609600" eaLnBrk="1" hangingPunct="1">
              <a:buFontTx/>
              <a:buNone/>
            </a:pPr>
            <a:r>
              <a:rPr lang="en-US" smtClean="0"/>
              <a:t>This part is optional - but especially at Gr. </a:t>
            </a:r>
          </a:p>
          <a:p>
            <a:pPr marL="609600" indent="-609600" eaLnBrk="1" hangingPunct="1">
              <a:buFontTx/>
              <a:buNone/>
            </a:pPr>
            <a:r>
              <a:rPr lang="en-US" smtClean="0"/>
              <a:t>3-5, it is nice.  How did YOU define the </a:t>
            </a:r>
          </a:p>
          <a:p>
            <a:pPr marL="609600" indent="-609600" eaLnBrk="1" hangingPunct="1">
              <a:buFontTx/>
              <a:buNone/>
            </a:pPr>
            <a:r>
              <a:rPr lang="en-US" smtClean="0"/>
              <a:t>terms you used? What means one thing to</a:t>
            </a:r>
          </a:p>
          <a:p>
            <a:pPr marL="609600" indent="-609600" eaLnBrk="1" hangingPunct="1">
              <a:buFontTx/>
              <a:buNone/>
            </a:pPr>
            <a:r>
              <a:rPr lang="en-US" smtClean="0"/>
              <a:t>you might mean something different to </a:t>
            </a:r>
          </a:p>
          <a:p>
            <a:pPr marL="609600" indent="-609600" eaLnBrk="1" hangingPunct="1">
              <a:buFontTx/>
              <a:buNone/>
            </a:pPr>
            <a:r>
              <a:rPr lang="en-US" smtClean="0"/>
              <a:t>someone else. </a:t>
            </a:r>
          </a:p>
        </p:txBody>
      </p:sp>
      <p:pic>
        <p:nvPicPr>
          <p:cNvPr id="46084" name="Picture 5" descr="la_essays"/>
          <p:cNvPicPr>
            <a:picLocks noChangeAspect="1" noChangeArrowheads="1"/>
          </p:cNvPicPr>
          <p:nvPr/>
        </p:nvPicPr>
        <p:blipFill>
          <a:blip r:embed="rId3" cstate="print"/>
          <a:srcRect/>
          <a:stretch>
            <a:fillRect/>
          </a:stretch>
        </p:blipFill>
        <p:spPr bwMode="auto">
          <a:xfrm>
            <a:off x="2971800" y="3962400"/>
            <a:ext cx="5762625" cy="261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solidFill>
                  <a:schemeClr val="hlink"/>
                </a:solidFill>
              </a:rPr>
              <a:t>Step Seven- Write a Procedure</a:t>
            </a:r>
          </a:p>
        </p:txBody>
      </p:sp>
      <p:sp>
        <p:nvSpPr>
          <p:cNvPr id="47107" name="Rectangle 3"/>
          <p:cNvSpPr>
            <a:spLocks noGrp="1" noChangeArrowheads="1"/>
          </p:cNvSpPr>
          <p:nvPr>
            <p:ph type="body" idx="1"/>
          </p:nvPr>
        </p:nvSpPr>
        <p:spPr>
          <a:xfrm>
            <a:off x="533400" y="1219200"/>
            <a:ext cx="8229600" cy="5257800"/>
          </a:xfrm>
        </p:spPr>
        <p:txBody>
          <a:bodyPr/>
          <a:lstStyle/>
          <a:p>
            <a:pPr eaLnBrk="1" hangingPunct="1">
              <a:spcBef>
                <a:spcPct val="0"/>
              </a:spcBef>
              <a:buFontTx/>
              <a:buNone/>
            </a:pPr>
            <a:r>
              <a:rPr lang="en-US" sz="2800" smtClean="0"/>
              <a:t> </a:t>
            </a:r>
            <a:r>
              <a:rPr lang="en-US" sz="2000" smtClean="0"/>
              <a:t>A procedure is a list of steps that you did to perform an </a:t>
            </a:r>
          </a:p>
          <a:p>
            <a:pPr eaLnBrk="1" hangingPunct="1">
              <a:spcBef>
                <a:spcPct val="0"/>
              </a:spcBef>
              <a:buFontTx/>
              <a:buNone/>
            </a:pPr>
            <a:r>
              <a:rPr lang="en-US" sz="2000" smtClean="0"/>
              <a:t>experiment. Why do you need to write it down in your </a:t>
            </a:r>
          </a:p>
          <a:p>
            <a:pPr eaLnBrk="1" hangingPunct="1">
              <a:spcBef>
                <a:spcPct val="0"/>
              </a:spcBef>
              <a:buFontTx/>
              <a:buNone/>
            </a:pPr>
            <a:r>
              <a:rPr lang="en-US" sz="2000" smtClean="0"/>
              <a:t>notebook? Well it’s like giving someone a recipe for your </a:t>
            </a:r>
          </a:p>
          <a:p>
            <a:pPr eaLnBrk="1" hangingPunct="1">
              <a:spcBef>
                <a:spcPct val="0"/>
              </a:spcBef>
              <a:buFontTx/>
              <a:buNone/>
            </a:pPr>
            <a:r>
              <a:rPr lang="en-US" sz="2000" smtClean="0"/>
              <a:t>favorite meal.  If they want to try it, they can follow your </a:t>
            </a:r>
          </a:p>
          <a:p>
            <a:pPr eaLnBrk="1" hangingPunct="1">
              <a:spcBef>
                <a:spcPct val="0"/>
              </a:spcBef>
              <a:buFontTx/>
              <a:buNone/>
            </a:pPr>
            <a:r>
              <a:rPr lang="en-US" sz="2000" smtClean="0"/>
              <a:t>steps to test if it’s true. Scientists do this so that people will </a:t>
            </a:r>
          </a:p>
          <a:p>
            <a:pPr eaLnBrk="1" hangingPunct="1">
              <a:spcBef>
                <a:spcPct val="0"/>
              </a:spcBef>
              <a:buFontTx/>
              <a:buNone/>
            </a:pPr>
            <a:r>
              <a:rPr lang="en-US" sz="2000" smtClean="0"/>
              <a:t>believe that they did the experiment and also to let </a:t>
            </a:r>
          </a:p>
          <a:p>
            <a:pPr eaLnBrk="1" hangingPunct="1">
              <a:spcBef>
                <a:spcPct val="0"/>
              </a:spcBef>
              <a:buFontTx/>
              <a:buNone/>
            </a:pPr>
            <a:r>
              <a:rPr lang="en-US" sz="2000" smtClean="0"/>
              <a:t>other people test what they found out. </a:t>
            </a:r>
          </a:p>
          <a:p>
            <a:pPr eaLnBrk="1" hangingPunct="1">
              <a:spcBef>
                <a:spcPct val="0"/>
              </a:spcBef>
              <a:buFontTx/>
              <a:buNone/>
            </a:pPr>
            <a:endParaRPr lang="en-US" sz="2000" smtClean="0"/>
          </a:p>
          <a:p>
            <a:pPr eaLnBrk="1" hangingPunct="1">
              <a:spcBef>
                <a:spcPct val="0"/>
              </a:spcBef>
              <a:buFontTx/>
              <a:buNone/>
            </a:pPr>
            <a:endParaRPr lang="en-US" smtClean="0"/>
          </a:p>
          <a:p>
            <a:pPr eaLnBrk="1" hangingPunct="1">
              <a:spcBef>
                <a:spcPct val="0"/>
              </a:spcBef>
              <a:buFontTx/>
              <a:buNone/>
            </a:pPr>
            <a:r>
              <a:rPr lang="en-US" sz="2000" smtClean="0"/>
              <a:t>Did we mention to take </a:t>
            </a:r>
          </a:p>
          <a:p>
            <a:pPr eaLnBrk="1" hangingPunct="1">
              <a:spcBef>
                <a:spcPct val="0"/>
              </a:spcBef>
              <a:buFontTx/>
              <a:buNone/>
            </a:pPr>
            <a:r>
              <a:rPr lang="en-US" sz="2000" smtClean="0"/>
              <a:t>pictures of yourself doing </a:t>
            </a:r>
          </a:p>
          <a:p>
            <a:pPr eaLnBrk="1" hangingPunct="1">
              <a:spcBef>
                <a:spcPct val="0"/>
              </a:spcBef>
              <a:buFontTx/>
              <a:buNone/>
            </a:pPr>
            <a:r>
              <a:rPr lang="en-US" sz="2000" smtClean="0"/>
              <a:t>the steps and the</a:t>
            </a:r>
          </a:p>
          <a:p>
            <a:pPr eaLnBrk="1" hangingPunct="1">
              <a:spcBef>
                <a:spcPct val="0"/>
              </a:spcBef>
              <a:buFontTx/>
              <a:buNone/>
            </a:pPr>
            <a:r>
              <a:rPr lang="en-US" sz="2000" smtClean="0"/>
              <a:t>importance of taking </a:t>
            </a:r>
          </a:p>
          <a:p>
            <a:pPr eaLnBrk="1" hangingPunct="1">
              <a:spcBef>
                <a:spcPct val="0"/>
              </a:spcBef>
              <a:buFontTx/>
              <a:buNone/>
            </a:pPr>
            <a:r>
              <a:rPr lang="en-US" sz="2000" smtClean="0"/>
              <a:t>good notes in your notebook?  </a:t>
            </a:r>
          </a:p>
          <a:p>
            <a:pPr eaLnBrk="1" hangingPunct="1"/>
            <a:endParaRPr lang="en-US" sz="2000" smtClean="0"/>
          </a:p>
        </p:txBody>
      </p:sp>
      <p:pic>
        <p:nvPicPr>
          <p:cNvPr id="47108" name="Picture 4" descr="MPj04393820000[1]"/>
          <p:cNvPicPr>
            <a:picLocks noChangeAspect="1" noChangeArrowheads="1"/>
          </p:cNvPicPr>
          <p:nvPr/>
        </p:nvPicPr>
        <p:blipFill>
          <a:blip r:embed="rId3" cstate="print"/>
          <a:srcRect/>
          <a:stretch>
            <a:fillRect/>
          </a:stretch>
        </p:blipFill>
        <p:spPr bwMode="auto">
          <a:xfrm>
            <a:off x="4800600" y="3657600"/>
            <a:ext cx="3733800" cy="261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solidFill>
                  <a:srgbClr val="00CC00"/>
                </a:solidFill>
              </a:rPr>
              <a:t>Time to Write in Your Notebook</a:t>
            </a:r>
          </a:p>
        </p:txBody>
      </p:sp>
      <p:sp>
        <p:nvSpPr>
          <p:cNvPr id="48131" name="Rectangle 3"/>
          <p:cNvSpPr>
            <a:spLocks noGrp="1" noChangeArrowheads="1"/>
          </p:cNvSpPr>
          <p:nvPr>
            <p:ph type="body" idx="1"/>
          </p:nvPr>
        </p:nvSpPr>
        <p:spPr/>
        <p:txBody>
          <a:bodyPr/>
          <a:lstStyle/>
          <a:p>
            <a:pPr marL="533400" indent="-533400" eaLnBrk="1" hangingPunct="1">
              <a:lnSpc>
                <a:spcPct val="80000"/>
              </a:lnSpc>
              <a:buFontTx/>
              <a:buNone/>
            </a:pPr>
            <a:r>
              <a:rPr lang="en-US" sz="2000" smtClean="0"/>
              <a:t>Don’t forget to take pictures!</a:t>
            </a:r>
          </a:p>
          <a:p>
            <a:pPr marL="533400" indent="-533400" eaLnBrk="1" hangingPunct="1">
              <a:lnSpc>
                <a:spcPct val="80000"/>
              </a:lnSpc>
              <a:buFontTx/>
              <a:buNone/>
            </a:pPr>
            <a:r>
              <a:rPr lang="en-US" sz="2000" smtClean="0"/>
              <a:t>You want to be painfully descriptive and detailed here.  But make each </a:t>
            </a:r>
          </a:p>
          <a:p>
            <a:pPr marL="533400" indent="-533400" eaLnBrk="1" hangingPunct="1">
              <a:lnSpc>
                <a:spcPct val="80000"/>
              </a:lnSpc>
              <a:buFontTx/>
              <a:buNone/>
            </a:pPr>
            <a:r>
              <a:rPr lang="en-US" sz="2000" smtClean="0"/>
              <a:t>step be short so they are quick and easy to read…no long paragraphs </a:t>
            </a:r>
          </a:p>
          <a:p>
            <a:pPr marL="533400" indent="-533400" eaLnBrk="1" hangingPunct="1">
              <a:lnSpc>
                <a:spcPct val="80000"/>
              </a:lnSpc>
              <a:buFontTx/>
              <a:buNone/>
            </a:pPr>
            <a:r>
              <a:rPr lang="en-US" sz="2000" smtClean="0"/>
              <a:t>here, split them up into two instead.</a:t>
            </a:r>
          </a:p>
          <a:p>
            <a:pPr marL="533400" indent="-533400" eaLnBrk="1" hangingPunct="1">
              <a:lnSpc>
                <a:spcPct val="80000"/>
              </a:lnSpc>
              <a:buFontTx/>
              <a:buNone/>
            </a:pPr>
            <a:endParaRPr lang="en-US" sz="2000" smtClean="0"/>
          </a:p>
          <a:p>
            <a:pPr marL="533400" indent="-533400" eaLnBrk="1" hangingPunct="1">
              <a:lnSpc>
                <a:spcPct val="80000"/>
              </a:lnSpc>
              <a:buFontTx/>
              <a:buNone/>
            </a:pPr>
            <a:r>
              <a:rPr lang="en-US" sz="2000" smtClean="0"/>
              <a:t>List the steps that you have to do in order to perform the </a:t>
            </a:r>
          </a:p>
          <a:p>
            <a:pPr marL="533400" indent="-533400" eaLnBrk="1" hangingPunct="1">
              <a:lnSpc>
                <a:spcPct val="80000"/>
              </a:lnSpc>
              <a:buFontTx/>
              <a:buNone/>
            </a:pPr>
            <a:r>
              <a:rPr lang="en-US" sz="2000" smtClean="0"/>
              <a:t>experiment in your notebook like this:</a:t>
            </a:r>
          </a:p>
          <a:p>
            <a:pPr marL="533400" indent="-533400" eaLnBrk="1" hangingPunct="1">
              <a:lnSpc>
                <a:spcPct val="80000"/>
              </a:lnSpc>
              <a:buFontTx/>
              <a:buNone/>
            </a:pPr>
            <a:r>
              <a:rPr lang="en-US" sz="2000" smtClean="0"/>
              <a:t>1._____________________</a:t>
            </a:r>
          </a:p>
          <a:p>
            <a:pPr marL="533400" indent="-533400" eaLnBrk="1" hangingPunct="1">
              <a:lnSpc>
                <a:spcPct val="80000"/>
              </a:lnSpc>
              <a:buFontTx/>
              <a:buNone/>
            </a:pPr>
            <a:r>
              <a:rPr lang="en-US" sz="2000" smtClean="0"/>
              <a:t>2._____________________</a:t>
            </a:r>
          </a:p>
          <a:p>
            <a:pPr marL="533400" indent="-533400" eaLnBrk="1" hangingPunct="1">
              <a:lnSpc>
                <a:spcPct val="80000"/>
              </a:lnSpc>
              <a:buFontTx/>
              <a:buNone/>
            </a:pPr>
            <a:r>
              <a:rPr lang="en-US" sz="2000" smtClean="0"/>
              <a:t>3._____________________</a:t>
            </a:r>
          </a:p>
          <a:p>
            <a:pPr marL="533400" indent="-533400" eaLnBrk="1" hangingPunct="1">
              <a:lnSpc>
                <a:spcPct val="80000"/>
              </a:lnSpc>
              <a:buFontTx/>
              <a:buNone/>
            </a:pPr>
            <a:r>
              <a:rPr lang="en-US" sz="2000" smtClean="0"/>
              <a:t>4._____________________</a:t>
            </a:r>
          </a:p>
          <a:p>
            <a:pPr marL="533400" indent="-533400" eaLnBrk="1" hangingPunct="1">
              <a:lnSpc>
                <a:spcPct val="80000"/>
              </a:lnSpc>
              <a:buFontTx/>
              <a:buNone/>
            </a:pPr>
            <a:r>
              <a:rPr lang="en-US" sz="2000" smtClean="0"/>
              <a:t>5._____________________</a:t>
            </a:r>
          </a:p>
          <a:p>
            <a:pPr marL="533400" indent="-533400" eaLnBrk="1" hangingPunct="1">
              <a:lnSpc>
                <a:spcPct val="80000"/>
              </a:lnSpc>
              <a:buFontTx/>
              <a:buNone/>
            </a:pPr>
            <a:r>
              <a:rPr lang="en-US" sz="2000" smtClean="0"/>
              <a:t>You may have many, many steps for doing your science </a:t>
            </a:r>
          </a:p>
          <a:p>
            <a:pPr marL="533400" indent="-533400" eaLnBrk="1" hangingPunct="1">
              <a:lnSpc>
                <a:spcPct val="80000"/>
              </a:lnSpc>
              <a:buFontTx/>
              <a:buNone/>
            </a:pPr>
            <a:r>
              <a:rPr lang="en-US" sz="2000" smtClean="0"/>
              <a:t>project.  Write them all down. Modify the procedure if needed.</a:t>
            </a:r>
          </a:p>
        </p:txBody>
      </p:sp>
      <p:pic>
        <p:nvPicPr>
          <p:cNvPr id="48132" name="Picture 4" descr="school_pencil"/>
          <p:cNvPicPr>
            <a:picLocks noChangeAspect="1" noChangeArrowheads="1"/>
          </p:cNvPicPr>
          <p:nvPr/>
        </p:nvPicPr>
        <p:blipFill>
          <a:blip r:embed="rId3" cstate="print"/>
          <a:srcRect/>
          <a:stretch>
            <a:fillRect/>
          </a:stretch>
        </p:blipFill>
        <p:spPr bwMode="auto">
          <a:xfrm>
            <a:off x="6096000" y="4114800"/>
            <a:ext cx="2719388" cy="1163638"/>
          </a:xfrm>
          <a:prstGeom prst="rect">
            <a:avLst/>
          </a:prstGeom>
          <a:noFill/>
          <a:ln w="9525">
            <a:noFill/>
            <a:miter lim="800000"/>
            <a:headEnd/>
            <a:tailEnd/>
          </a:ln>
        </p:spPr>
      </p:pic>
      <p:sp>
        <p:nvSpPr>
          <p:cNvPr id="48133" name="Text Box 5"/>
          <p:cNvSpPr txBox="1">
            <a:spLocks noChangeArrowheads="1"/>
          </p:cNvSpPr>
          <p:nvPr/>
        </p:nvSpPr>
        <p:spPr bwMode="auto">
          <a:xfrm>
            <a:off x="3962400" y="4038600"/>
            <a:ext cx="1905000" cy="366713"/>
          </a:xfrm>
          <a:prstGeom prst="rect">
            <a:avLst/>
          </a:prstGeom>
          <a:noFill/>
          <a:ln w="9525">
            <a:noFill/>
            <a:miter lim="800000"/>
            <a:headEnd/>
            <a:tailEnd/>
          </a:ln>
        </p:spPr>
        <p:txBody>
          <a:bodyPr>
            <a:spAutoFit/>
          </a:bodyPr>
          <a:lstStyle/>
          <a:p>
            <a:pPr>
              <a:spcBef>
                <a:spcPct val="50000"/>
              </a:spcBef>
            </a:pPr>
            <a:endParaRPr lang="en-US"/>
          </a:p>
        </p:txBody>
      </p:sp>
      <p:sp>
        <p:nvSpPr>
          <p:cNvPr id="48134" name="Text Box 6"/>
          <p:cNvSpPr txBox="1">
            <a:spLocks noChangeArrowheads="1"/>
          </p:cNvSpPr>
          <p:nvPr/>
        </p:nvSpPr>
        <p:spPr bwMode="auto">
          <a:xfrm>
            <a:off x="4038600" y="3810000"/>
            <a:ext cx="3429000" cy="641350"/>
          </a:xfrm>
          <a:prstGeom prst="rect">
            <a:avLst/>
          </a:prstGeom>
          <a:noFill/>
          <a:ln w="9525">
            <a:noFill/>
            <a:miter lim="800000"/>
            <a:headEnd/>
            <a:tailEnd/>
          </a:ln>
        </p:spPr>
        <p:txBody>
          <a:bodyPr>
            <a:spAutoFit/>
          </a:bodyPr>
          <a:lstStyle/>
          <a:p>
            <a:pPr>
              <a:spcBef>
                <a:spcPct val="50000"/>
              </a:spcBef>
            </a:pPr>
            <a:r>
              <a:rPr lang="en-US">
                <a:solidFill>
                  <a:srgbClr val="00CC00"/>
                </a:solidFill>
              </a:rPr>
              <a:t>Complete this step by December 14, 2012</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4000" smtClean="0">
                <a:solidFill>
                  <a:srgbClr val="FF0000"/>
                </a:solidFill>
              </a:rPr>
              <a:t>How the Detail of your Experiment  Will Be Scored</a:t>
            </a:r>
          </a:p>
        </p:txBody>
      </p:sp>
      <p:graphicFrame>
        <p:nvGraphicFramePr>
          <p:cNvPr id="109599" name="Group 31"/>
          <p:cNvGraphicFramePr>
            <a:graphicFrameLocks noGrp="1"/>
          </p:cNvGraphicFramePr>
          <p:nvPr>
            <p:ph idx="1"/>
          </p:nvPr>
        </p:nvGraphicFramePr>
        <p:xfrm>
          <a:off x="381000" y="2971800"/>
          <a:ext cx="8382000" cy="3373438"/>
        </p:xfrm>
        <a:graphic>
          <a:graphicData uri="http://schemas.openxmlformats.org/drawingml/2006/table">
            <a:tbl>
              <a:tblPr/>
              <a:tblGrid>
                <a:gridCol w="1328738"/>
                <a:gridCol w="1174750"/>
                <a:gridCol w="1176337"/>
                <a:gridCol w="1174750"/>
                <a:gridCol w="1176338"/>
                <a:gridCol w="1174750"/>
                <a:gridCol w="1176337"/>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Detail of Experiement/ Observation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has clearly outlined the procedure followed and has included supportive details.  It was summarized in a way that clearly describes what was discovered.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has outlined the procedure followed and has included a few supportive details.  It was summarized in a way that clearly describes what was discovered.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has outlined the procedure followed, but has not included supportive details.  It was summarized in a way that describes what was discovered.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briefly outlines the procedure followed, does not include supportive details.  It briefly describes what was discovered.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briefly outlines the procedure followed, does not include supportive details..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 procedure is not 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9181" name="Picture 32" descr="science_scientificmethod"/>
          <p:cNvPicPr>
            <a:picLocks noChangeAspect="1" noChangeArrowheads="1"/>
          </p:cNvPicPr>
          <p:nvPr/>
        </p:nvPicPr>
        <p:blipFill>
          <a:blip r:embed="rId3" cstate="print"/>
          <a:srcRect/>
          <a:stretch>
            <a:fillRect/>
          </a:stretch>
        </p:blipFill>
        <p:spPr bwMode="auto">
          <a:xfrm>
            <a:off x="5715000" y="1219200"/>
            <a:ext cx="3124200" cy="18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solidFill>
                  <a:schemeClr val="hlink"/>
                </a:solidFill>
              </a:rPr>
              <a:t>Identify Your Variables</a:t>
            </a:r>
          </a:p>
        </p:txBody>
      </p:sp>
      <p:sp>
        <p:nvSpPr>
          <p:cNvPr id="50179" name="Rectangle 3"/>
          <p:cNvSpPr>
            <a:spLocks noGrp="1" noChangeArrowheads="1"/>
          </p:cNvSpPr>
          <p:nvPr>
            <p:ph type="body" idx="1"/>
          </p:nvPr>
        </p:nvSpPr>
        <p:spPr/>
        <p:txBody>
          <a:bodyPr/>
          <a:lstStyle/>
          <a:p>
            <a:pPr eaLnBrk="1" hangingPunct="1">
              <a:lnSpc>
                <a:spcPct val="80000"/>
              </a:lnSpc>
              <a:buFontTx/>
              <a:buNone/>
            </a:pPr>
            <a:r>
              <a:rPr lang="en-US" sz="1800" smtClean="0"/>
              <a:t>The variables are any factors that can</a:t>
            </a:r>
            <a:r>
              <a:rPr lang="en-US" sz="1800" b="1" smtClean="0"/>
              <a:t> change</a:t>
            </a:r>
            <a:r>
              <a:rPr lang="en-US" sz="1800" smtClean="0"/>
              <a:t> in an experiment.</a:t>
            </a:r>
          </a:p>
          <a:p>
            <a:pPr eaLnBrk="1" hangingPunct="1">
              <a:lnSpc>
                <a:spcPct val="80000"/>
              </a:lnSpc>
              <a:buFontTx/>
              <a:buNone/>
            </a:pPr>
            <a:endParaRPr lang="en-US" sz="1800" smtClean="0"/>
          </a:p>
          <a:p>
            <a:pPr eaLnBrk="1" hangingPunct="1">
              <a:lnSpc>
                <a:spcPct val="80000"/>
              </a:lnSpc>
              <a:buFontTx/>
              <a:buNone/>
            </a:pPr>
            <a:r>
              <a:rPr lang="en-US" sz="1800" smtClean="0"/>
              <a:t>Remember that when you are testing your experiment you should only </a:t>
            </a:r>
          </a:p>
          <a:p>
            <a:pPr eaLnBrk="1" hangingPunct="1">
              <a:lnSpc>
                <a:spcPct val="80000"/>
              </a:lnSpc>
              <a:buFontTx/>
              <a:buNone/>
            </a:pPr>
            <a:r>
              <a:rPr lang="en-US" sz="1800" b="1" smtClean="0"/>
              <a:t>test one variable at a time </a:t>
            </a:r>
            <a:r>
              <a:rPr lang="en-US" sz="1800" smtClean="0"/>
              <a:t>in order to get accurate results. In other </a:t>
            </a:r>
          </a:p>
          <a:p>
            <a:pPr eaLnBrk="1" hangingPunct="1">
              <a:lnSpc>
                <a:spcPct val="80000"/>
              </a:lnSpc>
              <a:buFontTx/>
              <a:buNone/>
            </a:pPr>
            <a:r>
              <a:rPr lang="en-US" sz="1800" smtClean="0"/>
              <a:t>words, if you want to test the affect that water has on plant growth, then </a:t>
            </a:r>
          </a:p>
          <a:p>
            <a:pPr eaLnBrk="1" hangingPunct="1">
              <a:lnSpc>
                <a:spcPct val="80000"/>
              </a:lnSpc>
              <a:buFontTx/>
              <a:buNone/>
            </a:pPr>
            <a:r>
              <a:rPr lang="en-US" sz="1800" smtClean="0"/>
              <a:t>all the plants you test should be in the same conditions, these are </a:t>
            </a:r>
          </a:p>
          <a:p>
            <a:pPr eaLnBrk="1" hangingPunct="1">
              <a:lnSpc>
                <a:spcPct val="80000"/>
              </a:lnSpc>
              <a:buFontTx/>
              <a:buNone/>
            </a:pPr>
            <a:r>
              <a:rPr lang="en-US" sz="1800" smtClean="0"/>
              <a:t>called </a:t>
            </a:r>
            <a:r>
              <a:rPr lang="en-US" sz="1800" b="1" smtClean="0"/>
              <a:t>controlled variables: </a:t>
            </a:r>
            <a:r>
              <a:rPr lang="en-US" sz="1800" smtClean="0"/>
              <a:t>same type of dirt, same type of plant, </a:t>
            </a:r>
          </a:p>
          <a:p>
            <a:pPr eaLnBrk="1" hangingPunct="1">
              <a:lnSpc>
                <a:spcPct val="80000"/>
              </a:lnSpc>
              <a:buFontTx/>
              <a:buNone/>
            </a:pPr>
            <a:r>
              <a:rPr lang="en-US" sz="1800" smtClean="0"/>
              <a:t>same type of location, same amount of sunlight, etc. The only variable </a:t>
            </a:r>
          </a:p>
          <a:p>
            <a:pPr eaLnBrk="1" hangingPunct="1">
              <a:lnSpc>
                <a:spcPct val="80000"/>
              </a:lnSpc>
              <a:buFontTx/>
              <a:buNone/>
            </a:pPr>
            <a:r>
              <a:rPr lang="en-US" sz="1800" smtClean="0"/>
              <a:t>you would change from plant to plant would be the amount of water it </a:t>
            </a:r>
          </a:p>
          <a:p>
            <a:pPr eaLnBrk="1" hangingPunct="1">
              <a:lnSpc>
                <a:spcPct val="80000"/>
              </a:lnSpc>
              <a:buFontTx/>
              <a:buNone/>
            </a:pPr>
            <a:r>
              <a:rPr lang="en-US" sz="1800" smtClean="0"/>
              <a:t>received. This is called the </a:t>
            </a:r>
            <a:r>
              <a:rPr lang="en-US" sz="1800" b="1" smtClean="0"/>
              <a:t>independent or manipulated variable. </a:t>
            </a:r>
            <a:r>
              <a:rPr lang="en-US" sz="1800" smtClean="0"/>
              <a:t>The </a:t>
            </a:r>
          </a:p>
          <a:p>
            <a:pPr eaLnBrk="1" hangingPunct="1">
              <a:lnSpc>
                <a:spcPct val="80000"/>
              </a:lnSpc>
              <a:buFontTx/>
              <a:buNone/>
            </a:pPr>
            <a:r>
              <a:rPr lang="en-US" sz="1800" smtClean="0"/>
              <a:t>independent variable is the factor you are testing. The results of the test that </a:t>
            </a:r>
          </a:p>
          <a:p>
            <a:pPr eaLnBrk="1" hangingPunct="1">
              <a:lnSpc>
                <a:spcPct val="80000"/>
              </a:lnSpc>
              <a:buFontTx/>
              <a:buNone/>
            </a:pPr>
            <a:r>
              <a:rPr lang="en-US" sz="1800" smtClean="0"/>
              <a:t>you do are called the </a:t>
            </a:r>
            <a:r>
              <a:rPr lang="en-US" sz="1800" b="1" smtClean="0"/>
              <a:t>dependent or responding variables. </a:t>
            </a:r>
            <a:r>
              <a:rPr lang="en-US" sz="1800" smtClean="0"/>
              <a:t>The responding</a:t>
            </a:r>
          </a:p>
          <a:p>
            <a:pPr eaLnBrk="1" hangingPunct="1">
              <a:lnSpc>
                <a:spcPct val="80000"/>
              </a:lnSpc>
              <a:buFontTx/>
              <a:buNone/>
            </a:pPr>
            <a:r>
              <a:rPr lang="en-US" sz="1800" smtClean="0"/>
              <a:t> variable is what happens as a result of your test. Knowing what your variables </a:t>
            </a:r>
          </a:p>
          <a:p>
            <a:pPr eaLnBrk="1" hangingPunct="1">
              <a:lnSpc>
                <a:spcPct val="80000"/>
              </a:lnSpc>
              <a:buFontTx/>
              <a:buNone/>
            </a:pPr>
            <a:r>
              <a:rPr lang="en-US" sz="1800" smtClean="0"/>
              <a:t>are is very important because if you don’t know them you won’t be able to </a:t>
            </a:r>
          </a:p>
          <a:p>
            <a:pPr eaLnBrk="1" hangingPunct="1">
              <a:lnSpc>
                <a:spcPct val="80000"/>
              </a:lnSpc>
              <a:buFontTx/>
              <a:buNone/>
            </a:pPr>
            <a:r>
              <a:rPr lang="en-US" sz="1800" smtClean="0"/>
              <a:t>collect your data or read your results. </a:t>
            </a:r>
          </a:p>
          <a:p>
            <a:pPr eaLnBrk="1" hangingPunct="1">
              <a:lnSpc>
                <a:spcPct val="80000"/>
              </a:lnSpc>
              <a:buFontTx/>
              <a:buNone/>
            </a:pPr>
            <a:endParaRPr lang="en-US" sz="1800" smtClean="0"/>
          </a:p>
          <a:p>
            <a:pPr eaLnBrk="1" hangingPunct="1">
              <a:lnSpc>
                <a:spcPct val="80000"/>
              </a:lnSpc>
            </a:pPr>
            <a:endParaRPr lang="en-US" sz="18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solidFill>
                  <a:srgbClr val="00CC00"/>
                </a:solidFill>
              </a:rPr>
              <a:t>Time to Write in Your Notebook</a:t>
            </a:r>
          </a:p>
        </p:txBody>
      </p:sp>
      <p:sp>
        <p:nvSpPr>
          <p:cNvPr id="51203" name="Rectangle 3"/>
          <p:cNvSpPr>
            <a:spLocks noGrp="1" noChangeArrowheads="1"/>
          </p:cNvSpPr>
          <p:nvPr>
            <p:ph type="body" idx="1"/>
          </p:nvPr>
        </p:nvSpPr>
        <p:spPr>
          <a:xfrm>
            <a:off x="457200" y="1600200"/>
            <a:ext cx="8229600" cy="4800600"/>
          </a:xfrm>
        </p:spPr>
        <p:txBody>
          <a:bodyPr/>
          <a:lstStyle/>
          <a:p>
            <a:pPr eaLnBrk="1" hangingPunct="1">
              <a:lnSpc>
                <a:spcPct val="90000"/>
              </a:lnSpc>
              <a:buFontTx/>
              <a:buNone/>
            </a:pPr>
            <a:r>
              <a:rPr lang="en-US" sz="2000" smtClean="0"/>
              <a:t>List the variables that you will control, the variable you will change, and </a:t>
            </a:r>
          </a:p>
          <a:p>
            <a:pPr eaLnBrk="1" hangingPunct="1">
              <a:lnSpc>
                <a:spcPct val="90000"/>
              </a:lnSpc>
              <a:buFontTx/>
              <a:buNone/>
            </a:pPr>
            <a:r>
              <a:rPr lang="en-US" sz="2000" smtClean="0"/>
              <a:t>the variables that will be the results of your experiment in your </a:t>
            </a:r>
          </a:p>
          <a:p>
            <a:pPr eaLnBrk="1" hangingPunct="1">
              <a:lnSpc>
                <a:spcPct val="90000"/>
              </a:lnSpc>
              <a:buFontTx/>
              <a:buNone/>
            </a:pPr>
            <a:r>
              <a:rPr lang="en-US" sz="2000" smtClean="0"/>
              <a:t>notebook like this:</a:t>
            </a:r>
          </a:p>
          <a:p>
            <a:pPr eaLnBrk="1" hangingPunct="1">
              <a:lnSpc>
                <a:spcPct val="90000"/>
              </a:lnSpc>
              <a:buFontTx/>
              <a:buNone/>
            </a:pPr>
            <a:endParaRPr lang="en-US" sz="2000" smtClean="0"/>
          </a:p>
          <a:p>
            <a:pPr eaLnBrk="1" hangingPunct="1">
              <a:lnSpc>
                <a:spcPct val="90000"/>
              </a:lnSpc>
              <a:buFontTx/>
              <a:buNone/>
            </a:pPr>
            <a:r>
              <a:rPr lang="en-US" sz="2000" smtClean="0"/>
              <a:t>My controlled variables are___________________________________</a:t>
            </a:r>
          </a:p>
          <a:p>
            <a:pPr eaLnBrk="1" hangingPunct="1">
              <a:lnSpc>
                <a:spcPct val="90000"/>
              </a:lnSpc>
              <a:buFontTx/>
              <a:buNone/>
            </a:pPr>
            <a:r>
              <a:rPr lang="en-US" sz="2000" smtClean="0"/>
              <a:t>________________________________________________________</a:t>
            </a:r>
          </a:p>
          <a:p>
            <a:pPr eaLnBrk="1" hangingPunct="1">
              <a:lnSpc>
                <a:spcPct val="90000"/>
              </a:lnSpc>
              <a:buFontTx/>
              <a:buNone/>
            </a:pPr>
            <a:r>
              <a:rPr lang="en-US" sz="1800" b="1" smtClean="0">
                <a:solidFill>
                  <a:schemeClr val="hlink"/>
                </a:solidFill>
              </a:rPr>
              <a:t>Remember: Controlled variables are the stuff that always stays the same.</a:t>
            </a:r>
          </a:p>
          <a:p>
            <a:pPr eaLnBrk="1" hangingPunct="1">
              <a:lnSpc>
                <a:spcPct val="90000"/>
              </a:lnSpc>
              <a:buFontTx/>
              <a:buNone/>
            </a:pPr>
            <a:endParaRPr lang="en-US" sz="1800" b="1" smtClean="0">
              <a:solidFill>
                <a:schemeClr val="hlink"/>
              </a:solidFill>
            </a:endParaRPr>
          </a:p>
          <a:p>
            <a:pPr eaLnBrk="1" hangingPunct="1">
              <a:lnSpc>
                <a:spcPct val="90000"/>
              </a:lnSpc>
              <a:buFontTx/>
              <a:buNone/>
            </a:pPr>
            <a:r>
              <a:rPr lang="en-US" sz="2000" smtClean="0"/>
              <a:t>My independent variable is___________________________________</a:t>
            </a:r>
          </a:p>
          <a:p>
            <a:pPr eaLnBrk="1" hangingPunct="1">
              <a:lnSpc>
                <a:spcPct val="90000"/>
              </a:lnSpc>
              <a:buFontTx/>
              <a:buNone/>
            </a:pPr>
            <a:r>
              <a:rPr lang="en-US" sz="1800" b="1" smtClean="0">
                <a:solidFill>
                  <a:schemeClr val="hlink"/>
                </a:solidFill>
              </a:rPr>
              <a:t>Remember: The independent variable is the thing that changes from one </a:t>
            </a:r>
          </a:p>
          <a:p>
            <a:pPr eaLnBrk="1" hangingPunct="1">
              <a:lnSpc>
                <a:spcPct val="90000"/>
              </a:lnSpc>
              <a:buFontTx/>
              <a:buNone/>
            </a:pPr>
            <a:r>
              <a:rPr lang="en-US" sz="1800" b="1" smtClean="0">
                <a:solidFill>
                  <a:schemeClr val="hlink"/>
                </a:solidFill>
              </a:rPr>
              <a:t>experiment to the next.  It is what you are testing.</a:t>
            </a:r>
          </a:p>
          <a:p>
            <a:pPr eaLnBrk="1" hangingPunct="1">
              <a:lnSpc>
                <a:spcPct val="90000"/>
              </a:lnSpc>
              <a:buFontTx/>
              <a:buNone/>
            </a:pPr>
            <a:endParaRPr lang="en-US" sz="1800" b="1" smtClean="0">
              <a:solidFill>
                <a:schemeClr val="hlink"/>
              </a:solidFill>
            </a:endParaRPr>
          </a:p>
          <a:p>
            <a:pPr eaLnBrk="1" hangingPunct="1">
              <a:lnSpc>
                <a:spcPct val="90000"/>
              </a:lnSpc>
              <a:buFontTx/>
              <a:buNone/>
            </a:pPr>
            <a:r>
              <a:rPr lang="en-US" sz="2000" smtClean="0"/>
              <a:t>My responding variables might be _____________________________</a:t>
            </a:r>
          </a:p>
          <a:p>
            <a:pPr eaLnBrk="1" hangingPunct="1">
              <a:lnSpc>
                <a:spcPct val="90000"/>
              </a:lnSpc>
              <a:buFontTx/>
              <a:buNone/>
            </a:pPr>
            <a:r>
              <a:rPr lang="en-US" sz="1800" b="1" smtClean="0">
                <a:solidFill>
                  <a:schemeClr val="hlink"/>
                </a:solidFill>
              </a:rPr>
              <a:t>Remember the responding variable is the results of the experiment.</a:t>
            </a:r>
          </a:p>
        </p:txBody>
      </p:sp>
      <p:pic>
        <p:nvPicPr>
          <p:cNvPr id="51204" name="Picture 4" descr="school_pencil"/>
          <p:cNvPicPr>
            <a:picLocks noChangeAspect="1" noChangeArrowheads="1"/>
          </p:cNvPicPr>
          <p:nvPr/>
        </p:nvPicPr>
        <p:blipFill>
          <a:blip r:embed="rId3" cstate="print"/>
          <a:srcRect/>
          <a:stretch>
            <a:fillRect/>
          </a:stretch>
        </p:blipFill>
        <p:spPr bwMode="auto">
          <a:xfrm>
            <a:off x="7162800" y="2286000"/>
            <a:ext cx="1576388" cy="674688"/>
          </a:xfrm>
          <a:prstGeom prst="rect">
            <a:avLst/>
          </a:prstGeom>
          <a:noFill/>
          <a:ln w="9525">
            <a:noFill/>
            <a:miter lim="800000"/>
            <a:headEnd/>
            <a:tailEnd/>
          </a:ln>
        </p:spPr>
      </p:pic>
      <p:sp>
        <p:nvSpPr>
          <p:cNvPr id="51205" name="Text Box 5"/>
          <p:cNvSpPr txBox="1">
            <a:spLocks noChangeArrowheads="1"/>
          </p:cNvSpPr>
          <p:nvPr/>
        </p:nvSpPr>
        <p:spPr bwMode="auto">
          <a:xfrm>
            <a:off x="5257800" y="2438400"/>
            <a:ext cx="1981200" cy="366713"/>
          </a:xfrm>
          <a:prstGeom prst="rect">
            <a:avLst/>
          </a:prstGeom>
          <a:noFill/>
          <a:ln w="9525">
            <a:noFill/>
            <a:miter lim="800000"/>
            <a:headEnd/>
            <a:tailEnd/>
          </a:ln>
        </p:spPr>
        <p:txBody>
          <a:bodyPr>
            <a:spAutoFit/>
          </a:bodyPr>
          <a:lstStyle/>
          <a:p>
            <a:pPr>
              <a:spcBef>
                <a:spcPct val="50000"/>
              </a:spcBef>
            </a:pPr>
            <a:endParaRPr lang="en-US"/>
          </a:p>
        </p:txBody>
      </p:sp>
      <p:sp>
        <p:nvSpPr>
          <p:cNvPr id="51206" name="Text Box 6"/>
          <p:cNvSpPr txBox="1">
            <a:spLocks noChangeArrowheads="1"/>
          </p:cNvSpPr>
          <p:nvPr/>
        </p:nvSpPr>
        <p:spPr bwMode="auto">
          <a:xfrm>
            <a:off x="4114800" y="2362200"/>
            <a:ext cx="3429000" cy="641350"/>
          </a:xfrm>
          <a:prstGeom prst="rect">
            <a:avLst/>
          </a:prstGeom>
          <a:noFill/>
          <a:ln w="9525">
            <a:noFill/>
            <a:miter lim="800000"/>
            <a:headEnd/>
            <a:tailEnd/>
          </a:ln>
        </p:spPr>
        <p:txBody>
          <a:bodyPr>
            <a:spAutoFit/>
          </a:bodyPr>
          <a:lstStyle/>
          <a:p>
            <a:pPr>
              <a:spcBef>
                <a:spcPct val="50000"/>
              </a:spcBef>
            </a:pPr>
            <a:r>
              <a:rPr lang="en-US">
                <a:solidFill>
                  <a:srgbClr val="00CC00"/>
                </a:solidFill>
              </a:rPr>
              <a:t>Complete this step by December 20, 2012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solidFill>
                  <a:schemeClr val="hlink"/>
                </a:solidFill>
              </a:rPr>
              <a:t>Question</a:t>
            </a:r>
          </a:p>
        </p:txBody>
      </p:sp>
      <p:sp>
        <p:nvSpPr>
          <p:cNvPr id="12291" name="Rectangle 3"/>
          <p:cNvSpPr>
            <a:spLocks noGrp="1" noChangeArrowheads="1"/>
          </p:cNvSpPr>
          <p:nvPr>
            <p:ph type="body" idx="1"/>
          </p:nvPr>
        </p:nvSpPr>
        <p:spPr/>
        <p:txBody>
          <a:bodyPr/>
          <a:lstStyle/>
          <a:p>
            <a:pPr eaLnBrk="1" hangingPunct="1">
              <a:buFontTx/>
              <a:buNone/>
            </a:pPr>
            <a:r>
              <a:rPr lang="en-US" smtClean="0"/>
              <a:t>You ask a question about what</a:t>
            </a:r>
          </a:p>
          <a:p>
            <a:pPr eaLnBrk="1" hangingPunct="1">
              <a:buFontTx/>
              <a:buNone/>
            </a:pPr>
            <a:r>
              <a:rPr lang="en-US" smtClean="0"/>
              <a:t> you observe. State the </a:t>
            </a:r>
          </a:p>
          <a:p>
            <a:pPr eaLnBrk="1" hangingPunct="1">
              <a:buFontTx/>
              <a:buNone/>
            </a:pPr>
            <a:r>
              <a:rPr lang="en-US" smtClean="0"/>
              <a:t>problem or question.</a:t>
            </a:r>
          </a:p>
        </p:txBody>
      </p:sp>
      <p:pic>
        <p:nvPicPr>
          <p:cNvPr id="12292" name="Picture 4" descr="AMCONFUS"/>
          <p:cNvPicPr>
            <a:picLocks noChangeAspect="1" noChangeArrowheads="1"/>
          </p:cNvPicPr>
          <p:nvPr/>
        </p:nvPicPr>
        <p:blipFill>
          <a:blip r:embed="rId3" cstate="print"/>
          <a:srcRect/>
          <a:stretch>
            <a:fillRect/>
          </a:stretch>
        </p:blipFill>
        <p:spPr bwMode="auto">
          <a:xfrm>
            <a:off x="6172200" y="2057400"/>
            <a:ext cx="1857375" cy="3995738"/>
          </a:xfrm>
          <a:prstGeom prst="rect">
            <a:avLst/>
          </a:prstGeom>
          <a:noFill/>
          <a:ln w="9525">
            <a:noFill/>
            <a:miter lim="800000"/>
            <a:headEnd/>
            <a:tailEnd/>
          </a:ln>
        </p:spPr>
      </p:pic>
      <p:pic>
        <p:nvPicPr>
          <p:cNvPr id="12293" name="Picture 5" descr="science_questioning_s"/>
          <p:cNvPicPr>
            <a:picLocks noChangeAspect="1" noChangeArrowheads="1"/>
          </p:cNvPicPr>
          <p:nvPr/>
        </p:nvPicPr>
        <p:blipFill>
          <a:blip r:embed="rId4" cstate="print"/>
          <a:srcRect/>
          <a:stretch>
            <a:fillRect/>
          </a:stretch>
        </p:blipFill>
        <p:spPr bwMode="auto">
          <a:xfrm>
            <a:off x="1371600" y="3657600"/>
            <a:ext cx="3048000" cy="2532063"/>
          </a:xfrm>
          <a:prstGeom prst="rect">
            <a:avLst/>
          </a:prstGeom>
          <a:noFill/>
          <a:ln w="9525">
            <a:noFill/>
            <a:miter lim="800000"/>
            <a:headEnd/>
            <a:tailEnd/>
          </a:ln>
        </p:spPr>
      </p:pic>
      <p:sp>
        <p:nvSpPr>
          <p:cNvPr id="12294" name="Text Box 6"/>
          <p:cNvSpPr txBox="1">
            <a:spLocks noChangeArrowheads="1"/>
          </p:cNvSpPr>
          <p:nvPr/>
        </p:nvSpPr>
        <p:spPr bwMode="auto">
          <a:xfrm>
            <a:off x="3657600" y="6096000"/>
            <a:ext cx="3276600" cy="549275"/>
          </a:xfrm>
          <a:prstGeom prst="rect">
            <a:avLst/>
          </a:prstGeom>
          <a:noFill/>
          <a:ln w="9525">
            <a:noFill/>
            <a:miter lim="800000"/>
            <a:headEnd/>
            <a:tailEnd/>
          </a:ln>
        </p:spPr>
        <p:txBody>
          <a:bodyPr>
            <a:spAutoFit/>
          </a:bodyPr>
          <a:lstStyle/>
          <a:p>
            <a:pPr>
              <a:spcBef>
                <a:spcPct val="50000"/>
              </a:spcBef>
            </a:pPr>
            <a:r>
              <a:rPr lang="en-US" sz="1200">
                <a:hlinkClick r:id="rId5"/>
              </a:rPr>
              <a:t>http://science.pppst.com/scientificmethod.htm</a:t>
            </a:r>
            <a:endParaRPr lang="en-US" sz="1200"/>
          </a:p>
          <a:p>
            <a:pPr>
              <a:spcBef>
                <a:spcPct val="50000"/>
              </a:spcBef>
            </a:pPr>
            <a:r>
              <a:rPr lang="en-US" sz="1200"/>
              <a:t>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1000" y="533400"/>
            <a:ext cx="8229600" cy="1143000"/>
          </a:xfrm>
        </p:spPr>
        <p:txBody>
          <a:bodyPr/>
          <a:lstStyle/>
          <a:p>
            <a:pPr eaLnBrk="1" hangingPunct="1"/>
            <a:r>
              <a:rPr lang="en-US" sz="4800" smtClean="0">
                <a:solidFill>
                  <a:srgbClr val="990000"/>
                </a:solidFill>
              </a:rPr>
              <a:t>Let’s Practice-</a:t>
            </a:r>
            <a:br>
              <a:rPr lang="en-US" sz="4800" smtClean="0">
                <a:solidFill>
                  <a:srgbClr val="990000"/>
                </a:solidFill>
              </a:rPr>
            </a:br>
            <a:r>
              <a:rPr lang="en-US" sz="4800" smtClean="0">
                <a:solidFill>
                  <a:srgbClr val="990000"/>
                </a:solidFill>
              </a:rPr>
              <a:t>Independent Variable</a:t>
            </a:r>
          </a:p>
        </p:txBody>
      </p:sp>
      <p:sp>
        <p:nvSpPr>
          <p:cNvPr id="52227" name="Rectangle 3"/>
          <p:cNvSpPr>
            <a:spLocks noGrp="1" noChangeArrowheads="1"/>
          </p:cNvSpPr>
          <p:nvPr>
            <p:ph type="body" idx="1"/>
          </p:nvPr>
        </p:nvSpPr>
        <p:spPr>
          <a:xfrm>
            <a:off x="609600" y="1905000"/>
            <a:ext cx="5181600" cy="3916363"/>
          </a:xfrm>
        </p:spPr>
        <p:txBody>
          <a:bodyPr/>
          <a:lstStyle/>
          <a:p>
            <a:pPr eaLnBrk="1" hangingPunct="1">
              <a:lnSpc>
                <a:spcPct val="80000"/>
              </a:lnSpc>
              <a:buFontTx/>
              <a:buNone/>
            </a:pPr>
            <a:r>
              <a:rPr lang="en-US" smtClean="0"/>
              <a:t>The independent, or </a:t>
            </a:r>
          </a:p>
          <a:p>
            <a:pPr eaLnBrk="1" hangingPunct="1">
              <a:lnSpc>
                <a:spcPct val="80000"/>
              </a:lnSpc>
              <a:buFontTx/>
              <a:buNone/>
            </a:pPr>
            <a:r>
              <a:rPr lang="en-US" smtClean="0"/>
              <a:t>manipulated variable, </a:t>
            </a:r>
          </a:p>
          <a:p>
            <a:pPr eaLnBrk="1" hangingPunct="1">
              <a:lnSpc>
                <a:spcPct val="80000"/>
              </a:lnSpc>
              <a:buFontTx/>
              <a:buNone/>
            </a:pPr>
            <a:r>
              <a:rPr lang="en-US" smtClean="0"/>
              <a:t>is a factor that’s </a:t>
            </a:r>
          </a:p>
          <a:p>
            <a:pPr eaLnBrk="1" hangingPunct="1">
              <a:lnSpc>
                <a:spcPct val="80000"/>
              </a:lnSpc>
              <a:buFontTx/>
              <a:buNone/>
            </a:pPr>
            <a:r>
              <a:rPr lang="en-US" smtClean="0"/>
              <a:t>intentionally varied by </a:t>
            </a:r>
          </a:p>
          <a:p>
            <a:pPr eaLnBrk="1" hangingPunct="1">
              <a:lnSpc>
                <a:spcPct val="80000"/>
              </a:lnSpc>
              <a:buFontTx/>
              <a:buNone/>
            </a:pPr>
            <a:r>
              <a:rPr lang="en-US" smtClean="0"/>
              <a:t>the experimenter.</a:t>
            </a:r>
          </a:p>
          <a:p>
            <a:pPr eaLnBrk="1" hangingPunct="1">
              <a:lnSpc>
                <a:spcPct val="80000"/>
              </a:lnSpc>
              <a:buFontTx/>
              <a:buNone/>
            </a:pPr>
            <a:r>
              <a:rPr lang="en-US" smtClean="0"/>
              <a:t>John is going to use  </a:t>
            </a:r>
          </a:p>
          <a:p>
            <a:pPr eaLnBrk="1" hangingPunct="1">
              <a:lnSpc>
                <a:spcPct val="80000"/>
              </a:lnSpc>
              <a:buFontTx/>
              <a:buNone/>
            </a:pPr>
            <a:r>
              <a:rPr lang="en-US" smtClean="0"/>
              <a:t>25g., 50g., 100g., </a:t>
            </a:r>
          </a:p>
          <a:p>
            <a:pPr eaLnBrk="1" hangingPunct="1">
              <a:lnSpc>
                <a:spcPct val="80000"/>
              </a:lnSpc>
              <a:buFontTx/>
              <a:buNone/>
            </a:pPr>
            <a:r>
              <a:rPr lang="en-US" smtClean="0"/>
              <a:t>250g., 500g. of sugar </a:t>
            </a:r>
          </a:p>
          <a:p>
            <a:pPr eaLnBrk="1" hangingPunct="1">
              <a:lnSpc>
                <a:spcPct val="80000"/>
              </a:lnSpc>
              <a:buFontTx/>
              <a:buNone/>
            </a:pPr>
            <a:r>
              <a:rPr lang="en-US" smtClean="0"/>
              <a:t>in his experiment.</a:t>
            </a:r>
          </a:p>
          <a:p>
            <a:pPr eaLnBrk="1" hangingPunct="1">
              <a:lnSpc>
                <a:spcPct val="80000"/>
              </a:lnSpc>
            </a:pPr>
            <a:endParaRPr lang="en-US" smtClean="0"/>
          </a:p>
        </p:txBody>
      </p:sp>
      <p:pic>
        <p:nvPicPr>
          <p:cNvPr id="52228" name="Picture 4" descr="MMj02839440000[1]"/>
          <p:cNvPicPr>
            <a:picLocks noChangeAspect="1" noChangeArrowheads="1" noCrop="1"/>
          </p:cNvPicPr>
          <p:nvPr/>
        </p:nvPicPr>
        <p:blipFill>
          <a:blip r:embed="rId3" cstate="print"/>
          <a:srcRect/>
          <a:stretch>
            <a:fillRect/>
          </a:stretch>
        </p:blipFill>
        <p:spPr bwMode="auto">
          <a:xfrm>
            <a:off x="5486400" y="1981200"/>
            <a:ext cx="3429000" cy="3082925"/>
          </a:xfrm>
          <a:prstGeom prst="rect">
            <a:avLst/>
          </a:prstGeom>
          <a:noFill/>
          <a:ln w="9525">
            <a:noFill/>
            <a:miter lim="800000"/>
            <a:headEnd/>
            <a:tailEnd/>
          </a:ln>
        </p:spPr>
      </p:pic>
      <p:sp>
        <p:nvSpPr>
          <p:cNvPr id="52229" name="Text Box 5"/>
          <p:cNvSpPr txBox="1">
            <a:spLocks noChangeArrowheads="1"/>
          </p:cNvSpPr>
          <p:nvPr/>
        </p:nvSpPr>
        <p:spPr bwMode="auto">
          <a:xfrm>
            <a:off x="5638800" y="5257800"/>
            <a:ext cx="3124200" cy="549275"/>
          </a:xfrm>
          <a:prstGeom prst="rect">
            <a:avLst/>
          </a:prstGeom>
          <a:noFill/>
          <a:ln w="9525">
            <a:noFill/>
            <a:miter lim="800000"/>
            <a:headEnd/>
            <a:tailEnd/>
          </a:ln>
        </p:spPr>
        <p:txBody>
          <a:bodyPr>
            <a:spAutoFit/>
          </a:bodyPr>
          <a:lstStyle/>
          <a:p>
            <a:pPr>
              <a:spcBef>
                <a:spcPct val="50000"/>
              </a:spcBef>
            </a:pPr>
            <a:r>
              <a:rPr lang="en-US" sz="1200" i="1"/>
              <a:t>step.nn.k12.va.us/science/6th_science/ppt/</a:t>
            </a:r>
            <a:r>
              <a:rPr lang="en-US" sz="1200" b="1" i="1"/>
              <a:t>Scientific</a:t>
            </a:r>
            <a:r>
              <a:rPr lang="en-US" sz="1200" i="1"/>
              <a:t>_</a:t>
            </a:r>
            <a:r>
              <a:rPr lang="en-US" sz="1200" b="1" i="1"/>
              <a:t>Method</a:t>
            </a:r>
            <a:r>
              <a:rPr lang="en-US" sz="1200" i="1"/>
              <a:t>.ppt</a:t>
            </a:r>
            <a:r>
              <a:rPr lang="en-US"/>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4800" smtClean="0">
                <a:solidFill>
                  <a:srgbClr val="990000"/>
                </a:solidFill>
              </a:rPr>
              <a:t>Let’s Practice-</a:t>
            </a:r>
            <a:br>
              <a:rPr lang="en-US" sz="4800" smtClean="0">
                <a:solidFill>
                  <a:srgbClr val="990000"/>
                </a:solidFill>
              </a:rPr>
            </a:br>
            <a:r>
              <a:rPr lang="en-US" sz="4800" smtClean="0">
                <a:solidFill>
                  <a:srgbClr val="990000"/>
                </a:solidFill>
              </a:rPr>
              <a:t>Dependent Variable</a:t>
            </a:r>
          </a:p>
        </p:txBody>
      </p:sp>
      <p:sp>
        <p:nvSpPr>
          <p:cNvPr id="53251" name="Rectangle 3"/>
          <p:cNvSpPr>
            <a:spLocks noGrp="1" noChangeArrowheads="1"/>
          </p:cNvSpPr>
          <p:nvPr>
            <p:ph type="body" idx="1"/>
          </p:nvPr>
        </p:nvSpPr>
        <p:spPr>
          <a:xfrm>
            <a:off x="457200" y="1828800"/>
            <a:ext cx="4953000" cy="4525963"/>
          </a:xfrm>
        </p:spPr>
        <p:txBody>
          <a:bodyPr/>
          <a:lstStyle/>
          <a:p>
            <a:pPr eaLnBrk="1" hangingPunct="1">
              <a:lnSpc>
                <a:spcPct val="80000"/>
              </a:lnSpc>
              <a:buFontTx/>
              <a:buNone/>
            </a:pPr>
            <a:r>
              <a:rPr lang="en-US" smtClean="0"/>
              <a:t>The dependent, or </a:t>
            </a:r>
          </a:p>
          <a:p>
            <a:pPr eaLnBrk="1" hangingPunct="1">
              <a:lnSpc>
                <a:spcPct val="80000"/>
              </a:lnSpc>
              <a:buFontTx/>
              <a:buNone/>
            </a:pPr>
            <a:r>
              <a:rPr lang="en-US" smtClean="0"/>
              <a:t>responding variable, is </a:t>
            </a:r>
          </a:p>
          <a:p>
            <a:pPr eaLnBrk="1" hangingPunct="1">
              <a:lnSpc>
                <a:spcPct val="80000"/>
              </a:lnSpc>
              <a:buFontTx/>
              <a:buNone/>
            </a:pPr>
            <a:r>
              <a:rPr lang="en-US" smtClean="0"/>
              <a:t>the factor that may </a:t>
            </a:r>
          </a:p>
          <a:p>
            <a:pPr eaLnBrk="1" hangingPunct="1">
              <a:lnSpc>
                <a:spcPct val="80000"/>
              </a:lnSpc>
              <a:buFontTx/>
              <a:buNone/>
            </a:pPr>
            <a:r>
              <a:rPr lang="en-US" smtClean="0"/>
              <a:t>change as a result of </a:t>
            </a:r>
          </a:p>
          <a:p>
            <a:pPr eaLnBrk="1" hangingPunct="1">
              <a:lnSpc>
                <a:spcPct val="80000"/>
              </a:lnSpc>
              <a:buFontTx/>
              <a:buNone/>
            </a:pPr>
            <a:r>
              <a:rPr lang="en-US" smtClean="0"/>
              <a:t>changes made in the </a:t>
            </a:r>
          </a:p>
          <a:p>
            <a:pPr eaLnBrk="1" hangingPunct="1">
              <a:lnSpc>
                <a:spcPct val="80000"/>
              </a:lnSpc>
              <a:buFontTx/>
              <a:buNone/>
            </a:pPr>
            <a:r>
              <a:rPr lang="en-US" smtClean="0"/>
              <a:t>independent variable.</a:t>
            </a:r>
          </a:p>
          <a:p>
            <a:pPr eaLnBrk="1" hangingPunct="1">
              <a:lnSpc>
                <a:spcPct val="80000"/>
              </a:lnSpc>
              <a:buFontTx/>
              <a:buNone/>
            </a:pPr>
            <a:r>
              <a:rPr lang="en-US" smtClean="0"/>
              <a:t>In this case, it would be </a:t>
            </a:r>
          </a:p>
          <a:p>
            <a:pPr eaLnBrk="1" hangingPunct="1">
              <a:lnSpc>
                <a:spcPct val="80000"/>
              </a:lnSpc>
              <a:buFontTx/>
              <a:buNone/>
            </a:pPr>
            <a:r>
              <a:rPr lang="en-US" smtClean="0"/>
              <a:t>the size of the loaf of </a:t>
            </a:r>
          </a:p>
          <a:p>
            <a:pPr eaLnBrk="1" hangingPunct="1">
              <a:lnSpc>
                <a:spcPct val="80000"/>
              </a:lnSpc>
              <a:buFontTx/>
              <a:buNone/>
            </a:pPr>
            <a:r>
              <a:rPr lang="en-US" smtClean="0"/>
              <a:t>bread.</a:t>
            </a:r>
          </a:p>
        </p:txBody>
      </p:sp>
      <p:pic>
        <p:nvPicPr>
          <p:cNvPr id="53252" name="Picture 4" descr="MMj02839440000[1]"/>
          <p:cNvPicPr>
            <a:picLocks noChangeAspect="1" noChangeArrowheads="1" noCrop="1"/>
          </p:cNvPicPr>
          <p:nvPr/>
        </p:nvPicPr>
        <p:blipFill>
          <a:blip r:embed="rId3" cstate="print"/>
          <a:srcRect/>
          <a:stretch>
            <a:fillRect/>
          </a:stretch>
        </p:blipFill>
        <p:spPr bwMode="auto">
          <a:xfrm>
            <a:off x="5105400" y="2209800"/>
            <a:ext cx="3429000" cy="3082925"/>
          </a:xfrm>
          <a:prstGeom prst="rect">
            <a:avLst/>
          </a:prstGeom>
          <a:noFill/>
          <a:ln w="9525">
            <a:noFill/>
            <a:miter lim="800000"/>
            <a:headEnd/>
            <a:tailEnd/>
          </a:ln>
        </p:spPr>
      </p:pic>
      <p:sp>
        <p:nvSpPr>
          <p:cNvPr id="53253" name="Text Box 5"/>
          <p:cNvSpPr txBox="1">
            <a:spLocks noChangeArrowheads="1"/>
          </p:cNvSpPr>
          <p:nvPr/>
        </p:nvSpPr>
        <p:spPr bwMode="auto">
          <a:xfrm>
            <a:off x="4800600" y="5562600"/>
            <a:ext cx="3276600" cy="366713"/>
          </a:xfrm>
          <a:prstGeom prst="rect">
            <a:avLst/>
          </a:prstGeom>
          <a:noFill/>
          <a:ln w="9525">
            <a:noFill/>
            <a:miter lim="800000"/>
            <a:headEnd/>
            <a:tailEnd/>
          </a:ln>
        </p:spPr>
        <p:txBody>
          <a:bodyPr>
            <a:spAutoFit/>
          </a:bodyPr>
          <a:lstStyle/>
          <a:p>
            <a:pPr>
              <a:spcBef>
                <a:spcPct val="50000"/>
              </a:spcBef>
            </a:pPr>
            <a:endParaRPr lang="en-US"/>
          </a:p>
        </p:txBody>
      </p:sp>
      <p:sp>
        <p:nvSpPr>
          <p:cNvPr id="53254" name="Text Box 6"/>
          <p:cNvSpPr txBox="1">
            <a:spLocks noChangeArrowheads="1"/>
          </p:cNvSpPr>
          <p:nvPr/>
        </p:nvSpPr>
        <p:spPr bwMode="auto">
          <a:xfrm>
            <a:off x="4953000" y="5638800"/>
            <a:ext cx="3048000" cy="457200"/>
          </a:xfrm>
          <a:prstGeom prst="rect">
            <a:avLst/>
          </a:prstGeom>
          <a:noFill/>
          <a:ln w="9525">
            <a:noFill/>
            <a:miter lim="800000"/>
            <a:headEnd/>
            <a:tailEnd/>
          </a:ln>
        </p:spPr>
        <p:txBody>
          <a:bodyPr>
            <a:spAutoFit/>
          </a:bodyPr>
          <a:lstStyle/>
          <a:p>
            <a:pPr>
              <a:spcBef>
                <a:spcPct val="50000"/>
              </a:spcBef>
            </a:pPr>
            <a:r>
              <a:rPr lang="en-US" sz="1200" i="1"/>
              <a:t>step.nn.k12.va.us/science/6th_science/ppt/</a:t>
            </a:r>
            <a:r>
              <a:rPr lang="en-US" sz="1200" b="1" i="1"/>
              <a:t>Scientific</a:t>
            </a:r>
            <a:r>
              <a:rPr lang="en-US" sz="1200" i="1"/>
              <a:t>_</a:t>
            </a:r>
            <a:r>
              <a:rPr lang="en-US" sz="1200" b="1" i="1"/>
              <a:t>Method</a:t>
            </a:r>
            <a:r>
              <a:rPr lang="en-US" sz="1200" i="1"/>
              <a:t>.ppt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4800" smtClean="0">
                <a:solidFill>
                  <a:srgbClr val="AD1505"/>
                </a:solidFill>
              </a:rPr>
              <a:t>Let’s Practice-</a:t>
            </a:r>
            <a:br>
              <a:rPr lang="en-US" sz="4800" smtClean="0">
                <a:solidFill>
                  <a:srgbClr val="AD1505"/>
                </a:solidFill>
              </a:rPr>
            </a:br>
            <a:r>
              <a:rPr lang="en-US" sz="4800" smtClean="0">
                <a:solidFill>
                  <a:srgbClr val="AD1505"/>
                </a:solidFill>
              </a:rPr>
              <a:t>The Experiment</a:t>
            </a:r>
          </a:p>
        </p:txBody>
      </p:sp>
      <p:sp>
        <p:nvSpPr>
          <p:cNvPr id="54275" name="Rectangle 3"/>
          <p:cNvSpPr>
            <a:spLocks noGrp="1" noChangeArrowheads="1"/>
          </p:cNvSpPr>
          <p:nvPr>
            <p:ph type="body" idx="1"/>
          </p:nvPr>
        </p:nvSpPr>
        <p:spPr>
          <a:xfrm>
            <a:off x="457200" y="2286000"/>
            <a:ext cx="4648200" cy="3840163"/>
          </a:xfrm>
        </p:spPr>
        <p:txBody>
          <a:bodyPr/>
          <a:lstStyle/>
          <a:p>
            <a:pPr eaLnBrk="1" hangingPunct="1">
              <a:lnSpc>
                <a:spcPct val="80000"/>
              </a:lnSpc>
              <a:buFontTx/>
              <a:buNone/>
            </a:pPr>
            <a:r>
              <a:rPr lang="en-US" smtClean="0"/>
              <a:t>John’s teacher helps </a:t>
            </a:r>
          </a:p>
          <a:p>
            <a:pPr eaLnBrk="1" hangingPunct="1">
              <a:lnSpc>
                <a:spcPct val="80000"/>
              </a:lnSpc>
              <a:buFontTx/>
              <a:buNone/>
            </a:pPr>
            <a:r>
              <a:rPr lang="en-US" smtClean="0"/>
              <a:t>him come up with a </a:t>
            </a:r>
          </a:p>
          <a:p>
            <a:pPr eaLnBrk="1" hangingPunct="1">
              <a:lnSpc>
                <a:spcPct val="80000"/>
              </a:lnSpc>
              <a:buFontTx/>
              <a:buNone/>
            </a:pPr>
            <a:r>
              <a:rPr lang="en-US" smtClean="0">
                <a:solidFill>
                  <a:schemeClr val="hlink"/>
                </a:solidFill>
              </a:rPr>
              <a:t>procedure</a:t>
            </a:r>
            <a:r>
              <a:rPr lang="en-US" smtClean="0">
                <a:solidFill>
                  <a:srgbClr val="E9F31F"/>
                </a:solidFill>
              </a:rPr>
              <a:t> </a:t>
            </a:r>
            <a:r>
              <a:rPr lang="en-US" smtClean="0"/>
              <a:t>and list of </a:t>
            </a:r>
          </a:p>
          <a:p>
            <a:pPr eaLnBrk="1" hangingPunct="1">
              <a:lnSpc>
                <a:spcPct val="80000"/>
              </a:lnSpc>
              <a:buFontTx/>
              <a:buNone/>
            </a:pPr>
            <a:r>
              <a:rPr lang="en-US" smtClean="0"/>
              <a:t>needed </a:t>
            </a:r>
            <a:r>
              <a:rPr lang="en-US" smtClean="0">
                <a:solidFill>
                  <a:schemeClr val="hlink"/>
                </a:solidFill>
              </a:rPr>
              <a:t>materials</a:t>
            </a:r>
            <a:r>
              <a:rPr lang="en-US" smtClean="0"/>
              <a:t>.</a:t>
            </a:r>
          </a:p>
          <a:p>
            <a:pPr eaLnBrk="1" hangingPunct="1">
              <a:lnSpc>
                <a:spcPct val="80000"/>
              </a:lnSpc>
              <a:buFontTx/>
              <a:buNone/>
            </a:pPr>
            <a:r>
              <a:rPr lang="en-US" smtClean="0"/>
              <a:t>She discusses with </a:t>
            </a:r>
          </a:p>
          <a:p>
            <a:pPr eaLnBrk="1" hangingPunct="1">
              <a:lnSpc>
                <a:spcPct val="80000"/>
              </a:lnSpc>
              <a:buFontTx/>
              <a:buNone/>
            </a:pPr>
            <a:r>
              <a:rPr lang="en-US" smtClean="0"/>
              <a:t>John how to </a:t>
            </a:r>
          </a:p>
          <a:p>
            <a:pPr eaLnBrk="1" hangingPunct="1">
              <a:lnSpc>
                <a:spcPct val="80000"/>
              </a:lnSpc>
              <a:buFontTx/>
              <a:buNone/>
            </a:pPr>
            <a:r>
              <a:rPr lang="en-US" smtClean="0"/>
              <a:t>determine the </a:t>
            </a:r>
            <a:r>
              <a:rPr lang="en-US" smtClean="0">
                <a:solidFill>
                  <a:schemeClr val="hlink"/>
                </a:solidFill>
              </a:rPr>
              <a:t>control </a:t>
            </a:r>
          </a:p>
          <a:p>
            <a:pPr eaLnBrk="1" hangingPunct="1">
              <a:lnSpc>
                <a:spcPct val="80000"/>
              </a:lnSpc>
              <a:buFontTx/>
              <a:buNone/>
            </a:pPr>
            <a:r>
              <a:rPr lang="en-US" smtClean="0">
                <a:solidFill>
                  <a:schemeClr val="hlink"/>
                </a:solidFill>
              </a:rPr>
              <a:t>group</a:t>
            </a:r>
            <a:r>
              <a:rPr lang="en-US" smtClean="0"/>
              <a:t>.</a:t>
            </a:r>
          </a:p>
          <a:p>
            <a:pPr eaLnBrk="1" hangingPunct="1">
              <a:lnSpc>
                <a:spcPct val="80000"/>
              </a:lnSpc>
            </a:pPr>
            <a:endParaRPr lang="en-US" smtClean="0"/>
          </a:p>
        </p:txBody>
      </p:sp>
      <p:pic>
        <p:nvPicPr>
          <p:cNvPr id="54276" name="Picture 4" descr="MMj03181130000[1]"/>
          <p:cNvPicPr>
            <a:picLocks noChangeAspect="1" noChangeArrowheads="1" noCrop="1"/>
          </p:cNvPicPr>
          <p:nvPr/>
        </p:nvPicPr>
        <p:blipFill>
          <a:blip r:embed="rId3" cstate="print"/>
          <a:srcRect/>
          <a:stretch>
            <a:fillRect/>
          </a:stretch>
        </p:blipFill>
        <p:spPr bwMode="auto">
          <a:xfrm>
            <a:off x="5486400" y="2590800"/>
            <a:ext cx="3048000" cy="2514600"/>
          </a:xfrm>
          <a:prstGeom prst="rect">
            <a:avLst/>
          </a:prstGeom>
          <a:noFill/>
          <a:ln w="9525">
            <a:noFill/>
            <a:miter lim="800000"/>
            <a:headEnd/>
            <a:tailEnd/>
          </a:ln>
        </p:spPr>
      </p:pic>
      <p:sp>
        <p:nvSpPr>
          <p:cNvPr id="54277" name="Text Box 5"/>
          <p:cNvSpPr txBox="1">
            <a:spLocks noChangeArrowheads="1"/>
          </p:cNvSpPr>
          <p:nvPr/>
        </p:nvSpPr>
        <p:spPr bwMode="auto">
          <a:xfrm>
            <a:off x="5562600" y="5486400"/>
            <a:ext cx="3124200" cy="457200"/>
          </a:xfrm>
          <a:prstGeom prst="rect">
            <a:avLst/>
          </a:prstGeom>
          <a:noFill/>
          <a:ln w="9525">
            <a:noFill/>
            <a:miter lim="800000"/>
            <a:headEnd/>
            <a:tailEnd/>
          </a:ln>
        </p:spPr>
        <p:txBody>
          <a:bodyPr>
            <a:spAutoFit/>
          </a:bodyPr>
          <a:lstStyle/>
          <a:p>
            <a:pPr>
              <a:spcBef>
                <a:spcPct val="50000"/>
              </a:spcBef>
            </a:pPr>
            <a:r>
              <a:rPr lang="en-US" sz="1200" i="1"/>
              <a:t>step.nn.k12.va.us/science/6th_science/ppt/</a:t>
            </a:r>
            <a:r>
              <a:rPr lang="en-US" sz="1200" b="1" i="1"/>
              <a:t>Scientific</a:t>
            </a:r>
            <a:r>
              <a:rPr lang="en-US" sz="1200" i="1"/>
              <a:t>_</a:t>
            </a:r>
            <a:r>
              <a:rPr lang="en-US" sz="1200" b="1" i="1"/>
              <a:t>Method</a:t>
            </a:r>
            <a:r>
              <a:rPr lang="en-US" sz="1200" i="1"/>
              <a:t>.ppt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6000" smtClean="0">
                <a:solidFill>
                  <a:schemeClr val="hlink"/>
                </a:solidFill>
              </a:rPr>
              <a:t>Control Group</a:t>
            </a:r>
          </a:p>
        </p:txBody>
      </p:sp>
      <p:sp>
        <p:nvSpPr>
          <p:cNvPr id="55299" name="Rectangle 3"/>
          <p:cNvSpPr>
            <a:spLocks noGrp="1" noChangeArrowheads="1"/>
          </p:cNvSpPr>
          <p:nvPr>
            <p:ph type="body" idx="1"/>
          </p:nvPr>
        </p:nvSpPr>
        <p:spPr/>
        <p:txBody>
          <a:bodyPr/>
          <a:lstStyle/>
          <a:p>
            <a:pPr eaLnBrk="1" hangingPunct="1">
              <a:lnSpc>
                <a:spcPct val="90000"/>
              </a:lnSpc>
              <a:buFontTx/>
              <a:buNone/>
            </a:pPr>
            <a:r>
              <a:rPr lang="en-US" sz="3600" smtClean="0"/>
              <a:t>In a scientific experiment, the control is </a:t>
            </a:r>
          </a:p>
          <a:p>
            <a:pPr eaLnBrk="1" hangingPunct="1">
              <a:lnSpc>
                <a:spcPct val="90000"/>
              </a:lnSpc>
              <a:buFontTx/>
              <a:buNone/>
            </a:pPr>
            <a:r>
              <a:rPr lang="en-US" sz="3600" smtClean="0"/>
              <a:t>the group that serves as the standard </a:t>
            </a:r>
          </a:p>
          <a:p>
            <a:pPr eaLnBrk="1" hangingPunct="1">
              <a:lnSpc>
                <a:spcPct val="90000"/>
              </a:lnSpc>
              <a:buFontTx/>
              <a:buNone/>
            </a:pPr>
            <a:r>
              <a:rPr lang="en-US" sz="3600" smtClean="0"/>
              <a:t>of comparison.</a:t>
            </a:r>
          </a:p>
          <a:p>
            <a:pPr eaLnBrk="1" hangingPunct="1">
              <a:lnSpc>
                <a:spcPct val="90000"/>
              </a:lnSpc>
              <a:buFontTx/>
              <a:buNone/>
            </a:pPr>
            <a:endParaRPr lang="en-US" sz="3600" smtClean="0"/>
          </a:p>
          <a:p>
            <a:pPr eaLnBrk="1" hangingPunct="1">
              <a:lnSpc>
                <a:spcPct val="90000"/>
              </a:lnSpc>
              <a:buFontTx/>
              <a:buNone/>
            </a:pPr>
            <a:r>
              <a:rPr lang="en-US" sz="3600" smtClean="0"/>
              <a:t>The control group may be a “no</a:t>
            </a:r>
          </a:p>
          <a:p>
            <a:pPr eaLnBrk="1" hangingPunct="1">
              <a:lnSpc>
                <a:spcPct val="90000"/>
              </a:lnSpc>
              <a:buFontTx/>
              <a:buNone/>
            </a:pPr>
            <a:r>
              <a:rPr lang="en-US" sz="3600" smtClean="0"/>
              <a:t>treatment" or an “experimenter</a:t>
            </a:r>
          </a:p>
          <a:p>
            <a:pPr eaLnBrk="1" hangingPunct="1">
              <a:lnSpc>
                <a:spcPct val="90000"/>
              </a:lnSpc>
              <a:buFontTx/>
              <a:buNone/>
            </a:pPr>
            <a:r>
              <a:rPr lang="en-US" sz="3600" smtClean="0"/>
              <a:t>selected” group.</a:t>
            </a:r>
          </a:p>
          <a:p>
            <a:pPr eaLnBrk="1" hangingPunct="1">
              <a:lnSpc>
                <a:spcPct val="90000"/>
              </a:lnSpc>
            </a:pPr>
            <a:endParaRPr lang="en-US" sz="3600" smtClean="0"/>
          </a:p>
        </p:txBody>
      </p:sp>
      <p:pic>
        <p:nvPicPr>
          <p:cNvPr id="55300" name="Picture 5" descr="science_human_eye_s"/>
          <p:cNvPicPr>
            <a:picLocks noChangeAspect="1" noChangeArrowheads="1"/>
          </p:cNvPicPr>
          <p:nvPr/>
        </p:nvPicPr>
        <p:blipFill>
          <a:blip r:embed="rId3" cstate="print"/>
          <a:srcRect/>
          <a:stretch>
            <a:fillRect/>
          </a:stretch>
        </p:blipFill>
        <p:spPr bwMode="auto">
          <a:xfrm>
            <a:off x="7086600" y="3200400"/>
            <a:ext cx="1760538"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6000" smtClean="0">
                <a:solidFill>
                  <a:schemeClr val="hlink"/>
                </a:solidFill>
              </a:rPr>
              <a:t>Control Group</a:t>
            </a:r>
          </a:p>
        </p:txBody>
      </p:sp>
      <p:sp>
        <p:nvSpPr>
          <p:cNvPr id="56323" name="Rectangle 3"/>
          <p:cNvSpPr>
            <a:spLocks noGrp="1" noChangeArrowheads="1"/>
          </p:cNvSpPr>
          <p:nvPr>
            <p:ph type="body" idx="1"/>
          </p:nvPr>
        </p:nvSpPr>
        <p:spPr/>
        <p:txBody>
          <a:bodyPr/>
          <a:lstStyle/>
          <a:p>
            <a:pPr eaLnBrk="1" hangingPunct="1">
              <a:lnSpc>
                <a:spcPct val="90000"/>
              </a:lnSpc>
              <a:buFontTx/>
              <a:buNone/>
            </a:pPr>
            <a:r>
              <a:rPr lang="en-US" smtClean="0"/>
              <a:t>The control group is exposed to the </a:t>
            </a:r>
          </a:p>
          <a:p>
            <a:pPr eaLnBrk="1" hangingPunct="1">
              <a:lnSpc>
                <a:spcPct val="90000"/>
              </a:lnSpc>
              <a:buFontTx/>
              <a:buNone/>
            </a:pPr>
            <a:r>
              <a:rPr lang="en-US" smtClean="0"/>
              <a:t>same conditions as the experimental </a:t>
            </a:r>
          </a:p>
          <a:p>
            <a:pPr eaLnBrk="1" hangingPunct="1">
              <a:lnSpc>
                <a:spcPct val="90000"/>
              </a:lnSpc>
              <a:buFontTx/>
              <a:buNone/>
            </a:pPr>
            <a:r>
              <a:rPr lang="en-US" smtClean="0"/>
              <a:t>group, except for the variable being </a:t>
            </a:r>
          </a:p>
          <a:p>
            <a:pPr eaLnBrk="1" hangingPunct="1">
              <a:lnSpc>
                <a:spcPct val="90000"/>
              </a:lnSpc>
              <a:buFontTx/>
              <a:buNone/>
            </a:pPr>
            <a:r>
              <a:rPr lang="en-US" smtClean="0"/>
              <a:t>tested.</a:t>
            </a:r>
          </a:p>
          <a:p>
            <a:pPr eaLnBrk="1" hangingPunct="1">
              <a:lnSpc>
                <a:spcPct val="90000"/>
              </a:lnSpc>
              <a:buFontTx/>
              <a:buNone/>
            </a:pPr>
            <a:endParaRPr lang="en-US" u="sng" smtClean="0">
              <a:solidFill>
                <a:srgbClr val="0033CC"/>
              </a:solidFill>
            </a:endParaRPr>
          </a:p>
          <a:p>
            <a:pPr eaLnBrk="1" hangingPunct="1">
              <a:lnSpc>
                <a:spcPct val="90000"/>
              </a:lnSpc>
              <a:buFontTx/>
              <a:buNone/>
            </a:pPr>
            <a:endParaRPr lang="en-US" u="sng" smtClean="0">
              <a:solidFill>
                <a:srgbClr val="0033CC"/>
              </a:solidFill>
            </a:endParaRPr>
          </a:p>
          <a:p>
            <a:pPr eaLnBrk="1" hangingPunct="1">
              <a:lnSpc>
                <a:spcPct val="90000"/>
              </a:lnSpc>
              <a:buFontTx/>
              <a:buNone/>
            </a:pPr>
            <a:r>
              <a:rPr lang="en-US" u="sng" smtClean="0">
                <a:solidFill>
                  <a:srgbClr val="0033CC"/>
                </a:solidFill>
              </a:rPr>
              <a:t>All</a:t>
            </a:r>
            <a:r>
              <a:rPr lang="en-US" smtClean="0">
                <a:solidFill>
                  <a:srgbClr val="0033CC"/>
                </a:solidFill>
              </a:rPr>
              <a:t> experiments should have a control </a:t>
            </a:r>
          </a:p>
          <a:p>
            <a:pPr eaLnBrk="1" hangingPunct="1">
              <a:lnSpc>
                <a:spcPct val="90000"/>
              </a:lnSpc>
              <a:buFontTx/>
              <a:buNone/>
            </a:pPr>
            <a:r>
              <a:rPr lang="en-US" smtClean="0">
                <a:solidFill>
                  <a:srgbClr val="0033CC"/>
                </a:solidFill>
              </a:rPr>
              <a:t>group.</a:t>
            </a:r>
            <a:endParaRPr lang="en-US" u="sng" smtClean="0">
              <a:solidFill>
                <a:srgbClr val="0033CC"/>
              </a:solidFill>
            </a:endParaRPr>
          </a:p>
          <a:p>
            <a:pPr eaLnBrk="1" hangingPunct="1">
              <a:lnSpc>
                <a:spcPct val="90000"/>
              </a:lnSpc>
            </a:pPr>
            <a:endParaRPr lang="en-US" smtClean="0"/>
          </a:p>
        </p:txBody>
      </p:sp>
      <p:pic>
        <p:nvPicPr>
          <p:cNvPr id="56324" name="Picture 4" descr="science_human_eye_s"/>
          <p:cNvPicPr>
            <a:picLocks noChangeAspect="1" noChangeArrowheads="1"/>
          </p:cNvPicPr>
          <p:nvPr/>
        </p:nvPicPr>
        <p:blipFill>
          <a:blip r:embed="rId3" cstate="print"/>
          <a:srcRect/>
          <a:stretch>
            <a:fillRect/>
          </a:stretch>
        </p:blipFill>
        <p:spPr bwMode="auto">
          <a:xfrm>
            <a:off x="7010400" y="2667000"/>
            <a:ext cx="1520825" cy="190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685800"/>
            <a:ext cx="8229600" cy="1143000"/>
          </a:xfrm>
        </p:spPr>
        <p:txBody>
          <a:bodyPr/>
          <a:lstStyle/>
          <a:p>
            <a:pPr eaLnBrk="1" hangingPunct="1"/>
            <a:r>
              <a:rPr lang="en-US" sz="4800" smtClean="0">
                <a:solidFill>
                  <a:srgbClr val="990000"/>
                </a:solidFill>
              </a:rPr>
              <a:t>Let’s Practice-</a:t>
            </a:r>
            <a:br>
              <a:rPr lang="en-US" sz="4800" smtClean="0">
                <a:solidFill>
                  <a:srgbClr val="990000"/>
                </a:solidFill>
              </a:rPr>
            </a:br>
            <a:r>
              <a:rPr lang="en-US" sz="4800" smtClean="0">
                <a:solidFill>
                  <a:srgbClr val="990000"/>
                </a:solidFill>
              </a:rPr>
              <a:t>Control Group</a:t>
            </a:r>
          </a:p>
        </p:txBody>
      </p:sp>
      <p:sp>
        <p:nvSpPr>
          <p:cNvPr id="57347" name="Rectangle 3"/>
          <p:cNvSpPr>
            <a:spLocks noGrp="1" noChangeArrowheads="1"/>
          </p:cNvSpPr>
          <p:nvPr>
            <p:ph type="body" idx="1"/>
          </p:nvPr>
        </p:nvSpPr>
        <p:spPr>
          <a:xfrm>
            <a:off x="609600" y="2133600"/>
            <a:ext cx="3962400" cy="3733800"/>
          </a:xfrm>
        </p:spPr>
        <p:txBody>
          <a:bodyPr/>
          <a:lstStyle/>
          <a:p>
            <a:pPr eaLnBrk="1" hangingPunct="1">
              <a:lnSpc>
                <a:spcPct val="80000"/>
              </a:lnSpc>
              <a:buFontTx/>
              <a:buNone/>
            </a:pPr>
            <a:r>
              <a:rPr lang="en-US" smtClean="0"/>
              <a:t>Because his </a:t>
            </a:r>
          </a:p>
          <a:p>
            <a:pPr eaLnBrk="1" hangingPunct="1">
              <a:lnSpc>
                <a:spcPct val="80000"/>
              </a:lnSpc>
              <a:buFontTx/>
              <a:buNone/>
            </a:pPr>
            <a:r>
              <a:rPr lang="en-US" smtClean="0"/>
              <a:t>grandmother </a:t>
            </a:r>
          </a:p>
          <a:p>
            <a:pPr eaLnBrk="1" hangingPunct="1">
              <a:lnSpc>
                <a:spcPct val="80000"/>
              </a:lnSpc>
              <a:buFontTx/>
              <a:buNone/>
            </a:pPr>
            <a:r>
              <a:rPr lang="en-US" smtClean="0"/>
              <a:t>always used 50g. </a:t>
            </a:r>
          </a:p>
          <a:p>
            <a:pPr eaLnBrk="1" hangingPunct="1">
              <a:lnSpc>
                <a:spcPct val="80000"/>
              </a:lnSpc>
              <a:buFontTx/>
              <a:buNone/>
            </a:pPr>
            <a:r>
              <a:rPr lang="en-US" smtClean="0"/>
              <a:t>of sugar in her </a:t>
            </a:r>
          </a:p>
          <a:p>
            <a:pPr eaLnBrk="1" hangingPunct="1">
              <a:lnSpc>
                <a:spcPct val="80000"/>
              </a:lnSpc>
              <a:buFontTx/>
              <a:buNone/>
            </a:pPr>
            <a:r>
              <a:rPr lang="en-US" smtClean="0"/>
              <a:t>recipe, John is </a:t>
            </a:r>
          </a:p>
          <a:p>
            <a:pPr eaLnBrk="1" hangingPunct="1">
              <a:lnSpc>
                <a:spcPct val="80000"/>
              </a:lnSpc>
              <a:buFontTx/>
              <a:buNone/>
            </a:pPr>
            <a:r>
              <a:rPr lang="en-US" smtClean="0"/>
              <a:t>going to use that </a:t>
            </a:r>
          </a:p>
          <a:p>
            <a:pPr eaLnBrk="1" hangingPunct="1">
              <a:lnSpc>
                <a:spcPct val="80000"/>
              </a:lnSpc>
              <a:buFontTx/>
              <a:buNone/>
            </a:pPr>
            <a:r>
              <a:rPr lang="en-US" smtClean="0"/>
              <a:t>amount in his </a:t>
            </a:r>
          </a:p>
          <a:p>
            <a:pPr eaLnBrk="1" hangingPunct="1">
              <a:lnSpc>
                <a:spcPct val="80000"/>
              </a:lnSpc>
              <a:buFontTx/>
              <a:buNone/>
            </a:pPr>
            <a:r>
              <a:rPr lang="en-US" smtClean="0"/>
              <a:t>control group.</a:t>
            </a:r>
          </a:p>
          <a:p>
            <a:pPr eaLnBrk="1" hangingPunct="1">
              <a:lnSpc>
                <a:spcPct val="80000"/>
              </a:lnSpc>
            </a:pPr>
            <a:endParaRPr lang="en-US" smtClean="0"/>
          </a:p>
        </p:txBody>
      </p:sp>
      <p:pic>
        <p:nvPicPr>
          <p:cNvPr id="57348" name="Picture 4" descr="MMj02839440000[1]"/>
          <p:cNvPicPr>
            <a:picLocks noChangeAspect="1" noChangeArrowheads="1" noCrop="1"/>
          </p:cNvPicPr>
          <p:nvPr/>
        </p:nvPicPr>
        <p:blipFill>
          <a:blip r:embed="rId3" cstate="print"/>
          <a:srcRect/>
          <a:stretch>
            <a:fillRect/>
          </a:stretch>
        </p:blipFill>
        <p:spPr bwMode="auto">
          <a:xfrm>
            <a:off x="5715000" y="2514600"/>
            <a:ext cx="3429000" cy="3082925"/>
          </a:xfrm>
          <a:prstGeom prst="rect">
            <a:avLst/>
          </a:prstGeom>
          <a:noFill/>
          <a:ln w="9525">
            <a:noFill/>
            <a:miter lim="800000"/>
            <a:headEnd/>
            <a:tailEnd/>
          </a:ln>
        </p:spPr>
      </p:pic>
      <p:sp>
        <p:nvSpPr>
          <p:cNvPr id="57349" name="Text Box 5"/>
          <p:cNvSpPr txBox="1">
            <a:spLocks noChangeArrowheads="1"/>
          </p:cNvSpPr>
          <p:nvPr/>
        </p:nvSpPr>
        <p:spPr bwMode="auto">
          <a:xfrm>
            <a:off x="3581400" y="5715000"/>
            <a:ext cx="4800600" cy="274638"/>
          </a:xfrm>
          <a:prstGeom prst="rect">
            <a:avLst/>
          </a:prstGeom>
          <a:noFill/>
          <a:ln w="9525">
            <a:noFill/>
            <a:miter lim="800000"/>
            <a:headEnd/>
            <a:tailEnd/>
          </a:ln>
        </p:spPr>
        <p:txBody>
          <a:bodyPr>
            <a:spAutoFit/>
          </a:bodyPr>
          <a:lstStyle/>
          <a:p>
            <a:pPr>
              <a:spcBef>
                <a:spcPct val="50000"/>
              </a:spcBef>
            </a:pPr>
            <a:r>
              <a:rPr lang="en-US" sz="1200" i="1"/>
              <a:t>step.nn.k12.va.us/science/6th_science/ppt/</a:t>
            </a:r>
            <a:r>
              <a:rPr lang="en-US" sz="1200" b="1" i="1"/>
              <a:t>Scientific</a:t>
            </a:r>
            <a:r>
              <a:rPr lang="en-US" sz="1200" i="1"/>
              <a:t>_</a:t>
            </a:r>
            <a:r>
              <a:rPr lang="en-US" sz="1200" b="1" i="1"/>
              <a:t>Method</a:t>
            </a:r>
            <a:r>
              <a:rPr lang="en-US" sz="1200" i="1"/>
              <a:t>.ppt</a:t>
            </a:r>
            <a:r>
              <a:rPr lang="en-US" sz="120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4800" smtClean="0">
                <a:solidFill>
                  <a:srgbClr val="990000"/>
                </a:solidFill>
              </a:rPr>
              <a:t>Let’s Practice-</a:t>
            </a:r>
            <a:br>
              <a:rPr lang="en-US" sz="4800" smtClean="0">
                <a:solidFill>
                  <a:srgbClr val="990000"/>
                </a:solidFill>
              </a:rPr>
            </a:br>
            <a:r>
              <a:rPr lang="en-US" sz="4800" smtClean="0">
                <a:solidFill>
                  <a:srgbClr val="990000"/>
                </a:solidFill>
              </a:rPr>
              <a:t>Constants</a:t>
            </a:r>
          </a:p>
        </p:txBody>
      </p:sp>
      <p:sp>
        <p:nvSpPr>
          <p:cNvPr id="58371" name="Rectangle 3"/>
          <p:cNvSpPr>
            <a:spLocks noGrp="1" noChangeArrowheads="1"/>
          </p:cNvSpPr>
          <p:nvPr>
            <p:ph type="body" idx="1"/>
          </p:nvPr>
        </p:nvSpPr>
        <p:spPr>
          <a:xfrm>
            <a:off x="457200" y="1600200"/>
            <a:ext cx="4572000" cy="4525963"/>
          </a:xfrm>
        </p:spPr>
        <p:txBody>
          <a:bodyPr/>
          <a:lstStyle/>
          <a:p>
            <a:pPr eaLnBrk="1" hangingPunct="1">
              <a:lnSpc>
                <a:spcPct val="80000"/>
              </a:lnSpc>
              <a:buFontTx/>
              <a:buNone/>
            </a:pPr>
            <a:r>
              <a:rPr lang="en-US" smtClean="0"/>
              <a:t>John’s teacher </a:t>
            </a:r>
          </a:p>
          <a:p>
            <a:pPr eaLnBrk="1" hangingPunct="1">
              <a:lnSpc>
                <a:spcPct val="80000"/>
              </a:lnSpc>
              <a:buFontTx/>
              <a:buNone/>
            </a:pPr>
            <a:r>
              <a:rPr lang="en-US" smtClean="0"/>
              <a:t>reminds him to keep </a:t>
            </a:r>
          </a:p>
          <a:p>
            <a:pPr eaLnBrk="1" hangingPunct="1">
              <a:lnSpc>
                <a:spcPct val="80000"/>
              </a:lnSpc>
              <a:buFontTx/>
              <a:buNone/>
            </a:pPr>
            <a:r>
              <a:rPr lang="en-US" smtClean="0"/>
              <a:t>all other factors the </a:t>
            </a:r>
          </a:p>
          <a:p>
            <a:pPr eaLnBrk="1" hangingPunct="1">
              <a:lnSpc>
                <a:spcPct val="80000"/>
              </a:lnSpc>
              <a:buFontTx/>
              <a:buNone/>
            </a:pPr>
            <a:r>
              <a:rPr lang="en-US" smtClean="0"/>
              <a:t>same so that any </a:t>
            </a:r>
          </a:p>
          <a:p>
            <a:pPr eaLnBrk="1" hangingPunct="1">
              <a:lnSpc>
                <a:spcPct val="80000"/>
              </a:lnSpc>
              <a:buFontTx/>
              <a:buNone/>
            </a:pPr>
            <a:r>
              <a:rPr lang="en-US" smtClean="0"/>
              <a:t>observed changes in </a:t>
            </a:r>
          </a:p>
          <a:p>
            <a:pPr eaLnBrk="1" hangingPunct="1">
              <a:lnSpc>
                <a:spcPct val="80000"/>
              </a:lnSpc>
              <a:buFontTx/>
              <a:buNone/>
            </a:pPr>
            <a:r>
              <a:rPr lang="en-US" smtClean="0"/>
              <a:t>the bread can be </a:t>
            </a:r>
          </a:p>
          <a:p>
            <a:pPr eaLnBrk="1" hangingPunct="1">
              <a:lnSpc>
                <a:spcPct val="80000"/>
              </a:lnSpc>
              <a:buFontTx/>
              <a:buNone/>
            </a:pPr>
            <a:r>
              <a:rPr lang="en-US" smtClean="0"/>
              <a:t>attributed to the </a:t>
            </a:r>
          </a:p>
          <a:p>
            <a:pPr eaLnBrk="1" hangingPunct="1">
              <a:lnSpc>
                <a:spcPct val="80000"/>
              </a:lnSpc>
              <a:buFontTx/>
              <a:buNone/>
            </a:pPr>
            <a:r>
              <a:rPr lang="en-US" smtClean="0"/>
              <a:t>variation in the </a:t>
            </a:r>
          </a:p>
          <a:p>
            <a:pPr eaLnBrk="1" hangingPunct="1">
              <a:lnSpc>
                <a:spcPct val="80000"/>
              </a:lnSpc>
              <a:buFontTx/>
              <a:buNone/>
            </a:pPr>
            <a:r>
              <a:rPr lang="en-US" smtClean="0"/>
              <a:t>amount of sugar.</a:t>
            </a:r>
          </a:p>
        </p:txBody>
      </p:sp>
      <p:pic>
        <p:nvPicPr>
          <p:cNvPr id="58372" name="Picture 4" descr="MMj03181130000[1]"/>
          <p:cNvPicPr>
            <a:picLocks noChangeAspect="1" noChangeArrowheads="1" noCrop="1"/>
          </p:cNvPicPr>
          <p:nvPr/>
        </p:nvPicPr>
        <p:blipFill>
          <a:blip r:embed="rId3" cstate="print"/>
          <a:srcRect/>
          <a:stretch>
            <a:fillRect/>
          </a:stretch>
        </p:blipFill>
        <p:spPr bwMode="auto">
          <a:xfrm>
            <a:off x="5029200" y="2286000"/>
            <a:ext cx="3048000" cy="2514600"/>
          </a:xfrm>
          <a:prstGeom prst="rect">
            <a:avLst/>
          </a:prstGeom>
          <a:noFill/>
          <a:ln w="9525">
            <a:noFill/>
            <a:miter lim="800000"/>
            <a:headEnd/>
            <a:tailEnd/>
          </a:ln>
        </p:spPr>
      </p:pic>
      <p:sp>
        <p:nvSpPr>
          <p:cNvPr id="58373" name="Text Box 5"/>
          <p:cNvSpPr txBox="1">
            <a:spLocks noChangeArrowheads="1"/>
          </p:cNvSpPr>
          <p:nvPr/>
        </p:nvSpPr>
        <p:spPr bwMode="auto">
          <a:xfrm>
            <a:off x="3886200" y="5334000"/>
            <a:ext cx="4800600" cy="274638"/>
          </a:xfrm>
          <a:prstGeom prst="rect">
            <a:avLst/>
          </a:prstGeom>
          <a:noFill/>
          <a:ln w="9525">
            <a:noFill/>
            <a:miter lim="800000"/>
            <a:headEnd/>
            <a:tailEnd/>
          </a:ln>
        </p:spPr>
        <p:txBody>
          <a:bodyPr>
            <a:spAutoFit/>
          </a:bodyPr>
          <a:lstStyle/>
          <a:p>
            <a:pPr>
              <a:spcBef>
                <a:spcPct val="50000"/>
              </a:spcBef>
            </a:pPr>
            <a:r>
              <a:rPr lang="en-US" sz="1200" i="1"/>
              <a:t>step.nn.k12.va.us/science/6th_science/ppt/</a:t>
            </a:r>
            <a:r>
              <a:rPr lang="en-US" sz="1200" b="1" i="1"/>
              <a:t>Scientific</a:t>
            </a:r>
            <a:r>
              <a:rPr lang="en-US" sz="1200" i="1"/>
              <a:t>_</a:t>
            </a:r>
            <a:r>
              <a:rPr lang="en-US" sz="1200" b="1" i="1"/>
              <a:t>Method</a:t>
            </a:r>
            <a:r>
              <a:rPr lang="en-US" sz="1200" i="1"/>
              <a:t>.ppt</a:t>
            </a:r>
            <a:r>
              <a:rPr lang="en-US" sz="1200"/>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5400" smtClean="0">
                <a:solidFill>
                  <a:schemeClr val="hlink"/>
                </a:solidFill>
              </a:rPr>
              <a:t>Constants</a:t>
            </a:r>
          </a:p>
        </p:txBody>
      </p:sp>
      <p:sp>
        <p:nvSpPr>
          <p:cNvPr id="59395" name="Rectangle 3"/>
          <p:cNvSpPr>
            <a:spLocks noGrp="1" noChangeArrowheads="1"/>
          </p:cNvSpPr>
          <p:nvPr>
            <p:ph type="body" idx="1"/>
          </p:nvPr>
        </p:nvSpPr>
        <p:spPr>
          <a:xfrm>
            <a:off x="457200" y="1600200"/>
            <a:ext cx="4267200" cy="4525963"/>
          </a:xfrm>
        </p:spPr>
        <p:txBody>
          <a:bodyPr/>
          <a:lstStyle/>
          <a:p>
            <a:pPr eaLnBrk="1" hangingPunct="1">
              <a:lnSpc>
                <a:spcPct val="80000"/>
              </a:lnSpc>
              <a:buFontTx/>
              <a:buNone/>
            </a:pPr>
            <a:r>
              <a:rPr lang="en-US" sz="4000" smtClean="0"/>
              <a:t>The constants in </a:t>
            </a:r>
          </a:p>
          <a:p>
            <a:pPr eaLnBrk="1" hangingPunct="1">
              <a:lnSpc>
                <a:spcPct val="80000"/>
              </a:lnSpc>
              <a:buFontTx/>
              <a:buNone/>
            </a:pPr>
            <a:r>
              <a:rPr lang="en-US" sz="4000" smtClean="0"/>
              <a:t>an experiment </a:t>
            </a:r>
          </a:p>
          <a:p>
            <a:pPr eaLnBrk="1" hangingPunct="1">
              <a:lnSpc>
                <a:spcPct val="80000"/>
              </a:lnSpc>
              <a:buFontTx/>
              <a:buNone/>
            </a:pPr>
            <a:r>
              <a:rPr lang="en-US" sz="4000" smtClean="0"/>
              <a:t>are all the factors </a:t>
            </a:r>
          </a:p>
          <a:p>
            <a:pPr eaLnBrk="1" hangingPunct="1">
              <a:lnSpc>
                <a:spcPct val="80000"/>
              </a:lnSpc>
              <a:buFontTx/>
              <a:buNone/>
            </a:pPr>
            <a:r>
              <a:rPr lang="en-US" sz="4000" smtClean="0"/>
              <a:t>that the </a:t>
            </a:r>
          </a:p>
          <a:p>
            <a:pPr eaLnBrk="1" hangingPunct="1">
              <a:lnSpc>
                <a:spcPct val="80000"/>
              </a:lnSpc>
              <a:buFontTx/>
              <a:buNone/>
            </a:pPr>
            <a:r>
              <a:rPr lang="en-US" sz="4000" smtClean="0"/>
              <a:t>experimenter </a:t>
            </a:r>
          </a:p>
          <a:p>
            <a:pPr eaLnBrk="1" hangingPunct="1">
              <a:lnSpc>
                <a:spcPct val="80000"/>
              </a:lnSpc>
              <a:buFontTx/>
              <a:buNone/>
            </a:pPr>
            <a:r>
              <a:rPr lang="en-US" sz="4000" smtClean="0"/>
              <a:t>attempts to keep </a:t>
            </a:r>
          </a:p>
          <a:p>
            <a:pPr eaLnBrk="1" hangingPunct="1">
              <a:lnSpc>
                <a:spcPct val="80000"/>
              </a:lnSpc>
              <a:buFontTx/>
              <a:buNone/>
            </a:pPr>
            <a:r>
              <a:rPr lang="en-US" sz="4000" smtClean="0"/>
              <a:t>the same.</a:t>
            </a:r>
          </a:p>
        </p:txBody>
      </p:sp>
      <p:pic>
        <p:nvPicPr>
          <p:cNvPr id="59396" name="Picture 4" descr="MMj03181130000[1]"/>
          <p:cNvPicPr>
            <a:picLocks noChangeAspect="1" noChangeArrowheads="1" noCrop="1"/>
          </p:cNvPicPr>
          <p:nvPr/>
        </p:nvPicPr>
        <p:blipFill>
          <a:blip r:embed="rId3" cstate="print"/>
          <a:srcRect/>
          <a:stretch>
            <a:fillRect/>
          </a:stretch>
        </p:blipFill>
        <p:spPr bwMode="auto">
          <a:xfrm>
            <a:off x="5257800" y="2209800"/>
            <a:ext cx="3048000" cy="2514600"/>
          </a:xfrm>
          <a:prstGeom prst="rect">
            <a:avLst/>
          </a:prstGeom>
          <a:noFill/>
          <a:ln w="9525">
            <a:noFill/>
            <a:miter lim="800000"/>
            <a:headEnd/>
            <a:tailEnd/>
          </a:ln>
        </p:spPr>
      </p:pic>
      <p:sp>
        <p:nvSpPr>
          <p:cNvPr id="59397" name="Text Box 5"/>
          <p:cNvSpPr txBox="1">
            <a:spLocks noChangeArrowheads="1"/>
          </p:cNvSpPr>
          <p:nvPr/>
        </p:nvSpPr>
        <p:spPr bwMode="auto">
          <a:xfrm>
            <a:off x="3886200" y="5867400"/>
            <a:ext cx="4953000" cy="274638"/>
          </a:xfrm>
          <a:prstGeom prst="rect">
            <a:avLst/>
          </a:prstGeom>
          <a:noFill/>
          <a:ln w="9525">
            <a:noFill/>
            <a:miter lim="800000"/>
            <a:headEnd/>
            <a:tailEnd/>
          </a:ln>
        </p:spPr>
        <p:txBody>
          <a:bodyPr>
            <a:spAutoFit/>
          </a:bodyPr>
          <a:lstStyle/>
          <a:p>
            <a:pPr>
              <a:spcBef>
                <a:spcPct val="50000"/>
              </a:spcBef>
            </a:pPr>
            <a:r>
              <a:rPr lang="en-US" sz="1200" i="1"/>
              <a:t>step.nn.k12.va.us/science/6th_science/ppt/</a:t>
            </a:r>
            <a:r>
              <a:rPr lang="en-US" sz="1200" b="1" i="1"/>
              <a:t>Scientific</a:t>
            </a:r>
            <a:r>
              <a:rPr lang="en-US" sz="1200" i="1"/>
              <a:t>_</a:t>
            </a:r>
            <a:r>
              <a:rPr lang="en-US" sz="1200" b="1" i="1"/>
              <a:t>Method</a:t>
            </a:r>
            <a:r>
              <a:rPr lang="en-US" sz="1200" i="1"/>
              <a:t>.ppt</a:t>
            </a:r>
            <a:r>
              <a:rPr lang="en-US" sz="120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4800" smtClean="0">
                <a:solidFill>
                  <a:srgbClr val="990000"/>
                </a:solidFill>
              </a:rPr>
              <a:t>Let’s Practice-</a:t>
            </a:r>
            <a:br>
              <a:rPr lang="en-US" sz="4800" smtClean="0">
                <a:solidFill>
                  <a:srgbClr val="990000"/>
                </a:solidFill>
              </a:rPr>
            </a:br>
            <a:r>
              <a:rPr lang="en-US" sz="4800" smtClean="0">
                <a:solidFill>
                  <a:srgbClr val="990000"/>
                </a:solidFill>
              </a:rPr>
              <a:t>Constants</a:t>
            </a:r>
          </a:p>
        </p:txBody>
      </p:sp>
      <p:sp>
        <p:nvSpPr>
          <p:cNvPr id="60419" name="Rectangle 3"/>
          <p:cNvSpPr>
            <a:spLocks noGrp="1" noChangeArrowheads="1"/>
          </p:cNvSpPr>
          <p:nvPr>
            <p:ph type="body" idx="1"/>
          </p:nvPr>
        </p:nvSpPr>
        <p:spPr>
          <a:xfrm>
            <a:off x="609600" y="1676400"/>
            <a:ext cx="6324600" cy="4525963"/>
          </a:xfrm>
        </p:spPr>
        <p:txBody>
          <a:bodyPr/>
          <a:lstStyle/>
          <a:p>
            <a:pPr eaLnBrk="1" hangingPunct="1">
              <a:lnSpc>
                <a:spcPct val="80000"/>
              </a:lnSpc>
              <a:buFontTx/>
              <a:buNone/>
            </a:pPr>
            <a:r>
              <a:rPr lang="en-US" smtClean="0"/>
              <a:t>John’s constants might </a:t>
            </a:r>
          </a:p>
          <a:p>
            <a:pPr eaLnBrk="1" hangingPunct="1">
              <a:lnSpc>
                <a:spcPct val="80000"/>
              </a:lnSpc>
              <a:buFontTx/>
              <a:buNone/>
            </a:pPr>
            <a:r>
              <a:rPr lang="en-US" smtClean="0"/>
              <a:t>include:  Other ingredients </a:t>
            </a:r>
          </a:p>
          <a:p>
            <a:pPr eaLnBrk="1" hangingPunct="1">
              <a:lnSpc>
                <a:spcPct val="80000"/>
              </a:lnSpc>
              <a:buFontTx/>
              <a:buNone/>
            </a:pPr>
            <a:r>
              <a:rPr lang="en-US" smtClean="0"/>
              <a:t>to the bread recipe, oven </a:t>
            </a:r>
          </a:p>
          <a:p>
            <a:pPr eaLnBrk="1" hangingPunct="1">
              <a:lnSpc>
                <a:spcPct val="80000"/>
              </a:lnSpc>
              <a:buFontTx/>
              <a:buNone/>
            </a:pPr>
            <a:r>
              <a:rPr lang="en-US" smtClean="0"/>
              <a:t>used, rise time, brand of </a:t>
            </a:r>
          </a:p>
          <a:p>
            <a:pPr eaLnBrk="1" hangingPunct="1">
              <a:lnSpc>
                <a:spcPct val="80000"/>
              </a:lnSpc>
              <a:buFontTx/>
              <a:buNone/>
            </a:pPr>
            <a:r>
              <a:rPr lang="en-US" smtClean="0"/>
              <a:t>ingredients, cooking time, </a:t>
            </a:r>
          </a:p>
          <a:p>
            <a:pPr eaLnBrk="1" hangingPunct="1">
              <a:lnSpc>
                <a:spcPct val="80000"/>
              </a:lnSpc>
              <a:buFontTx/>
              <a:buNone/>
            </a:pPr>
            <a:r>
              <a:rPr lang="en-US" smtClean="0"/>
              <a:t>type of pan used, air </a:t>
            </a:r>
          </a:p>
          <a:p>
            <a:pPr eaLnBrk="1" hangingPunct="1">
              <a:lnSpc>
                <a:spcPct val="80000"/>
              </a:lnSpc>
              <a:buFontTx/>
              <a:buNone/>
            </a:pPr>
            <a:r>
              <a:rPr lang="en-US" smtClean="0"/>
              <a:t>temperature and humidity </a:t>
            </a:r>
          </a:p>
          <a:p>
            <a:pPr eaLnBrk="1" hangingPunct="1">
              <a:lnSpc>
                <a:spcPct val="80000"/>
              </a:lnSpc>
              <a:buFontTx/>
              <a:buNone/>
            </a:pPr>
            <a:r>
              <a:rPr lang="en-US" smtClean="0"/>
              <a:t>where the bread was </a:t>
            </a:r>
          </a:p>
          <a:p>
            <a:pPr eaLnBrk="1" hangingPunct="1">
              <a:lnSpc>
                <a:spcPct val="80000"/>
              </a:lnSpc>
              <a:buFontTx/>
              <a:buNone/>
            </a:pPr>
            <a:r>
              <a:rPr lang="en-US" smtClean="0"/>
              <a:t>rising, oven temperature,  </a:t>
            </a:r>
          </a:p>
          <a:p>
            <a:pPr eaLnBrk="1" hangingPunct="1">
              <a:lnSpc>
                <a:spcPct val="80000"/>
              </a:lnSpc>
              <a:buFontTx/>
              <a:buNone/>
            </a:pPr>
            <a:r>
              <a:rPr lang="en-US" smtClean="0"/>
              <a:t>age of the yeast…</a:t>
            </a:r>
          </a:p>
        </p:txBody>
      </p:sp>
      <p:pic>
        <p:nvPicPr>
          <p:cNvPr id="60420" name="Picture 4" descr="MMj03181130000[1]"/>
          <p:cNvPicPr>
            <a:picLocks noChangeAspect="1" noChangeArrowheads="1" noCrop="1"/>
          </p:cNvPicPr>
          <p:nvPr/>
        </p:nvPicPr>
        <p:blipFill>
          <a:blip r:embed="rId3" cstate="print"/>
          <a:srcRect/>
          <a:stretch>
            <a:fillRect/>
          </a:stretch>
        </p:blipFill>
        <p:spPr bwMode="auto">
          <a:xfrm>
            <a:off x="5867400" y="1981200"/>
            <a:ext cx="3048000" cy="2514600"/>
          </a:xfrm>
          <a:prstGeom prst="rect">
            <a:avLst/>
          </a:prstGeom>
          <a:noFill/>
          <a:ln w="9525">
            <a:noFill/>
            <a:miter lim="800000"/>
            <a:headEnd/>
            <a:tailEnd/>
          </a:ln>
        </p:spPr>
      </p:pic>
      <p:sp>
        <p:nvSpPr>
          <p:cNvPr id="60421" name="Text Box 5"/>
          <p:cNvSpPr txBox="1">
            <a:spLocks noChangeArrowheads="1"/>
          </p:cNvSpPr>
          <p:nvPr/>
        </p:nvSpPr>
        <p:spPr bwMode="auto">
          <a:xfrm>
            <a:off x="5715000" y="5562600"/>
            <a:ext cx="3124200" cy="549275"/>
          </a:xfrm>
          <a:prstGeom prst="rect">
            <a:avLst/>
          </a:prstGeom>
          <a:noFill/>
          <a:ln w="9525">
            <a:noFill/>
            <a:miter lim="800000"/>
            <a:headEnd/>
            <a:tailEnd/>
          </a:ln>
        </p:spPr>
        <p:txBody>
          <a:bodyPr>
            <a:spAutoFit/>
          </a:bodyPr>
          <a:lstStyle/>
          <a:p>
            <a:pPr>
              <a:spcBef>
                <a:spcPct val="50000"/>
              </a:spcBef>
            </a:pPr>
            <a:r>
              <a:rPr lang="en-US" sz="1200" i="1"/>
              <a:t>step.nn.k12.va.us/science/6th_science/ppt/</a:t>
            </a:r>
            <a:r>
              <a:rPr lang="en-US" sz="1200" b="1" i="1"/>
              <a:t>Scientific</a:t>
            </a:r>
            <a:r>
              <a:rPr lang="en-US" sz="1200" i="1"/>
              <a:t>_</a:t>
            </a:r>
            <a:r>
              <a:rPr lang="en-US" sz="1200" b="1" i="1"/>
              <a:t>Method</a:t>
            </a:r>
            <a:r>
              <a:rPr lang="en-US" sz="1200" i="1"/>
              <a:t>.ppt</a:t>
            </a:r>
            <a:r>
              <a:rPr lang="en-US"/>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457200" y="1600200"/>
            <a:ext cx="3810000" cy="4525963"/>
          </a:xfrm>
        </p:spPr>
        <p:txBody>
          <a:bodyPr/>
          <a:lstStyle/>
          <a:p>
            <a:pPr algn="ctr" eaLnBrk="1" hangingPunct="1">
              <a:lnSpc>
                <a:spcPct val="80000"/>
              </a:lnSpc>
              <a:buFontTx/>
              <a:buNone/>
            </a:pPr>
            <a:r>
              <a:rPr lang="en-US" smtClean="0"/>
              <a:t>John writes out his procedure for his experiment along with a materials list in his journal. He has both of these checked by his teacher where she checks for any safety concerns.</a:t>
            </a:r>
          </a:p>
          <a:p>
            <a:pPr eaLnBrk="1" hangingPunct="1">
              <a:lnSpc>
                <a:spcPct val="80000"/>
              </a:lnSpc>
            </a:pPr>
            <a:endParaRPr lang="en-US" sz="2000" smtClean="0"/>
          </a:p>
        </p:txBody>
      </p:sp>
      <p:sp>
        <p:nvSpPr>
          <p:cNvPr id="61443" name="Rectangle 5"/>
          <p:cNvSpPr>
            <a:spLocks noGrp="1" noChangeArrowheads="1"/>
          </p:cNvSpPr>
          <p:nvPr>
            <p:ph type="title"/>
          </p:nvPr>
        </p:nvSpPr>
        <p:spPr/>
        <p:txBody>
          <a:bodyPr/>
          <a:lstStyle/>
          <a:p>
            <a:pPr eaLnBrk="1" hangingPunct="1"/>
            <a:r>
              <a:rPr lang="en-US" sz="4800" smtClean="0">
                <a:solidFill>
                  <a:srgbClr val="AD1505"/>
                </a:solidFill>
              </a:rPr>
              <a:t>Let’s Practice-</a:t>
            </a:r>
            <a:br>
              <a:rPr lang="en-US" sz="4800" smtClean="0">
                <a:solidFill>
                  <a:srgbClr val="AD1505"/>
                </a:solidFill>
              </a:rPr>
            </a:br>
            <a:r>
              <a:rPr lang="en-US" sz="4800" smtClean="0">
                <a:solidFill>
                  <a:srgbClr val="AD1505"/>
                </a:solidFill>
              </a:rPr>
              <a:t>The Experiment</a:t>
            </a:r>
          </a:p>
        </p:txBody>
      </p:sp>
      <p:pic>
        <p:nvPicPr>
          <p:cNvPr id="61444" name="Picture 6" descr="MMj02836790000[1]"/>
          <p:cNvPicPr>
            <a:picLocks noChangeAspect="1" noChangeArrowheads="1" noCrop="1"/>
          </p:cNvPicPr>
          <p:nvPr/>
        </p:nvPicPr>
        <p:blipFill>
          <a:blip r:embed="rId3" cstate="print"/>
          <a:srcRect/>
          <a:stretch>
            <a:fillRect/>
          </a:stretch>
        </p:blipFill>
        <p:spPr bwMode="auto">
          <a:xfrm>
            <a:off x="4876800" y="2362200"/>
            <a:ext cx="3132138" cy="3200400"/>
          </a:xfrm>
          <a:prstGeom prst="rect">
            <a:avLst/>
          </a:prstGeom>
          <a:noFill/>
          <a:ln w="9525">
            <a:noFill/>
            <a:miter lim="800000"/>
            <a:headEnd/>
            <a:tailEnd/>
          </a:ln>
        </p:spPr>
      </p:pic>
      <p:sp>
        <p:nvSpPr>
          <p:cNvPr id="61445" name="Text Box 7"/>
          <p:cNvSpPr txBox="1">
            <a:spLocks noChangeArrowheads="1"/>
          </p:cNvSpPr>
          <p:nvPr/>
        </p:nvSpPr>
        <p:spPr bwMode="auto">
          <a:xfrm>
            <a:off x="4343400" y="5791200"/>
            <a:ext cx="3962400" cy="457200"/>
          </a:xfrm>
          <a:prstGeom prst="rect">
            <a:avLst/>
          </a:prstGeom>
          <a:noFill/>
          <a:ln w="9525">
            <a:noFill/>
            <a:miter lim="800000"/>
            <a:headEnd/>
            <a:tailEnd/>
          </a:ln>
        </p:spPr>
        <p:txBody>
          <a:bodyPr>
            <a:spAutoFit/>
          </a:bodyPr>
          <a:lstStyle/>
          <a:p>
            <a:pPr>
              <a:spcBef>
                <a:spcPct val="50000"/>
              </a:spcBef>
            </a:pPr>
            <a:r>
              <a:rPr lang="en-US" sz="1200" i="1"/>
              <a:t>step.nn.k12.va.us/science/6th_science/ppt/</a:t>
            </a:r>
            <a:r>
              <a:rPr lang="en-US" sz="1200" b="1" i="1"/>
              <a:t>Scientific</a:t>
            </a:r>
            <a:r>
              <a:rPr lang="en-US" sz="1200" i="1"/>
              <a:t>_</a:t>
            </a:r>
            <a:r>
              <a:rPr lang="en-US" sz="1200" b="1" i="1"/>
              <a:t>Method</a:t>
            </a:r>
            <a:r>
              <a:rPr lang="en-US" sz="1200" i="1"/>
              <a:t>.ppt</a:t>
            </a:r>
            <a:r>
              <a:rPr lang="en-US" sz="120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solidFill>
                  <a:schemeClr val="hlink"/>
                </a:solidFill>
              </a:rPr>
              <a:t>Hypothesis</a:t>
            </a:r>
          </a:p>
        </p:txBody>
      </p:sp>
      <p:sp>
        <p:nvSpPr>
          <p:cNvPr id="13315" name="Rectangle 3"/>
          <p:cNvSpPr>
            <a:spLocks noGrp="1" noChangeArrowheads="1"/>
          </p:cNvSpPr>
          <p:nvPr>
            <p:ph type="body" idx="1"/>
          </p:nvPr>
        </p:nvSpPr>
        <p:spPr/>
        <p:txBody>
          <a:bodyPr/>
          <a:lstStyle/>
          <a:p>
            <a:pPr eaLnBrk="1" hangingPunct="1">
              <a:buFontTx/>
              <a:buNone/>
            </a:pPr>
            <a:r>
              <a:rPr lang="en-US" smtClean="0"/>
              <a:t>You predict what </a:t>
            </a:r>
          </a:p>
          <a:p>
            <a:pPr eaLnBrk="1" hangingPunct="1">
              <a:buFontTx/>
              <a:buNone/>
            </a:pPr>
            <a:r>
              <a:rPr lang="en-US" smtClean="0"/>
              <a:t>you think the answer to </a:t>
            </a:r>
          </a:p>
          <a:p>
            <a:pPr eaLnBrk="1" hangingPunct="1">
              <a:buFontTx/>
              <a:buNone/>
            </a:pPr>
            <a:r>
              <a:rPr lang="en-US" smtClean="0"/>
              <a:t>your question might be.</a:t>
            </a:r>
          </a:p>
          <a:p>
            <a:pPr eaLnBrk="1" hangingPunct="1"/>
            <a:endParaRPr lang="en-US" smtClean="0"/>
          </a:p>
        </p:txBody>
      </p:sp>
      <p:pic>
        <p:nvPicPr>
          <p:cNvPr id="13316" name="Picture 4" descr="AMIDEA"/>
          <p:cNvPicPr>
            <a:picLocks noChangeAspect="1" noChangeArrowheads="1"/>
          </p:cNvPicPr>
          <p:nvPr/>
        </p:nvPicPr>
        <p:blipFill>
          <a:blip r:embed="rId3" cstate="print"/>
          <a:srcRect/>
          <a:stretch>
            <a:fillRect/>
          </a:stretch>
        </p:blipFill>
        <p:spPr bwMode="auto">
          <a:xfrm>
            <a:off x="6400800" y="2057400"/>
            <a:ext cx="1295400" cy="3933825"/>
          </a:xfrm>
          <a:prstGeom prst="rect">
            <a:avLst/>
          </a:prstGeom>
          <a:noFill/>
          <a:ln w="9525">
            <a:noFill/>
            <a:miter lim="800000"/>
            <a:headEnd/>
            <a:tailEnd/>
          </a:ln>
        </p:spPr>
      </p:pic>
      <p:sp>
        <p:nvSpPr>
          <p:cNvPr id="13317" name="Text Box 5"/>
          <p:cNvSpPr txBox="1">
            <a:spLocks noChangeArrowheads="1"/>
          </p:cNvSpPr>
          <p:nvPr/>
        </p:nvSpPr>
        <p:spPr bwMode="auto">
          <a:xfrm>
            <a:off x="609600" y="5715000"/>
            <a:ext cx="4495800" cy="549275"/>
          </a:xfrm>
          <a:prstGeom prst="rect">
            <a:avLst/>
          </a:prstGeom>
          <a:noFill/>
          <a:ln w="9525">
            <a:noFill/>
            <a:miter lim="800000"/>
            <a:headEnd/>
            <a:tailEnd/>
          </a:ln>
        </p:spPr>
        <p:txBody>
          <a:bodyPr>
            <a:spAutoFit/>
          </a:bodyPr>
          <a:lstStyle/>
          <a:p>
            <a:pPr>
              <a:spcBef>
                <a:spcPct val="50000"/>
              </a:spcBef>
            </a:pPr>
            <a:r>
              <a:rPr lang="en-US" sz="1200">
                <a:hlinkClick r:id="rId4"/>
              </a:rPr>
              <a:t>http://science.pppst.com/scientificmethod.html</a:t>
            </a:r>
            <a:endParaRPr lang="en-US" sz="1200"/>
          </a:p>
          <a:p>
            <a:pPr>
              <a:spcBef>
                <a:spcPct val="50000"/>
              </a:spcBef>
            </a:pPr>
            <a:endParaRPr lang="en-US" sz="12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solidFill>
                  <a:schemeClr val="hlink"/>
                </a:solidFill>
              </a:rPr>
              <a:t>Test, Test, Test</a:t>
            </a:r>
          </a:p>
        </p:txBody>
      </p:sp>
      <p:sp>
        <p:nvSpPr>
          <p:cNvPr id="62467" name="Rectangle 3"/>
          <p:cNvSpPr>
            <a:spLocks noGrp="1" noChangeArrowheads="1"/>
          </p:cNvSpPr>
          <p:nvPr>
            <p:ph type="body" idx="1"/>
          </p:nvPr>
        </p:nvSpPr>
        <p:spPr/>
        <p:txBody>
          <a:bodyPr/>
          <a:lstStyle/>
          <a:p>
            <a:pPr eaLnBrk="1" hangingPunct="1">
              <a:spcBef>
                <a:spcPct val="0"/>
              </a:spcBef>
              <a:buFontTx/>
              <a:buNone/>
            </a:pPr>
            <a:r>
              <a:rPr lang="en-US" sz="2400" smtClean="0"/>
              <a:t>Remember that the judges expect your results to</a:t>
            </a:r>
          </a:p>
          <a:p>
            <a:pPr eaLnBrk="1" hangingPunct="1">
              <a:spcBef>
                <a:spcPct val="0"/>
              </a:spcBef>
              <a:buFontTx/>
              <a:buNone/>
            </a:pPr>
            <a:r>
              <a:rPr lang="en-US" sz="2400" smtClean="0"/>
              <a:t>be consistent in order to be a good experiment, in </a:t>
            </a:r>
          </a:p>
          <a:p>
            <a:pPr eaLnBrk="1" hangingPunct="1">
              <a:spcBef>
                <a:spcPct val="0"/>
              </a:spcBef>
              <a:buFontTx/>
              <a:buNone/>
            </a:pPr>
            <a:r>
              <a:rPr lang="en-US" sz="2400" smtClean="0"/>
              <a:t>other words, when you cook from a recipe you </a:t>
            </a:r>
          </a:p>
          <a:p>
            <a:pPr eaLnBrk="1" hangingPunct="1">
              <a:spcBef>
                <a:spcPct val="0"/>
              </a:spcBef>
              <a:buFontTx/>
              <a:buNone/>
            </a:pPr>
            <a:r>
              <a:rPr lang="en-US" sz="2400" smtClean="0"/>
              <a:t>expect the outcomes to be the same if you </a:t>
            </a:r>
          </a:p>
          <a:p>
            <a:pPr eaLnBrk="1" hangingPunct="1">
              <a:spcBef>
                <a:spcPct val="0"/>
              </a:spcBef>
              <a:buFontTx/>
              <a:buNone/>
            </a:pPr>
            <a:r>
              <a:rPr lang="en-US" sz="2400" smtClean="0"/>
              <a:t>followed the directions (or procedure) step by step. </a:t>
            </a:r>
          </a:p>
          <a:p>
            <a:pPr eaLnBrk="1" hangingPunct="1">
              <a:spcBef>
                <a:spcPct val="0"/>
              </a:spcBef>
              <a:buFontTx/>
              <a:buNone/>
            </a:pPr>
            <a:r>
              <a:rPr lang="en-US" sz="2400" smtClean="0"/>
              <a:t>So that means you need to do the experiment </a:t>
            </a:r>
          </a:p>
          <a:p>
            <a:pPr eaLnBrk="1" hangingPunct="1">
              <a:spcBef>
                <a:spcPct val="0"/>
              </a:spcBef>
              <a:buFontTx/>
              <a:buNone/>
            </a:pPr>
            <a:r>
              <a:rPr lang="en-US" sz="2400" smtClean="0"/>
              <a:t>more than once in order to test it properly. We </a:t>
            </a:r>
          </a:p>
          <a:p>
            <a:pPr eaLnBrk="1" hangingPunct="1">
              <a:spcBef>
                <a:spcPct val="0"/>
              </a:spcBef>
              <a:buFontTx/>
              <a:buNone/>
            </a:pPr>
            <a:r>
              <a:rPr lang="en-US" sz="2400" smtClean="0"/>
              <a:t>recommend </a:t>
            </a:r>
            <a:r>
              <a:rPr lang="en-US" sz="2400" b="1" smtClean="0"/>
              <a:t>five times or more</a:t>
            </a:r>
            <a:r>
              <a:rPr lang="en-US" sz="2400" smtClean="0"/>
              <a:t>. More is better! </a:t>
            </a:r>
          </a:p>
          <a:p>
            <a:pPr eaLnBrk="1" hangingPunct="1">
              <a:spcBef>
                <a:spcPct val="0"/>
              </a:spcBef>
              <a:buFontTx/>
              <a:buNone/>
            </a:pPr>
            <a:r>
              <a:rPr lang="en-US" sz="2400" smtClean="0"/>
              <a:t>Confirm the results by retesting.</a:t>
            </a:r>
          </a:p>
          <a:p>
            <a:pPr eaLnBrk="1" hangingPunct="1">
              <a:spcBef>
                <a:spcPct val="0"/>
              </a:spcBef>
              <a:buFontTx/>
              <a:buNone/>
            </a:pPr>
            <a:endParaRPr lang="en-US" sz="2400" smtClean="0"/>
          </a:p>
          <a:p>
            <a:pPr eaLnBrk="1" hangingPunct="1"/>
            <a:endParaRPr lang="en-US" sz="2000" smtClean="0"/>
          </a:p>
        </p:txBody>
      </p:sp>
      <p:pic>
        <p:nvPicPr>
          <p:cNvPr id="62468" name="Picture 4" descr="science_microscope_s"/>
          <p:cNvPicPr>
            <a:picLocks noChangeAspect="1" noChangeArrowheads="1"/>
          </p:cNvPicPr>
          <p:nvPr/>
        </p:nvPicPr>
        <p:blipFill>
          <a:blip r:embed="rId3" cstate="print"/>
          <a:srcRect/>
          <a:stretch>
            <a:fillRect/>
          </a:stretch>
        </p:blipFill>
        <p:spPr bwMode="auto">
          <a:xfrm>
            <a:off x="6705600" y="4267200"/>
            <a:ext cx="1828800" cy="1693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solidFill>
                  <a:srgbClr val="00CC00"/>
                </a:solidFill>
              </a:rPr>
              <a:t>Time to Write in Your Notebook</a:t>
            </a:r>
          </a:p>
        </p:txBody>
      </p:sp>
      <p:sp>
        <p:nvSpPr>
          <p:cNvPr id="63491" name="Rectangle 3"/>
          <p:cNvSpPr>
            <a:spLocks noGrp="1" noChangeArrowheads="1"/>
          </p:cNvSpPr>
          <p:nvPr>
            <p:ph type="body" idx="1"/>
          </p:nvPr>
        </p:nvSpPr>
        <p:spPr/>
        <p:txBody>
          <a:bodyPr/>
          <a:lstStyle/>
          <a:p>
            <a:pPr eaLnBrk="1" hangingPunct="1">
              <a:spcBef>
                <a:spcPct val="0"/>
              </a:spcBef>
              <a:buFontTx/>
              <a:buNone/>
            </a:pPr>
            <a:r>
              <a:rPr lang="en-US" smtClean="0"/>
              <a:t>Don’t forget to take pictures of the science </a:t>
            </a:r>
          </a:p>
          <a:p>
            <a:pPr eaLnBrk="1" hangingPunct="1">
              <a:spcBef>
                <a:spcPct val="0"/>
              </a:spcBef>
              <a:buFontTx/>
              <a:buNone/>
            </a:pPr>
            <a:r>
              <a:rPr lang="en-US" smtClean="0"/>
              <a:t>project being done and the results. Write </a:t>
            </a:r>
          </a:p>
          <a:p>
            <a:pPr eaLnBrk="1" hangingPunct="1">
              <a:spcBef>
                <a:spcPct val="0"/>
              </a:spcBef>
              <a:buFontTx/>
              <a:buNone/>
            </a:pPr>
            <a:r>
              <a:rPr lang="en-US" smtClean="0"/>
              <a:t>about each test and what happened in your </a:t>
            </a:r>
          </a:p>
          <a:p>
            <a:pPr eaLnBrk="1" hangingPunct="1">
              <a:spcBef>
                <a:spcPct val="0"/>
              </a:spcBef>
              <a:buFontTx/>
              <a:buNone/>
            </a:pPr>
            <a:r>
              <a:rPr lang="en-US" smtClean="0"/>
              <a:t>notebook. </a:t>
            </a:r>
          </a:p>
          <a:p>
            <a:pPr eaLnBrk="1" hangingPunct="1">
              <a:buFontTx/>
              <a:buNone/>
            </a:pPr>
            <a:endParaRPr lang="en-US" smtClean="0"/>
          </a:p>
        </p:txBody>
      </p:sp>
      <p:pic>
        <p:nvPicPr>
          <p:cNvPr id="63492" name="Picture 4" descr="school_pencil"/>
          <p:cNvPicPr>
            <a:picLocks noChangeAspect="1" noChangeArrowheads="1"/>
          </p:cNvPicPr>
          <p:nvPr/>
        </p:nvPicPr>
        <p:blipFill>
          <a:blip r:embed="rId3" cstate="print"/>
          <a:srcRect/>
          <a:stretch>
            <a:fillRect/>
          </a:stretch>
        </p:blipFill>
        <p:spPr bwMode="auto">
          <a:xfrm>
            <a:off x="4724400" y="4724400"/>
            <a:ext cx="3762375" cy="1609725"/>
          </a:xfrm>
          <a:prstGeom prst="rect">
            <a:avLst/>
          </a:prstGeom>
          <a:noFill/>
          <a:ln w="9525">
            <a:noFill/>
            <a:miter lim="800000"/>
            <a:headEnd/>
            <a:tailEnd/>
          </a:ln>
        </p:spPr>
      </p:pic>
      <p:sp>
        <p:nvSpPr>
          <p:cNvPr id="63493" name="Text Box 5"/>
          <p:cNvSpPr txBox="1">
            <a:spLocks noChangeArrowheads="1"/>
          </p:cNvSpPr>
          <p:nvPr/>
        </p:nvSpPr>
        <p:spPr bwMode="auto">
          <a:xfrm>
            <a:off x="2209800" y="4876800"/>
            <a:ext cx="2590800" cy="641350"/>
          </a:xfrm>
          <a:prstGeom prst="rect">
            <a:avLst/>
          </a:prstGeom>
          <a:noFill/>
          <a:ln w="9525">
            <a:noFill/>
            <a:miter lim="800000"/>
            <a:headEnd/>
            <a:tailEnd/>
          </a:ln>
        </p:spPr>
        <p:txBody>
          <a:bodyPr>
            <a:spAutoFit/>
          </a:bodyPr>
          <a:lstStyle/>
          <a:p>
            <a:pPr>
              <a:spcBef>
                <a:spcPct val="50000"/>
              </a:spcBef>
            </a:pPr>
            <a:r>
              <a:rPr lang="en-US">
                <a:solidFill>
                  <a:srgbClr val="00CC00"/>
                </a:solidFill>
              </a:rPr>
              <a:t>Complete this step by January 7, 2013</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4000" smtClean="0">
                <a:solidFill>
                  <a:srgbClr val="FF0000"/>
                </a:solidFill>
              </a:rPr>
              <a:t>How the Method of Investigation  Will Be Scored</a:t>
            </a:r>
          </a:p>
        </p:txBody>
      </p:sp>
      <p:graphicFrame>
        <p:nvGraphicFramePr>
          <p:cNvPr id="110595" name="Group 3"/>
          <p:cNvGraphicFramePr>
            <a:graphicFrameLocks noGrp="1"/>
          </p:cNvGraphicFramePr>
          <p:nvPr>
            <p:ph idx="1"/>
          </p:nvPr>
        </p:nvGraphicFramePr>
        <p:xfrm>
          <a:off x="381000" y="2971800"/>
          <a:ext cx="8382000" cy="3373438"/>
        </p:xfrm>
        <a:graphic>
          <a:graphicData uri="http://schemas.openxmlformats.org/drawingml/2006/table">
            <a:tbl>
              <a:tblPr/>
              <a:tblGrid>
                <a:gridCol w="1328738"/>
                <a:gridCol w="1174750"/>
                <a:gridCol w="1176337"/>
                <a:gridCol w="1174750"/>
                <a:gridCol w="1176338"/>
                <a:gridCol w="1174750"/>
                <a:gridCol w="1176337"/>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Method of investigation appropriate to the problem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planned and executed an investigation that clearly investigated the problem stated.  The method of investigation is well supported by details.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planned and executed an investigation that investigates the problem stated. The method of investigation is supported by some detail.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planned and executed an investigation that investigates the problem stated.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executed an investigation that is somewhat related to the problem stated.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executed an investigation that in not related to the problem.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did not complete an investigation.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4541" name="Picture 29" descr="science_scientificmethod"/>
          <p:cNvPicPr>
            <a:picLocks noChangeAspect="1" noChangeArrowheads="1"/>
          </p:cNvPicPr>
          <p:nvPr/>
        </p:nvPicPr>
        <p:blipFill>
          <a:blip r:embed="rId3" cstate="print"/>
          <a:srcRect/>
          <a:stretch>
            <a:fillRect/>
          </a:stretch>
        </p:blipFill>
        <p:spPr bwMode="auto">
          <a:xfrm>
            <a:off x="5715000" y="1219200"/>
            <a:ext cx="3124200" cy="18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4800" smtClean="0">
                <a:solidFill>
                  <a:srgbClr val="990000"/>
                </a:solidFill>
              </a:rPr>
              <a:t>Let’s Practice-</a:t>
            </a:r>
            <a:br>
              <a:rPr lang="en-US" sz="4800" smtClean="0">
                <a:solidFill>
                  <a:srgbClr val="990000"/>
                </a:solidFill>
              </a:rPr>
            </a:br>
            <a:r>
              <a:rPr lang="en-US" sz="4800" smtClean="0">
                <a:solidFill>
                  <a:srgbClr val="990000"/>
                </a:solidFill>
              </a:rPr>
              <a:t>Test, Test, Test</a:t>
            </a:r>
          </a:p>
        </p:txBody>
      </p:sp>
      <p:sp>
        <p:nvSpPr>
          <p:cNvPr id="65539" name="Rectangle 3"/>
          <p:cNvSpPr>
            <a:spLocks noGrp="1" noChangeArrowheads="1"/>
          </p:cNvSpPr>
          <p:nvPr>
            <p:ph type="body" idx="1"/>
          </p:nvPr>
        </p:nvSpPr>
        <p:spPr>
          <a:xfrm>
            <a:off x="457200" y="1600200"/>
            <a:ext cx="4343400" cy="4525963"/>
          </a:xfrm>
        </p:spPr>
        <p:txBody>
          <a:bodyPr/>
          <a:lstStyle/>
          <a:p>
            <a:pPr eaLnBrk="1" hangingPunct="1">
              <a:lnSpc>
                <a:spcPct val="80000"/>
              </a:lnSpc>
              <a:buFontTx/>
              <a:buNone/>
            </a:pPr>
            <a:r>
              <a:rPr lang="en-US" smtClean="0"/>
              <a:t>Trials refer to replicate </a:t>
            </a:r>
          </a:p>
          <a:p>
            <a:pPr eaLnBrk="1" hangingPunct="1">
              <a:lnSpc>
                <a:spcPct val="80000"/>
              </a:lnSpc>
              <a:buFontTx/>
              <a:buNone/>
            </a:pPr>
            <a:r>
              <a:rPr lang="en-US" smtClean="0"/>
              <a:t>groups that are </a:t>
            </a:r>
          </a:p>
          <a:p>
            <a:pPr eaLnBrk="1" hangingPunct="1">
              <a:lnSpc>
                <a:spcPct val="80000"/>
              </a:lnSpc>
              <a:buFontTx/>
              <a:buNone/>
            </a:pPr>
            <a:r>
              <a:rPr lang="en-US" smtClean="0"/>
              <a:t>exposed to the same </a:t>
            </a:r>
          </a:p>
          <a:p>
            <a:pPr eaLnBrk="1" hangingPunct="1">
              <a:lnSpc>
                <a:spcPct val="80000"/>
              </a:lnSpc>
              <a:buFontTx/>
              <a:buNone/>
            </a:pPr>
            <a:r>
              <a:rPr lang="en-US" smtClean="0"/>
              <a:t>conditions in an </a:t>
            </a:r>
          </a:p>
          <a:p>
            <a:pPr eaLnBrk="1" hangingPunct="1">
              <a:lnSpc>
                <a:spcPct val="80000"/>
              </a:lnSpc>
              <a:buFontTx/>
              <a:buNone/>
            </a:pPr>
            <a:r>
              <a:rPr lang="en-US" smtClean="0"/>
              <a:t>experiment.</a:t>
            </a:r>
          </a:p>
          <a:p>
            <a:pPr eaLnBrk="1" hangingPunct="1">
              <a:lnSpc>
                <a:spcPct val="80000"/>
              </a:lnSpc>
              <a:buFontTx/>
              <a:buNone/>
            </a:pPr>
            <a:endParaRPr lang="en-US" smtClean="0"/>
          </a:p>
          <a:p>
            <a:pPr eaLnBrk="1" hangingPunct="1">
              <a:lnSpc>
                <a:spcPct val="80000"/>
              </a:lnSpc>
              <a:buFontTx/>
              <a:buNone/>
            </a:pPr>
            <a:r>
              <a:rPr lang="en-US" smtClean="0"/>
              <a:t>John is going to test </a:t>
            </a:r>
          </a:p>
          <a:p>
            <a:pPr eaLnBrk="1" hangingPunct="1">
              <a:lnSpc>
                <a:spcPct val="80000"/>
              </a:lnSpc>
              <a:buFontTx/>
              <a:buNone/>
            </a:pPr>
            <a:r>
              <a:rPr lang="en-US" smtClean="0"/>
              <a:t>each sugar variable 3 </a:t>
            </a:r>
          </a:p>
          <a:p>
            <a:pPr eaLnBrk="1" hangingPunct="1">
              <a:lnSpc>
                <a:spcPct val="80000"/>
              </a:lnSpc>
              <a:buFontTx/>
              <a:buNone/>
            </a:pPr>
            <a:r>
              <a:rPr lang="en-US" smtClean="0"/>
              <a:t>times.</a:t>
            </a:r>
          </a:p>
          <a:p>
            <a:pPr eaLnBrk="1" hangingPunct="1">
              <a:lnSpc>
                <a:spcPct val="80000"/>
              </a:lnSpc>
            </a:pPr>
            <a:endParaRPr lang="en-US" smtClean="0"/>
          </a:p>
        </p:txBody>
      </p:sp>
      <p:pic>
        <p:nvPicPr>
          <p:cNvPr id="65540" name="Picture 4" descr="MMj03181130000[1]"/>
          <p:cNvPicPr>
            <a:picLocks noChangeAspect="1" noChangeArrowheads="1" noCrop="1"/>
          </p:cNvPicPr>
          <p:nvPr/>
        </p:nvPicPr>
        <p:blipFill>
          <a:blip r:embed="rId3" cstate="print"/>
          <a:srcRect/>
          <a:stretch>
            <a:fillRect/>
          </a:stretch>
        </p:blipFill>
        <p:spPr bwMode="auto">
          <a:xfrm>
            <a:off x="5410200" y="2590800"/>
            <a:ext cx="3048000" cy="2514600"/>
          </a:xfrm>
          <a:prstGeom prst="rect">
            <a:avLst/>
          </a:prstGeom>
          <a:noFill/>
          <a:ln w="9525">
            <a:noFill/>
            <a:miter lim="800000"/>
            <a:headEnd/>
            <a:tailEnd/>
          </a:ln>
        </p:spPr>
      </p:pic>
      <p:sp>
        <p:nvSpPr>
          <p:cNvPr id="65541" name="Text Box 5"/>
          <p:cNvSpPr txBox="1">
            <a:spLocks noChangeArrowheads="1"/>
          </p:cNvSpPr>
          <p:nvPr/>
        </p:nvSpPr>
        <p:spPr bwMode="auto">
          <a:xfrm>
            <a:off x="4800600" y="6019800"/>
            <a:ext cx="3810000" cy="457200"/>
          </a:xfrm>
          <a:prstGeom prst="rect">
            <a:avLst/>
          </a:prstGeom>
          <a:noFill/>
          <a:ln w="9525">
            <a:noFill/>
            <a:miter lim="800000"/>
            <a:headEnd/>
            <a:tailEnd/>
          </a:ln>
        </p:spPr>
        <p:txBody>
          <a:bodyPr>
            <a:spAutoFit/>
          </a:bodyPr>
          <a:lstStyle/>
          <a:p>
            <a:pPr>
              <a:spcBef>
                <a:spcPct val="50000"/>
              </a:spcBef>
            </a:pPr>
            <a:r>
              <a:rPr lang="en-US" sz="1200" i="1"/>
              <a:t>step.nn.k12.va.us/science/6th_science/ppt/</a:t>
            </a:r>
            <a:r>
              <a:rPr lang="en-US" sz="1200" b="1" i="1"/>
              <a:t>Scientific</a:t>
            </a:r>
            <a:r>
              <a:rPr lang="en-US" sz="1200" i="1"/>
              <a:t>_</a:t>
            </a:r>
            <a:r>
              <a:rPr lang="en-US" sz="1200" b="1" i="1"/>
              <a:t>Method</a:t>
            </a:r>
            <a:r>
              <a:rPr lang="en-US" sz="1200" i="1"/>
              <a:t>.ppt</a:t>
            </a:r>
            <a:r>
              <a:rPr lang="en-US" sz="1200"/>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solidFill>
                  <a:schemeClr val="hlink"/>
                </a:solidFill>
              </a:rPr>
              <a:t>Collect Your Data</a:t>
            </a:r>
          </a:p>
        </p:txBody>
      </p:sp>
      <p:sp>
        <p:nvSpPr>
          <p:cNvPr id="66563" name="Rectangle 3"/>
          <p:cNvSpPr>
            <a:spLocks noGrp="1" noChangeArrowheads="1"/>
          </p:cNvSpPr>
          <p:nvPr>
            <p:ph type="body" idx="1"/>
          </p:nvPr>
        </p:nvSpPr>
        <p:spPr/>
        <p:txBody>
          <a:bodyPr/>
          <a:lstStyle/>
          <a:p>
            <a:pPr eaLnBrk="1" hangingPunct="1">
              <a:lnSpc>
                <a:spcPct val="90000"/>
              </a:lnSpc>
              <a:spcBef>
                <a:spcPct val="0"/>
              </a:spcBef>
              <a:buFontTx/>
              <a:buNone/>
            </a:pPr>
            <a:r>
              <a:rPr lang="en-US" sz="2400" smtClean="0"/>
              <a:t>This means write down or record the results of the </a:t>
            </a:r>
          </a:p>
          <a:p>
            <a:pPr eaLnBrk="1" hangingPunct="1">
              <a:lnSpc>
                <a:spcPct val="90000"/>
              </a:lnSpc>
              <a:spcBef>
                <a:spcPct val="0"/>
              </a:spcBef>
              <a:buFontTx/>
              <a:buNone/>
            </a:pPr>
            <a:r>
              <a:rPr lang="en-US" sz="2400" smtClean="0"/>
              <a:t>experiment every time you test it. You also need to </a:t>
            </a:r>
          </a:p>
          <a:p>
            <a:pPr eaLnBrk="1" hangingPunct="1">
              <a:lnSpc>
                <a:spcPct val="90000"/>
              </a:lnSpc>
              <a:spcBef>
                <a:spcPct val="0"/>
              </a:spcBef>
              <a:buFontTx/>
              <a:buNone/>
            </a:pPr>
            <a:r>
              <a:rPr lang="en-US" sz="2400" smtClean="0"/>
              <a:t>organize it in a way that it is easy to read the results. Most </a:t>
            </a:r>
          </a:p>
          <a:p>
            <a:pPr eaLnBrk="1" hangingPunct="1">
              <a:lnSpc>
                <a:spcPct val="90000"/>
              </a:lnSpc>
              <a:spcBef>
                <a:spcPct val="0"/>
              </a:spcBef>
              <a:buFontTx/>
              <a:buNone/>
            </a:pPr>
            <a:r>
              <a:rPr lang="en-US" sz="2400" smtClean="0"/>
              <a:t>scientists use tables, graphs and other organizers to show </a:t>
            </a:r>
          </a:p>
          <a:p>
            <a:pPr eaLnBrk="1" hangingPunct="1">
              <a:lnSpc>
                <a:spcPct val="90000"/>
              </a:lnSpc>
              <a:spcBef>
                <a:spcPct val="0"/>
              </a:spcBef>
              <a:buFontTx/>
              <a:buNone/>
            </a:pPr>
            <a:r>
              <a:rPr lang="en-US" sz="2400" smtClean="0"/>
              <a:t>their results. Organizing makes the results easy to read, </a:t>
            </a:r>
          </a:p>
          <a:p>
            <a:pPr eaLnBrk="1" hangingPunct="1">
              <a:lnSpc>
                <a:spcPct val="90000"/>
              </a:lnSpc>
              <a:spcBef>
                <a:spcPct val="0"/>
              </a:spcBef>
              <a:buFontTx/>
              <a:buNone/>
            </a:pPr>
            <a:r>
              <a:rPr lang="en-US" sz="2400" smtClean="0"/>
              <a:t>and much easier to recognize patterns that might be </a:t>
            </a:r>
          </a:p>
          <a:p>
            <a:pPr eaLnBrk="1" hangingPunct="1">
              <a:lnSpc>
                <a:spcPct val="90000"/>
              </a:lnSpc>
              <a:spcBef>
                <a:spcPct val="0"/>
              </a:spcBef>
              <a:buFontTx/>
              <a:buNone/>
            </a:pPr>
            <a:r>
              <a:rPr lang="en-US" sz="2400" smtClean="0"/>
              <a:t>occurring in your results. (Besides, it impresses the judges </a:t>
            </a:r>
          </a:p>
          <a:p>
            <a:pPr eaLnBrk="1" hangingPunct="1">
              <a:lnSpc>
                <a:spcPct val="90000"/>
              </a:lnSpc>
              <a:spcBef>
                <a:spcPct val="0"/>
              </a:spcBef>
              <a:buFontTx/>
              <a:buNone/>
            </a:pPr>
            <a:r>
              <a:rPr lang="en-US" sz="2400" smtClean="0"/>
              <a:t>when you use them.) But don’t make a graph or table </a:t>
            </a:r>
          </a:p>
          <a:p>
            <a:pPr eaLnBrk="1" hangingPunct="1">
              <a:lnSpc>
                <a:spcPct val="90000"/>
              </a:lnSpc>
              <a:spcBef>
                <a:spcPct val="0"/>
              </a:spcBef>
              <a:buFontTx/>
              <a:buNone/>
            </a:pPr>
            <a:r>
              <a:rPr lang="en-US" sz="2400" smtClean="0"/>
              <a:t>because we asked you to, use it to benefit your project and </a:t>
            </a:r>
          </a:p>
          <a:p>
            <a:pPr eaLnBrk="1" hangingPunct="1">
              <a:lnSpc>
                <a:spcPct val="90000"/>
              </a:lnSpc>
              <a:spcBef>
                <a:spcPct val="0"/>
              </a:spcBef>
              <a:buFontTx/>
              <a:buNone/>
            </a:pPr>
            <a:r>
              <a:rPr lang="en-US" sz="2400" smtClean="0"/>
              <a:t>to help you make sense of the results. There is nothing </a:t>
            </a:r>
          </a:p>
          <a:p>
            <a:pPr eaLnBrk="1" hangingPunct="1">
              <a:lnSpc>
                <a:spcPct val="90000"/>
              </a:lnSpc>
              <a:spcBef>
                <a:spcPct val="0"/>
              </a:spcBef>
              <a:buFontTx/>
              <a:buNone/>
            </a:pPr>
            <a:r>
              <a:rPr lang="en-US" sz="2400" smtClean="0"/>
              <a:t>worse than having graphs and tables that have nothing to </a:t>
            </a:r>
          </a:p>
          <a:p>
            <a:pPr eaLnBrk="1" hangingPunct="1">
              <a:lnSpc>
                <a:spcPct val="90000"/>
              </a:lnSpc>
              <a:spcBef>
                <a:spcPct val="0"/>
              </a:spcBef>
              <a:buFontTx/>
              <a:buNone/>
            </a:pPr>
            <a:r>
              <a:rPr lang="en-US" sz="2400" smtClean="0"/>
              <a:t>do with answering the question of a science project.  </a:t>
            </a:r>
            <a:r>
              <a:rPr lang="en-US" sz="2400" b="1" smtClean="0"/>
              <a:t>Label </a:t>
            </a:r>
          </a:p>
          <a:p>
            <a:pPr eaLnBrk="1" hangingPunct="1">
              <a:lnSpc>
                <a:spcPct val="90000"/>
              </a:lnSpc>
              <a:spcBef>
                <a:spcPct val="0"/>
              </a:spcBef>
              <a:buFontTx/>
              <a:buNone/>
            </a:pPr>
            <a:r>
              <a:rPr lang="en-US" sz="2400" b="1" smtClean="0"/>
              <a:t>your graph.</a:t>
            </a:r>
          </a:p>
          <a:p>
            <a:pPr eaLnBrk="1" hangingPunct="1">
              <a:lnSpc>
                <a:spcPct val="90000"/>
              </a:lnSpc>
            </a:pPr>
            <a:endParaRPr lang="en-US" sz="2400" b="1"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solidFill>
                  <a:schemeClr val="hlink"/>
                </a:solidFill>
              </a:rPr>
              <a:t>How Do You Collect Data?!!?</a:t>
            </a:r>
          </a:p>
        </p:txBody>
      </p:sp>
      <p:sp>
        <p:nvSpPr>
          <p:cNvPr id="67587" name="Rectangle 3"/>
          <p:cNvSpPr>
            <a:spLocks noGrp="1" noChangeArrowheads="1"/>
          </p:cNvSpPr>
          <p:nvPr>
            <p:ph type="body" idx="1"/>
          </p:nvPr>
        </p:nvSpPr>
        <p:spPr>
          <a:xfrm>
            <a:off x="457200" y="1219200"/>
            <a:ext cx="8229600" cy="4525963"/>
          </a:xfrm>
        </p:spPr>
        <p:txBody>
          <a:bodyPr/>
          <a:lstStyle/>
          <a:p>
            <a:pPr eaLnBrk="1" hangingPunct="1">
              <a:lnSpc>
                <a:spcPct val="80000"/>
              </a:lnSpc>
            </a:pPr>
            <a:endParaRPr lang="en-US" sz="1800" smtClean="0"/>
          </a:p>
          <a:p>
            <a:pPr eaLnBrk="1" hangingPunct="1">
              <a:lnSpc>
                <a:spcPct val="80000"/>
              </a:lnSpc>
            </a:pPr>
            <a:r>
              <a:rPr lang="en-US" sz="1800" b="1" smtClean="0"/>
              <a:t>Tables, charts, and diagrams </a:t>
            </a:r>
            <a:r>
              <a:rPr lang="en-US" sz="1800" smtClean="0"/>
              <a:t>are generally the way a good </a:t>
            </a:r>
          </a:p>
          <a:p>
            <a:pPr eaLnBrk="1" hangingPunct="1">
              <a:lnSpc>
                <a:spcPct val="80000"/>
              </a:lnSpc>
              <a:buFontTx/>
              <a:buNone/>
            </a:pPr>
            <a:r>
              <a:rPr lang="en-US" sz="1800" smtClean="0"/>
              <a:t>scientist like you would keep track of your experiment trials.  A table is</a:t>
            </a:r>
          </a:p>
          <a:p>
            <a:pPr eaLnBrk="1" hangingPunct="1">
              <a:lnSpc>
                <a:spcPct val="80000"/>
              </a:lnSpc>
              <a:buFontTx/>
              <a:buNone/>
            </a:pPr>
            <a:r>
              <a:rPr lang="en-US" sz="1800" smtClean="0"/>
              <a:t>organized in columns and rows and </a:t>
            </a:r>
            <a:r>
              <a:rPr lang="en-US" sz="1800" b="1" smtClean="0"/>
              <a:t>ALWAYS </a:t>
            </a:r>
            <a:r>
              <a:rPr lang="en-US" sz="1800" smtClean="0"/>
              <a:t>has labels or headings telling </a:t>
            </a:r>
          </a:p>
          <a:p>
            <a:pPr eaLnBrk="1" hangingPunct="1">
              <a:lnSpc>
                <a:spcPct val="80000"/>
              </a:lnSpc>
              <a:buFontTx/>
              <a:buNone/>
            </a:pPr>
            <a:r>
              <a:rPr lang="en-US" sz="1800" smtClean="0"/>
              <a:t>what the columns or rows mean. You will probably need a row for every time</a:t>
            </a:r>
          </a:p>
          <a:p>
            <a:pPr eaLnBrk="1" hangingPunct="1">
              <a:lnSpc>
                <a:spcPct val="80000"/>
              </a:lnSpc>
              <a:buFontTx/>
              <a:buNone/>
            </a:pPr>
            <a:r>
              <a:rPr lang="en-US" sz="1800" smtClean="0"/>
              <a:t>you did the experiment and a column telling what the independent variable was </a:t>
            </a:r>
          </a:p>
          <a:p>
            <a:pPr eaLnBrk="1" hangingPunct="1">
              <a:lnSpc>
                <a:spcPct val="80000"/>
              </a:lnSpc>
              <a:buFontTx/>
              <a:buNone/>
            </a:pPr>
            <a:r>
              <a:rPr lang="en-US" sz="1800" smtClean="0"/>
              <a:t>(what you tested) and the responding variable (the result that happened </a:t>
            </a:r>
          </a:p>
          <a:p>
            <a:pPr eaLnBrk="1" hangingPunct="1">
              <a:lnSpc>
                <a:spcPct val="80000"/>
              </a:lnSpc>
              <a:buFontTx/>
              <a:buNone/>
            </a:pPr>
            <a:r>
              <a:rPr lang="en-US" sz="1800" smtClean="0"/>
              <a:t>because of the independent variable)</a:t>
            </a:r>
          </a:p>
          <a:p>
            <a:pPr eaLnBrk="1" hangingPunct="1">
              <a:lnSpc>
                <a:spcPct val="80000"/>
              </a:lnSpc>
            </a:pPr>
            <a:endParaRPr lang="en-US" sz="1800" smtClean="0"/>
          </a:p>
          <a:p>
            <a:pPr eaLnBrk="1" hangingPunct="1">
              <a:lnSpc>
                <a:spcPct val="80000"/>
              </a:lnSpc>
            </a:pPr>
            <a:r>
              <a:rPr lang="en-US" sz="1800" b="1" smtClean="0"/>
              <a:t>Be accurate and neat! </a:t>
            </a:r>
            <a:r>
              <a:rPr lang="en-US" sz="1800" smtClean="0"/>
              <a:t>When you are writing your tables and charts please </a:t>
            </a:r>
          </a:p>
          <a:p>
            <a:pPr eaLnBrk="1" hangingPunct="1">
              <a:lnSpc>
                <a:spcPct val="80000"/>
              </a:lnSpc>
              <a:buFontTx/>
              <a:buNone/>
            </a:pPr>
            <a:r>
              <a:rPr lang="en-US" sz="1800" smtClean="0"/>
              <a:t>make sure that you record your data in the correct column or row, that you write </a:t>
            </a:r>
          </a:p>
          <a:p>
            <a:pPr eaLnBrk="1" hangingPunct="1">
              <a:lnSpc>
                <a:spcPct val="80000"/>
              </a:lnSpc>
              <a:buFontTx/>
              <a:buNone/>
            </a:pPr>
            <a:r>
              <a:rPr lang="en-US" sz="1800" smtClean="0"/>
              <a:t>neatly, and most of all that you record your data as soon as you collect it </a:t>
            </a:r>
            <a:r>
              <a:rPr lang="en-US" sz="1800" b="1" smtClean="0"/>
              <a:t>SO </a:t>
            </a:r>
          </a:p>
          <a:p>
            <a:pPr eaLnBrk="1" hangingPunct="1">
              <a:lnSpc>
                <a:spcPct val="80000"/>
              </a:lnSpc>
              <a:buFontTx/>
              <a:buNone/>
            </a:pPr>
            <a:r>
              <a:rPr lang="en-US" sz="1800" b="1" smtClean="0"/>
              <a:t>YOU DON’T FORGET WHAT HAPPENED!!!! </a:t>
            </a:r>
            <a:r>
              <a:rPr lang="en-US" sz="1800" smtClean="0"/>
              <a:t>Sometimes an experiment might </a:t>
            </a:r>
          </a:p>
          <a:p>
            <a:pPr eaLnBrk="1" hangingPunct="1">
              <a:lnSpc>
                <a:spcPct val="80000"/>
              </a:lnSpc>
              <a:buFontTx/>
              <a:buNone/>
            </a:pPr>
            <a:r>
              <a:rPr lang="en-US" sz="1800" smtClean="0"/>
              <a:t>be hard to explain with just a table, so if you have to draw and label a diagram </a:t>
            </a:r>
          </a:p>
          <a:p>
            <a:pPr eaLnBrk="1" hangingPunct="1">
              <a:lnSpc>
                <a:spcPct val="80000"/>
              </a:lnSpc>
              <a:buFontTx/>
              <a:buNone/>
            </a:pPr>
            <a:r>
              <a:rPr lang="en-US" sz="1800" smtClean="0"/>
              <a:t>(or picture) to explain what happened, it is recommended that you do.</a:t>
            </a:r>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z="4000" smtClean="0">
                <a:solidFill>
                  <a:schemeClr val="hlink"/>
                </a:solidFill>
              </a:rPr>
              <a:t>Use the Right Graph for Your Experiment</a:t>
            </a:r>
          </a:p>
        </p:txBody>
      </p:sp>
      <p:sp>
        <p:nvSpPr>
          <p:cNvPr id="68611" name="Rectangle 3"/>
          <p:cNvSpPr>
            <a:spLocks noGrp="1" noChangeArrowheads="1"/>
          </p:cNvSpPr>
          <p:nvPr>
            <p:ph type="body" idx="1"/>
          </p:nvPr>
        </p:nvSpPr>
        <p:spPr/>
        <p:txBody>
          <a:bodyPr/>
          <a:lstStyle/>
          <a:p>
            <a:pPr eaLnBrk="1" hangingPunct="1">
              <a:lnSpc>
                <a:spcPct val="80000"/>
              </a:lnSpc>
              <a:buFontTx/>
              <a:buNone/>
            </a:pPr>
            <a:r>
              <a:rPr lang="en-US" sz="1600" smtClean="0"/>
              <a:t> There is nothing worse than a bad graph. There are all types of graph designs, but these </a:t>
            </a:r>
          </a:p>
          <a:p>
            <a:pPr eaLnBrk="1" hangingPunct="1">
              <a:lnSpc>
                <a:spcPct val="80000"/>
              </a:lnSpc>
              <a:buFontTx/>
              <a:buNone/>
            </a:pPr>
            <a:r>
              <a:rPr lang="en-US" sz="1600" smtClean="0"/>
              <a:t>seem to be easy to use for science fair experiments.</a:t>
            </a:r>
          </a:p>
          <a:p>
            <a:pPr eaLnBrk="1" hangingPunct="1">
              <a:lnSpc>
                <a:spcPct val="80000"/>
              </a:lnSpc>
              <a:buFontTx/>
              <a:buNone/>
            </a:pPr>
            <a:endParaRPr lang="en-US" sz="1600" smtClean="0"/>
          </a:p>
          <a:p>
            <a:pPr eaLnBrk="1" hangingPunct="1">
              <a:lnSpc>
                <a:spcPct val="80000"/>
              </a:lnSpc>
              <a:buFontTx/>
              <a:buNone/>
            </a:pPr>
            <a:r>
              <a:rPr lang="en-US" sz="1600" smtClean="0"/>
              <a:t>• </a:t>
            </a:r>
            <a:r>
              <a:rPr lang="en-US" sz="1600" b="1" smtClean="0"/>
              <a:t>Pie graphs </a:t>
            </a:r>
            <a:r>
              <a:rPr lang="en-US" sz="1600" smtClean="0"/>
              <a:t>are good to use if you are showing percentages of groups. Remember that </a:t>
            </a:r>
          </a:p>
          <a:p>
            <a:pPr eaLnBrk="1" hangingPunct="1">
              <a:lnSpc>
                <a:spcPct val="80000"/>
              </a:lnSpc>
              <a:buFontTx/>
              <a:buNone/>
            </a:pPr>
            <a:r>
              <a:rPr lang="en-US" sz="1600" smtClean="0"/>
              <a:t>You can’t have more than 100% and all the pieces need to add up to 100%. This type of</a:t>
            </a:r>
          </a:p>
          <a:p>
            <a:pPr eaLnBrk="1" hangingPunct="1">
              <a:lnSpc>
                <a:spcPct val="80000"/>
              </a:lnSpc>
              <a:buFontTx/>
              <a:buNone/>
            </a:pPr>
            <a:r>
              <a:rPr lang="en-US" sz="1600" smtClean="0"/>
              <a:t>graph is great if you are doing surveys </a:t>
            </a:r>
          </a:p>
          <a:p>
            <a:pPr eaLnBrk="1" hangingPunct="1">
              <a:lnSpc>
                <a:spcPct val="80000"/>
              </a:lnSpc>
              <a:buFontTx/>
              <a:buNone/>
            </a:pPr>
            <a:endParaRPr lang="en-US" sz="1600" smtClean="0"/>
          </a:p>
          <a:p>
            <a:pPr eaLnBrk="1" hangingPunct="1">
              <a:lnSpc>
                <a:spcPct val="80000"/>
              </a:lnSpc>
              <a:buFontTx/>
              <a:buNone/>
            </a:pPr>
            <a:r>
              <a:rPr lang="en-US" sz="1600" smtClean="0"/>
              <a:t>• </a:t>
            </a:r>
            <a:r>
              <a:rPr lang="en-US" sz="1600" b="1" smtClean="0"/>
              <a:t>Bar graphs </a:t>
            </a:r>
            <a:r>
              <a:rPr lang="en-US" sz="1600" smtClean="0"/>
              <a:t>are good to use if you are comparing amounts of things because the bars </a:t>
            </a:r>
          </a:p>
          <a:p>
            <a:pPr eaLnBrk="1" hangingPunct="1">
              <a:lnSpc>
                <a:spcPct val="80000"/>
              </a:lnSpc>
              <a:buFontTx/>
              <a:buNone/>
            </a:pPr>
            <a:r>
              <a:rPr lang="en-US" sz="1600" smtClean="0"/>
              <a:t>show those amounts in an easy to read way. This way the judges will be able to tell your </a:t>
            </a:r>
          </a:p>
          <a:p>
            <a:pPr eaLnBrk="1" hangingPunct="1">
              <a:lnSpc>
                <a:spcPct val="80000"/>
              </a:lnSpc>
              <a:buFontTx/>
              <a:buNone/>
            </a:pPr>
            <a:r>
              <a:rPr lang="en-US" sz="1600" smtClean="0"/>
              <a:t>results at a glance. Usually the bars go up and down. The x axis (or horizontal axis) is </a:t>
            </a:r>
          </a:p>
          <a:p>
            <a:pPr eaLnBrk="1" hangingPunct="1">
              <a:lnSpc>
                <a:spcPct val="80000"/>
              </a:lnSpc>
              <a:buFontTx/>
              <a:buNone/>
            </a:pPr>
            <a:r>
              <a:rPr lang="en-US" sz="1600" smtClean="0"/>
              <a:t>where you label what is being measured, (like plant A, B, C and D) and the y axis (or </a:t>
            </a:r>
          </a:p>
          <a:p>
            <a:pPr eaLnBrk="1" hangingPunct="1">
              <a:lnSpc>
                <a:spcPct val="80000"/>
              </a:lnSpc>
              <a:buFontTx/>
              <a:buNone/>
            </a:pPr>
            <a:r>
              <a:rPr lang="en-US" sz="1600" smtClean="0"/>
              <a:t>vertical axis) is labeled to show the unit being measured (in this case it would be </a:t>
            </a:r>
          </a:p>
          <a:p>
            <a:pPr eaLnBrk="1" hangingPunct="1">
              <a:lnSpc>
                <a:spcPct val="80000"/>
              </a:lnSpc>
              <a:buFontTx/>
              <a:buNone/>
            </a:pPr>
            <a:r>
              <a:rPr lang="en-US" sz="1600" smtClean="0"/>
              <a:t>centimeters that the plant grew)</a:t>
            </a:r>
          </a:p>
          <a:p>
            <a:pPr eaLnBrk="1" hangingPunct="1">
              <a:lnSpc>
                <a:spcPct val="80000"/>
              </a:lnSpc>
              <a:buFontTx/>
              <a:buNone/>
            </a:pPr>
            <a:endParaRPr lang="en-US" sz="1600" smtClean="0"/>
          </a:p>
          <a:p>
            <a:pPr eaLnBrk="1" hangingPunct="1">
              <a:lnSpc>
                <a:spcPct val="80000"/>
              </a:lnSpc>
              <a:buFontTx/>
              <a:buNone/>
            </a:pPr>
            <a:r>
              <a:rPr lang="en-US" sz="1600" smtClean="0"/>
              <a:t>• </a:t>
            </a:r>
            <a:r>
              <a:rPr lang="en-US" sz="1600" b="1" smtClean="0"/>
              <a:t>Line graphs </a:t>
            </a:r>
            <a:r>
              <a:rPr lang="en-US" sz="1600" smtClean="0"/>
              <a:t>are good to use if you are showing how changes occurred in your </a:t>
            </a:r>
          </a:p>
          <a:p>
            <a:pPr eaLnBrk="1" hangingPunct="1">
              <a:lnSpc>
                <a:spcPct val="80000"/>
              </a:lnSpc>
              <a:buFontTx/>
              <a:buNone/>
            </a:pPr>
            <a:r>
              <a:rPr lang="en-US" sz="1600" smtClean="0"/>
              <a:t>experiments over time. In this particular case you would be using the x axis to show the </a:t>
            </a:r>
          </a:p>
          <a:p>
            <a:pPr eaLnBrk="1" hangingPunct="1">
              <a:lnSpc>
                <a:spcPct val="80000"/>
              </a:lnSpc>
              <a:buFontTx/>
              <a:buNone/>
            </a:pPr>
            <a:r>
              <a:rPr lang="en-US" sz="1600" smtClean="0"/>
              <a:t>time increments (minutes, hours, days, weeks, months) and then you would use the Y </a:t>
            </a:r>
          </a:p>
          <a:p>
            <a:pPr eaLnBrk="1" hangingPunct="1">
              <a:lnSpc>
                <a:spcPct val="80000"/>
              </a:lnSpc>
              <a:buFontTx/>
              <a:buNone/>
            </a:pPr>
            <a:r>
              <a:rPr lang="en-US" sz="1600" smtClean="0"/>
              <a:t>axis to show what you were measuring at that point in time. </a:t>
            </a:r>
          </a:p>
          <a:p>
            <a:pPr eaLnBrk="1" hangingPunct="1">
              <a:lnSpc>
                <a:spcPct val="80000"/>
              </a:lnSpc>
              <a:buFontTx/>
              <a:buNone/>
            </a:pPr>
            <a:endParaRPr lang="en-US" sz="16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4000" smtClean="0">
                <a:solidFill>
                  <a:schemeClr val="hlink"/>
                </a:solidFill>
              </a:rPr>
              <a:t>Use the Right Graph for Your Experiment- Examples</a:t>
            </a:r>
          </a:p>
        </p:txBody>
      </p:sp>
      <p:pic>
        <p:nvPicPr>
          <p:cNvPr id="69635" name="Picture 4"/>
          <p:cNvPicPr>
            <a:picLocks noChangeAspect="1" noChangeArrowheads="1"/>
          </p:cNvPicPr>
          <p:nvPr>
            <p:ph type="body" idx="1"/>
          </p:nvPr>
        </p:nvPicPr>
        <p:blipFill>
          <a:blip r:embed="rId3" cstate="print"/>
          <a:srcRect/>
          <a:stretch>
            <a:fillRect/>
          </a:stretch>
        </p:blipFill>
        <p:spPr>
          <a:xfrm>
            <a:off x="609600" y="2362200"/>
            <a:ext cx="2819400" cy="2097088"/>
          </a:xfrm>
          <a:noFill/>
        </p:spPr>
      </p:pic>
      <p:pic>
        <p:nvPicPr>
          <p:cNvPr id="69636" name="Picture 7"/>
          <p:cNvPicPr>
            <a:picLocks noChangeAspect="1" noChangeArrowheads="1"/>
          </p:cNvPicPr>
          <p:nvPr/>
        </p:nvPicPr>
        <p:blipFill>
          <a:blip r:embed="rId4" cstate="print"/>
          <a:srcRect/>
          <a:stretch>
            <a:fillRect/>
          </a:stretch>
        </p:blipFill>
        <p:spPr bwMode="auto">
          <a:xfrm>
            <a:off x="5181600" y="2057400"/>
            <a:ext cx="2589213" cy="1820863"/>
          </a:xfrm>
          <a:prstGeom prst="rect">
            <a:avLst/>
          </a:prstGeom>
          <a:noFill/>
          <a:ln w="9525">
            <a:noFill/>
            <a:miter lim="800000"/>
            <a:headEnd/>
            <a:tailEnd/>
          </a:ln>
        </p:spPr>
      </p:pic>
      <p:pic>
        <p:nvPicPr>
          <p:cNvPr id="69637" name="Picture 8"/>
          <p:cNvPicPr>
            <a:picLocks noChangeAspect="1" noChangeArrowheads="1"/>
          </p:cNvPicPr>
          <p:nvPr/>
        </p:nvPicPr>
        <p:blipFill>
          <a:blip r:embed="rId5" cstate="print"/>
          <a:srcRect/>
          <a:stretch>
            <a:fillRect/>
          </a:stretch>
        </p:blipFill>
        <p:spPr bwMode="auto">
          <a:xfrm>
            <a:off x="1219200" y="4989513"/>
            <a:ext cx="1676400" cy="1214437"/>
          </a:xfrm>
          <a:prstGeom prst="rect">
            <a:avLst/>
          </a:prstGeom>
          <a:noFill/>
          <a:ln w="9525">
            <a:noFill/>
            <a:miter lim="800000"/>
            <a:headEnd/>
            <a:tailEnd/>
          </a:ln>
        </p:spPr>
      </p:pic>
      <p:pic>
        <p:nvPicPr>
          <p:cNvPr id="69638" name="Picture 9"/>
          <p:cNvPicPr>
            <a:picLocks noChangeAspect="1" noChangeArrowheads="1"/>
          </p:cNvPicPr>
          <p:nvPr/>
        </p:nvPicPr>
        <p:blipFill>
          <a:blip r:embed="rId6" cstate="print"/>
          <a:srcRect/>
          <a:stretch>
            <a:fillRect/>
          </a:stretch>
        </p:blipFill>
        <p:spPr bwMode="auto">
          <a:xfrm>
            <a:off x="5562600" y="4953000"/>
            <a:ext cx="1752600" cy="1262063"/>
          </a:xfrm>
          <a:prstGeom prst="rect">
            <a:avLst/>
          </a:prstGeom>
          <a:noFill/>
          <a:ln w="9525">
            <a:noFill/>
            <a:miter lim="800000"/>
            <a:headEnd/>
            <a:tailEnd/>
          </a:ln>
        </p:spPr>
      </p:pic>
      <p:sp>
        <p:nvSpPr>
          <p:cNvPr id="69639" name="Rectangle 10"/>
          <p:cNvSpPr>
            <a:spLocks noChangeArrowheads="1"/>
          </p:cNvSpPr>
          <p:nvPr/>
        </p:nvSpPr>
        <p:spPr bwMode="auto">
          <a:xfrm>
            <a:off x="5943600" y="4495800"/>
            <a:ext cx="1336675" cy="366713"/>
          </a:xfrm>
          <a:prstGeom prst="rect">
            <a:avLst/>
          </a:prstGeom>
          <a:noFill/>
          <a:ln w="9525">
            <a:noFill/>
            <a:miter lim="800000"/>
            <a:headEnd/>
            <a:tailEnd/>
          </a:ln>
        </p:spPr>
        <p:txBody>
          <a:bodyPr wrap="none">
            <a:spAutoFit/>
          </a:bodyPr>
          <a:lstStyle/>
          <a:p>
            <a:r>
              <a:rPr lang="en-US">
                <a:latin typeface="Kristen ITC" pitchFamily="66" charset="0"/>
              </a:rPr>
              <a:t>Pie graphs</a:t>
            </a:r>
          </a:p>
        </p:txBody>
      </p:sp>
      <p:sp>
        <p:nvSpPr>
          <p:cNvPr id="69640" name="Rectangle 11"/>
          <p:cNvSpPr>
            <a:spLocks noChangeArrowheads="1"/>
          </p:cNvSpPr>
          <p:nvPr/>
        </p:nvSpPr>
        <p:spPr bwMode="auto">
          <a:xfrm>
            <a:off x="1447800" y="4495800"/>
            <a:ext cx="1549400" cy="366713"/>
          </a:xfrm>
          <a:prstGeom prst="rect">
            <a:avLst/>
          </a:prstGeom>
          <a:noFill/>
          <a:ln w="9525">
            <a:noFill/>
            <a:miter lim="800000"/>
            <a:headEnd/>
            <a:tailEnd/>
          </a:ln>
        </p:spPr>
        <p:txBody>
          <a:bodyPr wrap="none">
            <a:spAutoFit/>
          </a:bodyPr>
          <a:lstStyle/>
          <a:p>
            <a:r>
              <a:rPr lang="en-US">
                <a:latin typeface="Kristen ITC" pitchFamily="66" charset="0"/>
              </a:rPr>
              <a:t>Line Graphs</a:t>
            </a:r>
          </a:p>
        </p:txBody>
      </p:sp>
      <p:sp>
        <p:nvSpPr>
          <p:cNvPr id="69641" name="Rectangle 12"/>
          <p:cNvSpPr>
            <a:spLocks noChangeArrowheads="1"/>
          </p:cNvSpPr>
          <p:nvPr/>
        </p:nvSpPr>
        <p:spPr bwMode="auto">
          <a:xfrm>
            <a:off x="5791200" y="1600200"/>
            <a:ext cx="1371600" cy="366713"/>
          </a:xfrm>
          <a:prstGeom prst="rect">
            <a:avLst/>
          </a:prstGeom>
          <a:noFill/>
          <a:ln w="9525">
            <a:noFill/>
            <a:miter lim="800000"/>
            <a:headEnd/>
            <a:tailEnd/>
          </a:ln>
        </p:spPr>
        <p:txBody>
          <a:bodyPr wrap="none">
            <a:spAutoFit/>
          </a:bodyPr>
          <a:lstStyle/>
          <a:p>
            <a:r>
              <a:rPr lang="en-US">
                <a:latin typeface="Kristen ITC" pitchFamily="66" charset="0"/>
              </a:rPr>
              <a:t>Bar graphs</a:t>
            </a:r>
          </a:p>
        </p:txBody>
      </p:sp>
      <p:sp>
        <p:nvSpPr>
          <p:cNvPr id="69642" name="Rectangle 13"/>
          <p:cNvSpPr>
            <a:spLocks noChangeArrowheads="1"/>
          </p:cNvSpPr>
          <p:nvPr/>
        </p:nvSpPr>
        <p:spPr bwMode="auto">
          <a:xfrm>
            <a:off x="457200" y="1828800"/>
            <a:ext cx="3471863" cy="366713"/>
          </a:xfrm>
          <a:prstGeom prst="rect">
            <a:avLst/>
          </a:prstGeom>
          <a:noFill/>
          <a:ln w="9525">
            <a:noFill/>
            <a:miter lim="800000"/>
            <a:headEnd/>
            <a:tailEnd/>
          </a:ln>
        </p:spPr>
        <p:txBody>
          <a:bodyPr wrap="none">
            <a:spAutoFit/>
          </a:bodyPr>
          <a:lstStyle/>
          <a:p>
            <a:r>
              <a:rPr lang="en-US">
                <a:latin typeface="Kristen ITC" pitchFamily="66" charset="0"/>
              </a:rPr>
              <a:t>Tables, Charts, and Diagrams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solidFill>
                  <a:srgbClr val="00CC00"/>
                </a:solidFill>
              </a:rPr>
              <a:t>Time to Write in Your Notebook</a:t>
            </a:r>
          </a:p>
        </p:txBody>
      </p:sp>
      <p:sp>
        <p:nvSpPr>
          <p:cNvPr id="70659" name="Rectangle 3"/>
          <p:cNvSpPr>
            <a:spLocks noGrp="1" noChangeArrowheads="1"/>
          </p:cNvSpPr>
          <p:nvPr>
            <p:ph type="body" idx="1"/>
          </p:nvPr>
        </p:nvSpPr>
        <p:spPr/>
        <p:txBody>
          <a:bodyPr/>
          <a:lstStyle/>
          <a:p>
            <a:pPr eaLnBrk="1" hangingPunct="1">
              <a:buFontTx/>
              <a:buNone/>
            </a:pPr>
            <a:r>
              <a:rPr lang="en-US" smtClean="0"/>
              <a:t>Design a table, chart, diagram, or graph to</a:t>
            </a:r>
          </a:p>
          <a:p>
            <a:pPr eaLnBrk="1" hangingPunct="1">
              <a:buFontTx/>
              <a:buNone/>
            </a:pPr>
            <a:r>
              <a:rPr lang="en-US" smtClean="0"/>
              <a:t>collect your information.  Label everything! </a:t>
            </a:r>
          </a:p>
          <a:p>
            <a:pPr eaLnBrk="1" hangingPunct="1">
              <a:buFontTx/>
              <a:buNone/>
            </a:pPr>
            <a:r>
              <a:rPr lang="en-US" smtClean="0"/>
              <a:t>Include this in your science notebook.</a:t>
            </a:r>
          </a:p>
        </p:txBody>
      </p:sp>
      <p:pic>
        <p:nvPicPr>
          <p:cNvPr id="70660" name="Picture 4" descr="science_periodic_s"/>
          <p:cNvPicPr>
            <a:picLocks noChangeAspect="1" noChangeArrowheads="1"/>
          </p:cNvPicPr>
          <p:nvPr/>
        </p:nvPicPr>
        <p:blipFill>
          <a:blip r:embed="rId3" cstate="print"/>
          <a:srcRect/>
          <a:stretch>
            <a:fillRect/>
          </a:stretch>
        </p:blipFill>
        <p:spPr bwMode="auto">
          <a:xfrm>
            <a:off x="5029200" y="3429000"/>
            <a:ext cx="3657600" cy="2446338"/>
          </a:xfrm>
          <a:prstGeom prst="rect">
            <a:avLst/>
          </a:prstGeom>
          <a:noFill/>
          <a:ln w="9525">
            <a:noFill/>
            <a:miter lim="800000"/>
            <a:headEnd/>
            <a:tailEnd/>
          </a:ln>
        </p:spPr>
      </p:pic>
      <p:sp>
        <p:nvSpPr>
          <p:cNvPr id="70661" name="Text Box 6"/>
          <p:cNvSpPr txBox="1">
            <a:spLocks noChangeArrowheads="1"/>
          </p:cNvSpPr>
          <p:nvPr/>
        </p:nvSpPr>
        <p:spPr bwMode="auto">
          <a:xfrm>
            <a:off x="1066800" y="4419600"/>
            <a:ext cx="3124200" cy="366713"/>
          </a:xfrm>
          <a:prstGeom prst="rect">
            <a:avLst/>
          </a:prstGeom>
          <a:noFill/>
          <a:ln w="9525">
            <a:noFill/>
            <a:miter lim="800000"/>
            <a:headEnd/>
            <a:tailEnd/>
          </a:ln>
        </p:spPr>
        <p:txBody>
          <a:bodyPr>
            <a:spAutoFit/>
          </a:bodyPr>
          <a:lstStyle/>
          <a:p>
            <a:pPr>
              <a:spcBef>
                <a:spcPct val="50000"/>
              </a:spcBef>
            </a:pPr>
            <a:endParaRPr lang="en-US"/>
          </a:p>
        </p:txBody>
      </p:sp>
      <p:sp>
        <p:nvSpPr>
          <p:cNvPr id="70662" name="Text Box 8"/>
          <p:cNvSpPr txBox="1">
            <a:spLocks noChangeArrowheads="1"/>
          </p:cNvSpPr>
          <p:nvPr/>
        </p:nvSpPr>
        <p:spPr bwMode="auto">
          <a:xfrm>
            <a:off x="1066800" y="4191000"/>
            <a:ext cx="3124200" cy="366713"/>
          </a:xfrm>
          <a:prstGeom prst="rect">
            <a:avLst/>
          </a:prstGeom>
          <a:noFill/>
          <a:ln w="9525">
            <a:noFill/>
            <a:miter lim="800000"/>
            <a:headEnd/>
            <a:tailEnd/>
          </a:ln>
        </p:spPr>
        <p:txBody>
          <a:bodyPr>
            <a:spAutoFit/>
          </a:bodyPr>
          <a:lstStyle/>
          <a:p>
            <a:pPr>
              <a:spcBef>
                <a:spcPct val="50000"/>
              </a:spcBef>
            </a:pPr>
            <a:endParaRPr lang="en-US"/>
          </a:p>
        </p:txBody>
      </p:sp>
      <p:sp>
        <p:nvSpPr>
          <p:cNvPr id="70663" name="Text Box 9"/>
          <p:cNvSpPr txBox="1">
            <a:spLocks noChangeArrowheads="1"/>
          </p:cNvSpPr>
          <p:nvPr/>
        </p:nvSpPr>
        <p:spPr bwMode="auto">
          <a:xfrm>
            <a:off x="1371600" y="4724400"/>
            <a:ext cx="2743200" cy="641350"/>
          </a:xfrm>
          <a:prstGeom prst="rect">
            <a:avLst/>
          </a:prstGeom>
          <a:noFill/>
          <a:ln w="9525">
            <a:noFill/>
            <a:miter lim="800000"/>
            <a:headEnd/>
            <a:tailEnd/>
          </a:ln>
        </p:spPr>
        <p:txBody>
          <a:bodyPr>
            <a:spAutoFit/>
          </a:bodyPr>
          <a:lstStyle/>
          <a:p>
            <a:pPr>
              <a:spcBef>
                <a:spcPct val="50000"/>
              </a:spcBef>
            </a:pPr>
            <a:r>
              <a:rPr lang="en-US">
                <a:solidFill>
                  <a:srgbClr val="00CC00"/>
                </a:solidFill>
              </a:rPr>
              <a:t>Complete this step by January 13, 2012</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solidFill>
                  <a:srgbClr val="FF0000"/>
                </a:solidFill>
              </a:rPr>
              <a:t>How the Results Will Be Scored</a:t>
            </a:r>
          </a:p>
        </p:txBody>
      </p:sp>
      <p:graphicFrame>
        <p:nvGraphicFramePr>
          <p:cNvPr id="111647" name="Group 31"/>
          <p:cNvGraphicFramePr>
            <a:graphicFrameLocks noGrp="1"/>
          </p:cNvGraphicFramePr>
          <p:nvPr>
            <p:ph idx="1"/>
          </p:nvPr>
        </p:nvGraphicFramePr>
        <p:xfrm>
          <a:off x="381000" y="2971800"/>
          <a:ext cx="8382000" cy="3154363"/>
        </p:xfrm>
        <a:graphic>
          <a:graphicData uri="http://schemas.openxmlformats.org/drawingml/2006/table">
            <a:tbl>
              <a:tblPr/>
              <a:tblGrid>
                <a:gridCol w="1328738"/>
                <a:gridCol w="1174750"/>
                <a:gridCol w="1176337"/>
                <a:gridCol w="1174750"/>
                <a:gridCol w="1176338"/>
                <a:gridCol w="1174750"/>
                <a:gridCol w="1176337"/>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Results clearly stated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results of the experiment are clearly stated.  Supportive details are present.  A graph or visual aid is used to clearly illustrate the data collected.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results of the experiment are clearly stated. Supportive details are present.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results of the experiment are stated.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results of the experiment are stated, but some important data is incomplete or missing.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results of the experiment are stated, but the statement is not clear or not relevant to the procedure.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Results of the experiment are not 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1709" name="Picture 32" descr="science_scientificmethod"/>
          <p:cNvPicPr>
            <a:picLocks noChangeAspect="1" noChangeArrowheads="1"/>
          </p:cNvPicPr>
          <p:nvPr/>
        </p:nvPicPr>
        <p:blipFill>
          <a:blip r:embed="rId3" cstate="print"/>
          <a:srcRect/>
          <a:stretch>
            <a:fillRect/>
          </a:stretch>
        </p:blipFill>
        <p:spPr bwMode="auto">
          <a:xfrm>
            <a:off x="5715000" y="1219200"/>
            <a:ext cx="3124200" cy="18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solidFill>
                  <a:schemeClr val="hlink"/>
                </a:solidFill>
              </a:rPr>
              <a:t>Method</a:t>
            </a:r>
          </a:p>
        </p:txBody>
      </p:sp>
      <p:sp>
        <p:nvSpPr>
          <p:cNvPr id="14339" name="Text Box 4"/>
          <p:cNvSpPr>
            <a:spLocks noChangeArrowheads="1"/>
          </p:cNvSpPr>
          <p:nvPr>
            <p:ph type="body" idx="1"/>
          </p:nvPr>
        </p:nvSpPr>
        <p:spPr>
          <a:noFill/>
        </p:spPr>
        <p:txBody>
          <a:bodyPr/>
          <a:lstStyle/>
          <a:p>
            <a:pPr eaLnBrk="1" hangingPunct="1">
              <a:buFontTx/>
              <a:buNone/>
            </a:pPr>
            <a:r>
              <a:rPr lang="en-US" smtClean="0"/>
              <a:t>You figure out a way to test whether the</a:t>
            </a:r>
          </a:p>
          <a:p>
            <a:pPr eaLnBrk="1" hangingPunct="1">
              <a:buFontTx/>
              <a:buNone/>
            </a:pPr>
            <a:r>
              <a:rPr lang="en-US" smtClean="0"/>
              <a:t>hypothesis is correct. The outcome must be </a:t>
            </a:r>
          </a:p>
          <a:p>
            <a:pPr eaLnBrk="1" hangingPunct="1">
              <a:buFontTx/>
              <a:buNone/>
            </a:pPr>
            <a:r>
              <a:rPr lang="en-US" smtClean="0"/>
              <a:t>measurable (quantifiable).</a:t>
            </a:r>
          </a:p>
          <a:p>
            <a:pPr eaLnBrk="1" hangingPunct="1">
              <a:buFontTx/>
              <a:buNone/>
            </a:pPr>
            <a:r>
              <a:rPr lang="en-US" smtClean="0"/>
              <a:t>Record and analyze data. </a:t>
            </a:r>
          </a:p>
        </p:txBody>
      </p:sp>
      <p:pic>
        <p:nvPicPr>
          <p:cNvPr id="14340" name="Picture 5" descr="AMPROBLE"/>
          <p:cNvPicPr>
            <a:picLocks noChangeAspect="1" noChangeArrowheads="1"/>
          </p:cNvPicPr>
          <p:nvPr/>
        </p:nvPicPr>
        <p:blipFill>
          <a:blip r:embed="rId3" cstate="print"/>
          <a:srcRect/>
          <a:stretch>
            <a:fillRect/>
          </a:stretch>
        </p:blipFill>
        <p:spPr bwMode="auto">
          <a:xfrm>
            <a:off x="5486400" y="3276600"/>
            <a:ext cx="3429000" cy="3368675"/>
          </a:xfrm>
          <a:prstGeom prst="rect">
            <a:avLst/>
          </a:prstGeom>
          <a:noFill/>
          <a:ln w="9525">
            <a:noFill/>
            <a:miter lim="800000"/>
            <a:headEnd/>
            <a:tailEnd/>
          </a:ln>
        </p:spPr>
      </p:pic>
      <p:sp>
        <p:nvSpPr>
          <p:cNvPr id="14341" name="Text Box 6"/>
          <p:cNvSpPr txBox="1">
            <a:spLocks noChangeArrowheads="1"/>
          </p:cNvSpPr>
          <p:nvPr/>
        </p:nvSpPr>
        <p:spPr bwMode="auto">
          <a:xfrm>
            <a:off x="685800" y="5867400"/>
            <a:ext cx="3962400" cy="549275"/>
          </a:xfrm>
          <a:prstGeom prst="rect">
            <a:avLst/>
          </a:prstGeom>
          <a:noFill/>
          <a:ln w="9525">
            <a:noFill/>
            <a:miter lim="800000"/>
            <a:headEnd/>
            <a:tailEnd/>
          </a:ln>
        </p:spPr>
        <p:txBody>
          <a:bodyPr>
            <a:spAutoFit/>
          </a:bodyPr>
          <a:lstStyle/>
          <a:p>
            <a:pPr>
              <a:spcBef>
                <a:spcPct val="50000"/>
              </a:spcBef>
            </a:pPr>
            <a:r>
              <a:rPr lang="en-US" sz="1200">
                <a:hlinkClick r:id="rId4"/>
              </a:rPr>
              <a:t>http://science.pppst.com/scientificmethod.html</a:t>
            </a:r>
            <a:endParaRPr lang="en-US" sz="1200"/>
          </a:p>
          <a:p>
            <a:pPr>
              <a:spcBef>
                <a:spcPct val="50000"/>
              </a:spcBef>
            </a:pPr>
            <a:endParaRPr lang="en-US" sz="12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solidFill>
                  <a:schemeClr val="hlink"/>
                </a:solidFill>
              </a:rPr>
              <a:t>Data Analysis</a:t>
            </a:r>
          </a:p>
        </p:txBody>
      </p:sp>
      <p:sp>
        <p:nvSpPr>
          <p:cNvPr id="72707" name="Rectangle 3"/>
          <p:cNvSpPr>
            <a:spLocks noGrp="1" noChangeArrowheads="1"/>
          </p:cNvSpPr>
          <p:nvPr>
            <p:ph type="body" idx="1"/>
          </p:nvPr>
        </p:nvSpPr>
        <p:spPr/>
        <p:txBody>
          <a:bodyPr/>
          <a:lstStyle/>
          <a:p>
            <a:pPr eaLnBrk="1" hangingPunct="1"/>
            <a:r>
              <a:rPr lang="en-US" smtClean="0"/>
              <a:t>This includes a paragraph analyzing or explaining the results of your data.  What happened?  What pieces of data were interesting to you?  Did anything not go as you expected?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4800" smtClean="0">
                <a:solidFill>
                  <a:srgbClr val="AD1505"/>
                </a:solidFill>
              </a:rPr>
              <a:t>Let’s Practice-</a:t>
            </a:r>
            <a:br>
              <a:rPr lang="en-US" sz="4800" smtClean="0">
                <a:solidFill>
                  <a:srgbClr val="AD1505"/>
                </a:solidFill>
              </a:rPr>
            </a:br>
            <a:r>
              <a:rPr lang="en-US" sz="4800" smtClean="0">
                <a:solidFill>
                  <a:srgbClr val="AD1505"/>
                </a:solidFill>
              </a:rPr>
              <a:t>Collect and Analyze Results</a:t>
            </a:r>
          </a:p>
        </p:txBody>
      </p:sp>
      <p:sp>
        <p:nvSpPr>
          <p:cNvPr id="73731" name="Rectangle 3"/>
          <p:cNvSpPr>
            <a:spLocks noGrp="1" noChangeArrowheads="1"/>
          </p:cNvSpPr>
          <p:nvPr>
            <p:ph type="body" idx="1"/>
          </p:nvPr>
        </p:nvSpPr>
        <p:spPr>
          <a:xfrm>
            <a:off x="381000" y="2895600"/>
            <a:ext cx="5257800" cy="4525963"/>
          </a:xfrm>
        </p:spPr>
        <p:txBody>
          <a:bodyPr/>
          <a:lstStyle/>
          <a:p>
            <a:pPr eaLnBrk="1" hangingPunct="1">
              <a:lnSpc>
                <a:spcPct val="80000"/>
              </a:lnSpc>
              <a:buFontTx/>
              <a:buNone/>
            </a:pPr>
            <a:r>
              <a:rPr lang="en-US" smtClean="0"/>
              <a:t>John comes up with a </a:t>
            </a:r>
          </a:p>
          <a:p>
            <a:pPr eaLnBrk="1" hangingPunct="1">
              <a:lnSpc>
                <a:spcPct val="80000"/>
              </a:lnSpc>
              <a:buFontTx/>
              <a:buNone/>
            </a:pPr>
            <a:r>
              <a:rPr lang="en-US" smtClean="0"/>
              <a:t>table he can use to </a:t>
            </a:r>
          </a:p>
          <a:p>
            <a:pPr eaLnBrk="1" hangingPunct="1">
              <a:lnSpc>
                <a:spcPct val="80000"/>
              </a:lnSpc>
              <a:buFontTx/>
              <a:buNone/>
            </a:pPr>
            <a:r>
              <a:rPr lang="en-US" smtClean="0"/>
              <a:t>record his data.</a:t>
            </a:r>
          </a:p>
          <a:p>
            <a:pPr eaLnBrk="1" hangingPunct="1">
              <a:lnSpc>
                <a:spcPct val="80000"/>
              </a:lnSpc>
              <a:buFontTx/>
              <a:buNone/>
            </a:pPr>
            <a:r>
              <a:rPr lang="en-US" smtClean="0"/>
              <a:t>John gets all his </a:t>
            </a:r>
          </a:p>
          <a:p>
            <a:pPr eaLnBrk="1" hangingPunct="1">
              <a:lnSpc>
                <a:spcPct val="80000"/>
              </a:lnSpc>
              <a:buFontTx/>
              <a:buNone/>
            </a:pPr>
            <a:r>
              <a:rPr lang="en-US" smtClean="0"/>
              <a:t>materials together and </a:t>
            </a:r>
          </a:p>
          <a:p>
            <a:pPr eaLnBrk="1" hangingPunct="1">
              <a:lnSpc>
                <a:spcPct val="80000"/>
              </a:lnSpc>
              <a:buFontTx/>
              <a:buNone/>
            </a:pPr>
            <a:r>
              <a:rPr lang="en-US" smtClean="0"/>
              <a:t>carries out his experiment.</a:t>
            </a:r>
          </a:p>
          <a:p>
            <a:pPr eaLnBrk="1" hangingPunct="1">
              <a:lnSpc>
                <a:spcPct val="80000"/>
              </a:lnSpc>
            </a:pPr>
            <a:endParaRPr lang="en-US" smtClean="0"/>
          </a:p>
        </p:txBody>
      </p:sp>
      <p:pic>
        <p:nvPicPr>
          <p:cNvPr id="73732" name="Picture 4" descr="MMj02836790000[1]"/>
          <p:cNvPicPr>
            <a:picLocks noChangeAspect="1" noChangeArrowheads="1" noCrop="1"/>
          </p:cNvPicPr>
          <p:nvPr/>
        </p:nvPicPr>
        <p:blipFill>
          <a:blip r:embed="rId3" cstate="print"/>
          <a:srcRect/>
          <a:stretch>
            <a:fillRect/>
          </a:stretch>
        </p:blipFill>
        <p:spPr bwMode="auto">
          <a:xfrm>
            <a:off x="5181600" y="2286000"/>
            <a:ext cx="3132138" cy="3200400"/>
          </a:xfrm>
          <a:prstGeom prst="rect">
            <a:avLst/>
          </a:prstGeom>
          <a:noFill/>
          <a:ln w="9525">
            <a:noFill/>
            <a:miter lim="800000"/>
            <a:headEnd/>
            <a:tailEnd/>
          </a:ln>
        </p:spPr>
      </p:pic>
      <p:sp>
        <p:nvSpPr>
          <p:cNvPr id="73733" name="Text Box 5"/>
          <p:cNvSpPr txBox="1">
            <a:spLocks noChangeArrowheads="1"/>
          </p:cNvSpPr>
          <p:nvPr/>
        </p:nvSpPr>
        <p:spPr bwMode="auto">
          <a:xfrm>
            <a:off x="3810000" y="6172200"/>
            <a:ext cx="5029200" cy="274638"/>
          </a:xfrm>
          <a:prstGeom prst="rect">
            <a:avLst/>
          </a:prstGeom>
          <a:noFill/>
          <a:ln w="9525">
            <a:noFill/>
            <a:miter lim="800000"/>
            <a:headEnd/>
            <a:tailEnd/>
          </a:ln>
        </p:spPr>
        <p:txBody>
          <a:bodyPr>
            <a:spAutoFit/>
          </a:bodyPr>
          <a:lstStyle/>
          <a:p>
            <a:pPr>
              <a:spcBef>
                <a:spcPct val="50000"/>
              </a:spcBef>
            </a:pPr>
            <a:r>
              <a:rPr lang="en-US" sz="1200" i="1"/>
              <a:t>step.nn.k12.va.us/science/6th_science/ppt/</a:t>
            </a:r>
            <a:r>
              <a:rPr lang="en-US" sz="1200" b="1" i="1"/>
              <a:t>Scientific</a:t>
            </a:r>
            <a:r>
              <a:rPr lang="en-US" sz="1200" i="1"/>
              <a:t>_</a:t>
            </a:r>
            <a:r>
              <a:rPr lang="en-US" sz="1200" b="1" i="1"/>
              <a:t>Method</a:t>
            </a:r>
            <a:r>
              <a:rPr lang="en-US" sz="1200" i="1"/>
              <a:t>.ppt</a:t>
            </a:r>
            <a:r>
              <a:rPr lang="en-US" sz="1200"/>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52400"/>
            <a:ext cx="8229600" cy="914400"/>
          </a:xfrm>
        </p:spPr>
        <p:txBody>
          <a:bodyPr/>
          <a:lstStyle/>
          <a:p>
            <a:pPr eaLnBrk="1" hangingPunct="1"/>
            <a:r>
              <a:rPr lang="en-US" sz="4000" smtClean="0">
                <a:solidFill>
                  <a:srgbClr val="990000"/>
                </a:solidFill>
              </a:rPr>
              <a:t>Let’s Practice-Size of Baked Bread</a:t>
            </a:r>
            <a:r>
              <a:rPr lang="en-US" sz="4000" smtClean="0"/>
              <a:t> (LxWxH) cm</a:t>
            </a:r>
            <a:r>
              <a:rPr lang="en-US" sz="4000" baseline="30000" smtClean="0"/>
              <a:t>3</a:t>
            </a:r>
            <a:endParaRPr lang="en-US" sz="4000" smtClean="0"/>
          </a:p>
        </p:txBody>
      </p:sp>
      <p:graphicFrame>
        <p:nvGraphicFramePr>
          <p:cNvPr id="71683" name="Group 3"/>
          <p:cNvGraphicFramePr>
            <a:graphicFrameLocks noGrp="1"/>
          </p:cNvGraphicFramePr>
          <p:nvPr>
            <p:ph idx="1"/>
          </p:nvPr>
        </p:nvGraphicFramePr>
        <p:xfrm>
          <a:off x="228600" y="2514600"/>
          <a:ext cx="8686800" cy="4359275"/>
        </p:xfrm>
        <a:graphic>
          <a:graphicData uri="http://schemas.openxmlformats.org/drawingml/2006/table">
            <a:tbl>
              <a:tblPr/>
              <a:tblGrid>
                <a:gridCol w="1770063"/>
                <a:gridCol w="1704975"/>
                <a:gridCol w="1736725"/>
                <a:gridCol w="1736725"/>
                <a:gridCol w="1738312"/>
              </a:tblGrid>
              <a:tr h="808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AD1505"/>
                          </a:solidFill>
                          <a:effectLst/>
                          <a:latin typeface="Arial" charset="0"/>
                        </a:rPr>
                        <a:t>Amt. of Sugar (g.)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AD1505"/>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AD1505"/>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AD1505"/>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CC"/>
                          </a:solidFill>
                          <a:effectLst>
                            <a:outerShdw blurRad="38100" dist="38100" dir="2700000" algn="tl">
                              <a:srgbClr val="C0C0C0"/>
                            </a:outerShdw>
                          </a:effectLst>
                          <a:latin typeface="Arial" charset="0"/>
                        </a:rPr>
                        <a:t>Average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CC"/>
                          </a:solidFill>
                          <a:effectLst>
                            <a:outerShdw blurRad="38100" dist="38100" dir="2700000" algn="tl">
                              <a:srgbClr val="C0C0C0"/>
                            </a:outerShdw>
                          </a:effectLst>
                          <a:latin typeface="Arial" charset="0"/>
                        </a:rPr>
                        <a:t>Size (cm</a:t>
                      </a:r>
                      <a:r>
                        <a:rPr kumimoji="0" lang="en-US" sz="2000" b="1" i="0" u="none" strike="noStrike" cap="none" normalizeH="0" baseline="30000" smtClean="0">
                          <a:ln>
                            <a:noFill/>
                          </a:ln>
                          <a:solidFill>
                            <a:srgbClr val="0033CC"/>
                          </a:solidFill>
                          <a:effectLst>
                            <a:outerShdw blurRad="38100" dist="38100" dir="2700000" algn="tl">
                              <a:srgbClr val="C0C0C0"/>
                            </a:outerShdw>
                          </a:effectLst>
                          <a:latin typeface="Arial" charset="0"/>
                        </a:rPr>
                        <a:t>3</a:t>
                      </a:r>
                      <a:r>
                        <a:rPr kumimoji="0" lang="en-US" sz="2000" b="1" i="0" u="none" strike="noStrike" cap="none" normalizeH="0" baseline="0" smtClean="0">
                          <a:ln>
                            <a:noFill/>
                          </a:ln>
                          <a:solidFill>
                            <a:srgbClr val="0033CC"/>
                          </a:solidFill>
                          <a:effectLst>
                            <a:outerShdw blurRad="38100" dist="38100" dir="2700000" algn="tl">
                              <a:srgbClr val="C0C0C0"/>
                            </a:outerShdw>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AD1505"/>
                          </a:solidFill>
                          <a:effectLst/>
                          <a:latin typeface="Arial"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1344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AD1505"/>
                          </a:solidFill>
                          <a:effectLst/>
                          <a:latin typeface="Arial" charset="0"/>
                        </a:rPr>
                        <a:t>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1380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AD1505"/>
                          </a:solidFill>
                          <a:effectLst/>
                          <a:latin typeface="Arial" charset="0"/>
                        </a:rPr>
                        <a:t>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1638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1638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1560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1612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AD1505"/>
                          </a:solidFill>
                          <a:effectLst/>
                          <a:latin typeface="Arial" charset="0"/>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1332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AD1505"/>
                          </a:solidFill>
                          <a:effectLst/>
                          <a:latin typeface="Arial" charset="0"/>
                        </a:rPr>
                        <a:t>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799" name="Line 47"/>
          <p:cNvSpPr>
            <a:spLocks noChangeShapeType="1"/>
          </p:cNvSpPr>
          <p:nvPr/>
        </p:nvSpPr>
        <p:spPr bwMode="auto">
          <a:xfrm flipV="1">
            <a:off x="1981200" y="1371600"/>
            <a:ext cx="0" cy="1143000"/>
          </a:xfrm>
          <a:prstGeom prst="line">
            <a:avLst/>
          </a:prstGeom>
          <a:noFill/>
          <a:ln w="9525">
            <a:solidFill>
              <a:schemeClr val="tx1"/>
            </a:solidFill>
            <a:round/>
            <a:headEnd/>
            <a:tailEnd/>
          </a:ln>
        </p:spPr>
        <p:txBody>
          <a:bodyPr/>
          <a:lstStyle/>
          <a:p>
            <a:endParaRPr lang="en-US"/>
          </a:p>
        </p:txBody>
      </p:sp>
      <p:sp>
        <p:nvSpPr>
          <p:cNvPr id="74800" name="Line 48"/>
          <p:cNvSpPr>
            <a:spLocks noChangeShapeType="1"/>
          </p:cNvSpPr>
          <p:nvPr/>
        </p:nvSpPr>
        <p:spPr bwMode="auto">
          <a:xfrm>
            <a:off x="1981200" y="1371600"/>
            <a:ext cx="5181600" cy="0"/>
          </a:xfrm>
          <a:prstGeom prst="line">
            <a:avLst/>
          </a:prstGeom>
          <a:noFill/>
          <a:ln w="9525">
            <a:solidFill>
              <a:schemeClr val="tx1"/>
            </a:solidFill>
            <a:round/>
            <a:headEnd/>
            <a:tailEnd/>
          </a:ln>
        </p:spPr>
        <p:txBody>
          <a:bodyPr/>
          <a:lstStyle/>
          <a:p>
            <a:endParaRPr lang="en-US"/>
          </a:p>
        </p:txBody>
      </p:sp>
      <p:sp>
        <p:nvSpPr>
          <p:cNvPr id="74801" name="Line 49"/>
          <p:cNvSpPr>
            <a:spLocks noChangeShapeType="1"/>
          </p:cNvSpPr>
          <p:nvPr/>
        </p:nvSpPr>
        <p:spPr bwMode="auto">
          <a:xfrm>
            <a:off x="7162800" y="1371600"/>
            <a:ext cx="0" cy="1143000"/>
          </a:xfrm>
          <a:prstGeom prst="line">
            <a:avLst/>
          </a:prstGeom>
          <a:noFill/>
          <a:ln w="9525">
            <a:solidFill>
              <a:schemeClr val="tx1"/>
            </a:solidFill>
            <a:round/>
            <a:headEnd/>
            <a:tailEnd/>
          </a:ln>
        </p:spPr>
        <p:txBody>
          <a:bodyPr/>
          <a:lstStyle/>
          <a:p>
            <a:endParaRPr lang="en-US"/>
          </a:p>
        </p:txBody>
      </p:sp>
      <p:sp>
        <p:nvSpPr>
          <p:cNvPr id="71730" name="Text Box 50"/>
          <p:cNvSpPr txBox="1">
            <a:spLocks noChangeArrowheads="1"/>
          </p:cNvSpPr>
          <p:nvPr/>
        </p:nvSpPr>
        <p:spPr bwMode="auto">
          <a:xfrm>
            <a:off x="2362200" y="1371600"/>
            <a:ext cx="4648200" cy="1160463"/>
          </a:xfrm>
          <a:prstGeom prst="rect">
            <a:avLst/>
          </a:prstGeom>
          <a:noFill/>
          <a:ln w="9525">
            <a:noFill/>
            <a:miter lim="800000"/>
            <a:headEnd/>
            <a:tailEnd/>
          </a:ln>
          <a:effectLst/>
        </p:spPr>
        <p:txBody>
          <a:bodyPr>
            <a:spAutoFit/>
          </a:bodyPr>
          <a:lstStyle/>
          <a:p>
            <a:pPr eaLnBrk="0" hangingPunct="0">
              <a:spcBef>
                <a:spcPct val="50000"/>
              </a:spcBef>
              <a:defRPr/>
            </a:pPr>
            <a:r>
              <a:rPr lang="en-US" sz="2800">
                <a:solidFill>
                  <a:srgbClr val="AD1505"/>
                </a:solidFill>
                <a:effectLst>
                  <a:outerShdw blurRad="38100" dist="38100" dir="2700000" algn="tl">
                    <a:srgbClr val="C0C0C0"/>
                  </a:outerShdw>
                </a:effectLst>
              </a:rPr>
              <a:t>Size of Bread Loaf (cm</a:t>
            </a:r>
            <a:r>
              <a:rPr lang="en-US" sz="2800" baseline="30000">
                <a:solidFill>
                  <a:srgbClr val="AD1505"/>
                </a:solidFill>
                <a:effectLst>
                  <a:outerShdw blurRad="38100" dist="38100" dir="2700000" algn="tl">
                    <a:srgbClr val="C0C0C0"/>
                  </a:outerShdw>
                </a:effectLst>
              </a:rPr>
              <a:t>3</a:t>
            </a:r>
            <a:r>
              <a:rPr lang="en-US" sz="2800">
                <a:solidFill>
                  <a:srgbClr val="AD1505"/>
                </a:solidFill>
                <a:effectLst>
                  <a:outerShdw blurRad="38100" dist="38100" dir="2700000" algn="tl">
                    <a:srgbClr val="C0C0C0"/>
                  </a:outerShdw>
                </a:effectLst>
              </a:rPr>
              <a:t>)</a:t>
            </a:r>
          </a:p>
          <a:p>
            <a:pPr algn="ctr" eaLnBrk="0" hangingPunct="0">
              <a:spcBef>
                <a:spcPct val="50000"/>
              </a:spcBef>
              <a:defRPr/>
            </a:pPr>
            <a:r>
              <a:rPr lang="en-US" sz="2800">
                <a:solidFill>
                  <a:srgbClr val="AD1505"/>
                </a:solidFill>
                <a:effectLst>
                  <a:outerShdw blurRad="38100" dist="38100" dir="2700000" algn="tl">
                    <a:srgbClr val="C0C0C0"/>
                  </a:outerShdw>
                </a:effectLst>
              </a:rPr>
              <a:t>Trials</a:t>
            </a:r>
          </a:p>
        </p:txBody>
      </p:sp>
      <p:sp>
        <p:nvSpPr>
          <p:cNvPr id="74803" name="Text Box 51"/>
          <p:cNvSpPr txBox="1">
            <a:spLocks noChangeArrowheads="1"/>
          </p:cNvSpPr>
          <p:nvPr/>
        </p:nvSpPr>
        <p:spPr bwMode="auto">
          <a:xfrm>
            <a:off x="304800" y="3657600"/>
            <a:ext cx="1676400" cy="366713"/>
          </a:xfrm>
          <a:prstGeom prst="rect">
            <a:avLst/>
          </a:prstGeom>
          <a:noFill/>
          <a:ln w="9525">
            <a:noFill/>
            <a:miter lim="800000"/>
            <a:headEnd/>
            <a:tailEnd/>
          </a:ln>
        </p:spPr>
        <p:txBody>
          <a:bodyPr>
            <a:spAutoFit/>
          </a:bodyPr>
          <a:lstStyle/>
          <a:p>
            <a:pPr eaLnBrk="0" hangingPunct="0">
              <a:spcBef>
                <a:spcPct val="50000"/>
              </a:spcBef>
            </a:pPr>
            <a:r>
              <a:rPr lang="en-US"/>
              <a:t>Control group</a:t>
            </a:r>
          </a:p>
        </p:txBody>
      </p:sp>
      <p:sp>
        <p:nvSpPr>
          <p:cNvPr id="74804" name="Text Box 52"/>
          <p:cNvSpPr txBox="1">
            <a:spLocks noChangeArrowheads="1"/>
          </p:cNvSpPr>
          <p:nvPr/>
        </p:nvSpPr>
        <p:spPr bwMode="auto">
          <a:xfrm>
            <a:off x="7467600" y="1143000"/>
            <a:ext cx="1447800" cy="822325"/>
          </a:xfrm>
          <a:prstGeom prst="rect">
            <a:avLst/>
          </a:prstGeom>
          <a:noFill/>
          <a:ln w="9525">
            <a:noFill/>
            <a:miter lim="800000"/>
            <a:headEnd/>
            <a:tailEnd/>
          </a:ln>
        </p:spPr>
        <p:txBody>
          <a:bodyPr>
            <a:spAutoFit/>
          </a:bodyPr>
          <a:lstStyle/>
          <a:p>
            <a:pPr>
              <a:spcBef>
                <a:spcPct val="50000"/>
              </a:spcBef>
            </a:pPr>
            <a:r>
              <a:rPr lang="en-US" sz="1200" i="1"/>
              <a:t>step.nn.k12.va.us/science/6th_science/ppt/</a:t>
            </a:r>
            <a:r>
              <a:rPr lang="en-US" sz="1200" b="1" i="1"/>
              <a:t>Scientific</a:t>
            </a:r>
            <a:r>
              <a:rPr lang="en-US" sz="1200" i="1"/>
              <a:t>_</a:t>
            </a:r>
            <a:r>
              <a:rPr lang="en-US" sz="1200" b="1" i="1"/>
              <a:t>Method</a:t>
            </a:r>
            <a:r>
              <a:rPr lang="en-US" sz="1200" i="1"/>
              <a:t>.ppt</a:t>
            </a:r>
            <a:r>
              <a:rPr lang="en-US" sz="1200"/>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z="4000" smtClean="0">
                <a:solidFill>
                  <a:srgbClr val="FF0000"/>
                </a:solidFill>
              </a:rPr>
              <a:t>How the Data Collection Will Be Scored</a:t>
            </a:r>
          </a:p>
        </p:txBody>
      </p:sp>
      <p:graphicFrame>
        <p:nvGraphicFramePr>
          <p:cNvPr id="112669" name="Group 29"/>
          <p:cNvGraphicFramePr>
            <a:graphicFrameLocks noGrp="1"/>
          </p:cNvGraphicFramePr>
          <p:nvPr>
            <p:ph idx="1"/>
          </p:nvPr>
        </p:nvGraphicFramePr>
        <p:xfrm>
          <a:off x="381000" y="2971800"/>
          <a:ext cx="8382000" cy="2947988"/>
        </p:xfrm>
        <a:graphic>
          <a:graphicData uri="http://schemas.openxmlformats.org/drawingml/2006/table">
            <a:tbl>
              <a:tblPr/>
              <a:tblGrid>
                <a:gridCol w="1328738"/>
                <a:gridCol w="1174750"/>
                <a:gridCol w="1176337"/>
                <a:gridCol w="1174750"/>
                <a:gridCol w="1176338"/>
                <a:gridCol w="1174750"/>
                <a:gridCol w="1176337"/>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Data collection justifies conclusion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data collected clearly supports the conclusion made, and is supported by sufficient details.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data collected clearly supports the conclusion made, and is somewhat supported by details.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data collected supports the conclusion made.  Supporting details are not clear or not present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data collected does not clearly support the conclusion made.  The relationship between the data and the conclusion is questionable.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data collected clearly does not support the conclusion made.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No connection between the data and the conclusion is made.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5805" name="Picture 30" descr="science_scientificmethod"/>
          <p:cNvPicPr>
            <a:picLocks noChangeAspect="1" noChangeArrowheads="1"/>
          </p:cNvPicPr>
          <p:nvPr/>
        </p:nvPicPr>
        <p:blipFill>
          <a:blip r:embed="rId3" cstate="print"/>
          <a:srcRect/>
          <a:stretch>
            <a:fillRect/>
          </a:stretch>
        </p:blipFill>
        <p:spPr bwMode="auto">
          <a:xfrm>
            <a:off x="5715000" y="1219200"/>
            <a:ext cx="3124200" cy="18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solidFill>
                  <a:schemeClr val="hlink"/>
                </a:solidFill>
              </a:rPr>
              <a:t>Conclusion</a:t>
            </a:r>
          </a:p>
        </p:txBody>
      </p:sp>
      <p:sp>
        <p:nvSpPr>
          <p:cNvPr id="76803" name="Rectangle 3"/>
          <p:cNvSpPr>
            <a:spLocks noGrp="1" noChangeArrowheads="1"/>
          </p:cNvSpPr>
          <p:nvPr>
            <p:ph type="body" idx="1"/>
          </p:nvPr>
        </p:nvSpPr>
        <p:spPr/>
        <p:txBody>
          <a:bodyPr/>
          <a:lstStyle/>
          <a:p>
            <a:pPr eaLnBrk="1" hangingPunct="1">
              <a:buFontTx/>
              <a:buNone/>
            </a:pPr>
            <a:r>
              <a:rPr lang="en-US" sz="2400" smtClean="0"/>
              <a:t>The conclusion is where you tell us what </a:t>
            </a:r>
          </a:p>
          <a:p>
            <a:pPr eaLnBrk="1" hangingPunct="1">
              <a:buFontTx/>
              <a:buNone/>
            </a:pPr>
            <a:r>
              <a:rPr lang="en-US" sz="2400" smtClean="0"/>
              <a:t>happened. Was your hypothesis right or wrong or </a:t>
            </a:r>
          </a:p>
          <a:p>
            <a:pPr eaLnBrk="1" hangingPunct="1">
              <a:buFontTx/>
              <a:buNone/>
            </a:pPr>
            <a:r>
              <a:rPr lang="en-US" sz="2400" smtClean="0"/>
              <a:t>neither?  Were you successful, did it turn out </a:t>
            </a:r>
          </a:p>
          <a:p>
            <a:pPr eaLnBrk="1" hangingPunct="1">
              <a:buFontTx/>
              <a:buNone/>
            </a:pPr>
            <a:r>
              <a:rPr lang="en-US" sz="2400" smtClean="0"/>
              <a:t>okay?  Would you change anything about the </a:t>
            </a:r>
          </a:p>
          <a:p>
            <a:pPr eaLnBrk="1" hangingPunct="1">
              <a:buFontTx/>
              <a:buNone/>
            </a:pPr>
            <a:r>
              <a:rPr lang="en-US" sz="2400" smtClean="0"/>
              <a:t>experiment or are you curious about something </a:t>
            </a:r>
          </a:p>
          <a:p>
            <a:pPr eaLnBrk="1" hangingPunct="1">
              <a:buFontTx/>
              <a:buNone/>
            </a:pPr>
            <a:r>
              <a:rPr lang="en-US" sz="2400" smtClean="0"/>
              <a:t>else now that you’ve completed your experiment. </a:t>
            </a:r>
          </a:p>
          <a:p>
            <a:pPr eaLnBrk="1" hangingPunct="1">
              <a:buFontTx/>
              <a:buNone/>
            </a:pPr>
            <a:r>
              <a:rPr lang="en-US" sz="2400" smtClean="0"/>
              <a:t>And most of all, </a:t>
            </a:r>
            <a:r>
              <a:rPr lang="en-US" sz="2400" b="1" smtClean="0"/>
              <a:t>TELL WHAT YOU LEARNED </a:t>
            </a:r>
          </a:p>
          <a:p>
            <a:pPr eaLnBrk="1" hangingPunct="1">
              <a:buFontTx/>
              <a:buNone/>
            </a:pPr>
            <a:r>
              <a:rPr lang="en-US" sz="2400" b="1" smtClean="0"/>
              <a:t>FROM DOING THIS EXPERIMENT.  </a:t>
            </a:r>
            <a:endParaRPr lang="en-US" sz="2400" smtClean="0"/>
          </a:p>
        </p:txBody>
      </p:sp>
      <p:pic>
        <p:nvPicPr>
          <p:cNvPr id="76804" name="Picture 4" descr="la_plagiarism_s"/>
          <p:cNvPicPr>
            <a:picLocks noChangeAspect="1" noChangeArrowheads="1"/>
          </p:cNvPicPr>
          <p:nvPr/>
        </p:nvPicPr>
        <p:blipFill>
          <a:blip r:embed="rId3" cstate="print"/>
          <a:srcRect/>
          <a:stretch>
            <a:fillRect/>
          </a:stretch>
        </p:blipFill>
        <p:spPr bwMode="auto">
          <a:xfrm>
            <a:off x="5638800" y="4724400"/>
            <a:ext cx="3048000" cy="1671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solidFill>
                  <a:srgbClr val="00CC00"/>
                </a:solidFill>
              </a:rPr>
              <a:t>Time to Write in Your Notebook</a:t>
            </a:r>
          </a:p>
        </p:txBody>
      </p:sp>
      <p:sp>
        <p:nvSpPr>
          <p:cNvPr id="77827" name="Rectangle 3"/>
          <p:cNvSpPr>
            <a:spLocks noGrp="1" noChangeArrowheads="1"/>
          </p:cNvSpPr>
          <p:nvPr>
            <p:ph type="body" idx="1"/>
          </p:nvPr>
        </p:nvSpPr>
        <p:spPr/>
        <p:txBody>
          <a:bodyPr/>
          <a:lstStyle/>
          <a:p>
            <a:pPr marL="609600" indent="-609600" eaLnBrk="1" hangingPunct="1">
              <a:lnSpc>
                <a:spcPct val="90000"/>
              </a:lnSpc>
              <a:buFontTx/>
              <a:buNone/>
            </a:pPr>
            <a:r>
              <a:rPr lang="en-US" sz="2400" smtClean="0"/>
              <a:t>Now tell us what you learned from this and if you </a:t>
            </a:r>
          </a:p>
          <a:p>
            <a:pPr marL="609600" indent="-609600" eaLnBrk="1" hangingPunct="1">
              <a:lnSpc>
                <a:spcPct val="90000"/>
              </a:lnSpc>
              <a:buFontTx/>
              <a:buNone/>
            </a:pPr>
            <a:r>
              <a:rPr lang="en-US" sz="2400" smtClean="0"/>
              <a:t>were able to prove your hypothesis.  Did it work?  </a:t>
            </a:r>
          </a:p>
          <a:p>
            <a:pPr marL="609600" indent="-609600" eaLnBrk="1" hangingPunct="1">
              <a:lnSpc>
                <a:spcPct val="90000"/>
              </a:lnSpc>
              <a:buFontTx/>
              <a:buNone/>
            </a:pPr>
            <a:r>
              <a:rPr lang="en-US" sz="2400" smtClean="0"/>
              <a:t>Why did it work or why didn’t it work?  What did the </a:t>
            </a:r>
          </a:p>
          <a:p>
            <a:pPr marL="609600" indent="-609600" eaLnBrk="1" hangingPunct="1">
              <a:lnSpc>
                <a:spcPct val="90000"/>
              </a:lnSpc>
              <a:buFontTx/>
              <a:buNone/>
            </a:pPr>
            <a:r>
              <a:rPr lang="en-US" sz="2400" smtClean="0"/>
              <a:t>results tell you?  Sometimes not being able to </a:t>
            </a:r>
          </a:p>
          <a:p>
            <a:pPr marL="609600" indent="-609600" eaLnBrk="1" hangingPunct="1">
              <a:lnSpc>
                <a:spcPct val="90000"/>
              </a:lnSpc>
              <a:buFontTx/>
              <a:buNone/>
            </a:pPr>
            <a:r>
              <a:rPr lang="en-US" sz="2400" smtClean="0"/>
              <a:t>prove a hypothesis is important because you still </a:t>
            </a:r>
          </a:p>
          <a:p>
            <a:pPr marL="609600" indent="-609600" eaLnBrk="1" hangingPunct="1">
              <a:lnSpc>
                <a:spcPct val="90000"/>
              </a:lnSpc>
              <a:buFontTx/>
              <a:buNone/>
            </a:pPr>
            <a:r>
              <a:rPr lang="en-US" sz="2400" smtClean="0"/>
              <a:t>proved something.  What did you prove?</a:t>
            </a:r>
          </a:p>
          <a:p>
            <a:pPr marL="609600" indent="-609600" eaLnBrk="1" hangingPunct="1">
              <a:lnSpc>
                <a:spcPct val="90000"/>
              </a:lnSpc>
              <a:buFontTx/>
              <a:buNone/>
            </a:pPr>
            <a:r>
              <a:rPr lang="en-US" sz="2400" smtClean="0"/>
              <a:t>This is where you interpret and draw conclusions </a:t>
            </a:r>
          </a:p>
          <a:p>
            <a:pPr marL="609600" indent="-609600" eaLnBrk="1" hangingPunct="1">
              <a:lnSpc>
                <a:spcPct val="90000"/>
              </a:lnSpc>
              <a:buFontTx/>
              <a:buNone/>
            </a:pPr>
            <a:r>
              <a:rPr lang="en-US" sz="2400" smtClean="0"/>
              <a:t>about your charts graphs and data.  Start lots of sentences </a:t>
            </a:r>
          </a:p>
          <a:p>
            <a:pPr marL="609600" indent="-609600" eaLnBrk="1" hangingPunct="1">
              <a:lnSpc>
                <a:spcPct val="90000"/>
              </a:lnSpc>
              <a:buFontTx/>
              <a:buNone/>
            </a:pPr>
            <a:r>
              <a:rPr lang="en-US" sz="2400" smtClean="0"/>
              <a:t>with “Based on my results, I can conclude that…” or “Based </a:t>
            </a:r>
          </a:p>
          <a:p>
            <a:pPr marL="609600" indent="-609600" eaLnBrk="1" hangingPunct="1">
              <a:lnSpc>
                <a:spcPct val="90000"/>
              </a:lnSpc>
              <a:buFontTx/>
              <a:buNone/>
            </a:pPr>
            <a:r>
              <a:rPr lang="en-US" sz="2400" smtClean="0"/>
              <a:t>on my data…” Judges love that!</a:t>
            </a:r>
          </a:p>
        </p:txBody>
      </p:sp>
      <p:pic>
        <p:nvPicPr>
          <p:cNvPr id="77828" name="Picture 4" descr="school_pencil"/>
          <p:cNvPicPr>
            <a:picLocks noChangeAspect="1" noChangeArrowheads="1"/>
          </p:cNvPicPr>
          <p:nvPr/>
        </p:nvPicPr>
        <p:blipFill>
          <a:blip r:embed="rId3" cstate="print"/>
          <a:srcRect/>
          <a:stretch>
            <a:fillRect/>
          </a:stretch>
        </p:blipFill>
        <p:spPr bwMode="auto">
          <a:xfrm>
            <a:off x="5715000" y="5334000"/>
            <a:ext cx="2771775" cy="1185863"/>
          </a:xfrm>
          <a:prstGeom prst="rect">
            <a:avLst/>
          </a:prstGeom>
          <a:noFill/>
          <a:ln w="9525">
            <a:noFill/>
            <a:miter lim="800000"/>
            <a:headEnd/>
            <a:tailEnd/>
          </a:ln>
        </p:spPr>
      </p:pic>
      <p:sp>
        <p:nvSpPr>
          <p:cNvPr id="77829" name="Text Box 5"/>
          <p:cNvSpPr txBox="1">
            <a:spLocks noChangeArrowheads="1"/>
          </p:cNvSpPr>
          <p:nvPr/>
        </p:nvSpPr>
        <p:spPr bwMode="auto">
          <a:xfrm>
            <a:off x="3124200" y="5867400"/>
            <a:ext cx="2286000" cy="641350"/>
          </a:xfrm>
          <a:prstGeom prst="rect">
            <a:avLst/>
          </a:prstGeom>
          <a:noFill/>
          <a:ln w="9525">
            <a:noFill/>
            <a:miter lim="800000"/>
            <a:headEnd/>
            <a:tailEnd/>
          </a:ln>
        </p:spPr>
        <p:txBody>
          <a:bodyPr>
            <a:spAutoFit/>
          </a:bodyPr>
          <a:lstStyle/>
          <a:p>
            <a:pPr>
              <a:spcBef>
                <a:spcPct val="50000"/>
              </a:spcBef>
            </a:pPr>
            <a:r>
              <a:rPr lang="en-US">
                <a:solidFill>
                  <a:srgbClr val="00CC00"/>
                </a:solidFill>
              </a:rPr>
              <a:t>Complete this step by January 11, 2013</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z="4000" smtClean="0">
                <a:solidFill>
                  <a:srgbClr val="FF0000"/>
                </a:solidFill>
              </a:rPr>
              <a:t>How the Data Conclusion Will Be Scored</a:t>
            </a:r>
          </a:p>
        </p:txBody>
      </p:sp>
      <p:graphicFrame>
        <p:nvGraphicFramePr>
          <p:cNvPr id="113693" name="Group 29"/>
          <p:cNvGraphicFramePr>
            <a:graphicFrameLocks noGrp="1"/>
          </p:cNvGraphicFramePr>
          <p:nvPr>
            <p:ph idx="1"/>
          </p:nvPr>
        </p:nvGraphicFramePr>
        <p:xfrm>
          <a:off x="381000" y="2971800"/>
          <a:ext cx="8382000" cy="2971800"/>
        </p:xfrm>
        <a:graphic>
          <a:graphicData uri="http://schemas.openxmlformats.org/drawingml/2006/table">
            <a:tbl>
              <a:tblPr/>
              <a:tblGrid>
                <a:gridCol w="1328738"/>
                <a:gridCol w="1174750"/>
                <a:gridCol w="1176337"/>
                <a:gridCol w="1174750"/>
                <a:gridCol w="1176338"/>
                <a:gridCol w="1174750"/>
                <a:gridCol w="1176337"/>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Conclusion clearly stated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Student provided a detailed conclusion clearly based on the data and related to previous research findings and the hypothesis statement.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Student provided a somewhat detailed conclusion clearly based on the data and related to the hypothesis statement.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Student provided a conclusion with some reference to the data and the hypothesis statement.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Student provided a conclusion with some reference to the data. The conclusion is not clearly related to the hypothesis statement.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 conclusion is present, but findings are not apparent OR important details were overlooked.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 conclusion statement is not 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8877" name="Picture 30" descr="science_scientificmethod"/>
          <p:cNvPicPr>
            <a:picLocks noChangeAspect="1" noChangeArrowheads="1"/>
          </p:cNvPicPr>
          <p:nvPr/>
        </p:nvPicPr>
        <p:blipFill>
          <a:blip r:embed="rId3" cstate="print"/>
          <a:srcRect/>
          <a:stretch>
            <a:fillRect/>
          </a:stretch>
        </p:blipFill>
        <p:spPr bwMode="auto">
          <a:xfrm>
            <a:off x="5715000" y="1219200"/>
            <a:ext cx="3124200" cy="18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33400" y="533400"/>
            <a:ext cx="8229600" cy="1143000"/>
          </a:xfrm>
        </p:spPr>
        <p:txBody>
          <a:bodyPr/>
          <a:lstStyle/>
          <a:p>
            <a:pPr eaLnBrk="1" hangingPunct="1"/>
            <a:r>
              <a:rPr lang="en-US" sz="4800" smtClean="0">
                <a:solidFill>
                  <a:srgbClr val="AD1505"/>
                </a:solidFill>
              </a:rPr>
              <a:t>Let’s Practice-</a:t>
            </a:r>
            <a:br>
              <a:rPr lang="en-US" sz="4800" smtClean="0">
                <a:solidFill>
                  <a:srgbClr val="AD1505"/>
                </a:solidFill>
              </a:rPr>
            </a:br>
            <a:r>
              <a:rPr lang="en-US" sz="4800" smtClean="0">
                <a:solidFill>
                  <a:srgbClr val="AD1505"/>
                </a:solidFill>
              </a:rPr>
              <a:t>Conclusion</a:t>
            </a:r>
          </a:p>
        </p:txBody>
      </p:sp>
      <p:sp>
        <p:nvSpPr>
          <p:cNvPr id="79875" name="Rectangle 3"/>
          <p:cNvSpPr>
            <a:spLocks noGrp="1" noChangeArrowheads="1"/>
          </p:cNvSpPr>
          <p:nvPr>
            <p:ph type="body" idx="1"/>
          </p:nvPr>
        </p:nvSpPr>
        <p:spPr>
          <a:xfrm>
            <a:off x="304800" y="2819400"/>
            <a:ext cx="4419600" cy="4525963"/>
          </a:xfrm>
        </p:spPr>
        <p:txBody>
          <a:bodyPr/>
          <a:lstStyle/>
          <a:p>
            <a:pPr eaLnBrk="1" hangingPunct="1">
              <a:buFontTx/>
              <a:buNone/>
            </a:pPr>
            <a:r>
              <a:rPr lang="en-US" smtClean="0"/>
              <a:t>John finds that 70g. Of</a:t>
            </a:r>
          </a:p>
          <a:p>
            <a:pPr eaLnBrk="1" hangingPunct="1">
              <a:buFontTx/>
              <a:buNone/>
            </a:pPr>
            <a:r>
              <a:rPr lang="en-US" smtClean="0"/>
              <a:t>sugar produces the </a:t>
            </a:r>
          </a:p>
          <a:p>
            <a:pPr eaLnBrk="1" hangingPunct="1">
              <a:buFontTx/>
              <a:buNone/>
            </a:pPr>
            <a:r>
              <a:rPr lang="en-US" smtClean="0"/>
              <a:t>largest loaf. His </a:t>
            </a:r>
          </a:p>
          <a:p>
            <a:pPr eaLnBrk="1" hangingPunct="1">
              <a:buFontTx/>
              <a:buNone/>
            </a:pPr>
            <a:r>
              <a:rPr lang="en-US" smtClean="0"/>
              <a:t>hypothesis is accepted.</a:t>
            </a:r>
          </a:p>
          <a:p>
            <a:pPr eaLnBrk="1" hangingPunct="1"/>
            <a:endParaRPr lang="en-US" smtClean="0"/>
          </a:p>
        </p:txBody>
      </p:sp>
      <p:pic>
        <p:nvPicPr>
          <p:cNvPr id="79876" name="Picture 4" descr="MMj02836790000[1]"/>
          <p:cNvPicPr>
            <a:picLocks noChangeAspect="1" noChangeArrowheads="1" noCrop="1"/>
          </p:cNvPicPr>
          <p:nvPr/>
        </p:nvPicPr>
        <p:blipFill>
          <a:blip r:embed="rId3" cstate="print"/>
          <a:srcRect/>
          <a:stretch>
            <a:fillRect/>
          </a:stretch>
        </p:blipFill>
        <p:spPr bwMode="auto">
          <a:xfrm>
            <a:off x="5105400" y="2057400"/>
            <a:ext cx="3132138" cy="3200400"/>
          </a:xfrm>
          <a:prstGeom prst="rect">
            <a:avLst/>
          </a:prstGeom>
          <a:noFill/>
          <a:ln w="9525">
            <a:noFill/>
            <a:miter lim="800000"/>
            <a:headEnd/>
            <a:tailEnd/>
          </a:ln>
        </p:spPr>
      </p:pic>
      <p:sp>
        <p:nvSpPr>
          <p:cNvPr id="79877" name="Text Box 5"/>
          <p:cNvSpPr txBox="1">
            <a:spLocks noChangeArrowheads="1"/>
          </p:cNvSpPr>
          <p:nvPr/>
        </p:nvSpPr>
        <p:spPr bwMode="auto">
          <a:xfrm>
            <a:off x="3352800" y="5867400"/>
            <a:ext cx="5029200" cy="274638"/>
          </a:xfrm>
          <a:prstGeom prst="rect">
            <a:avLst/>
          </a:prstGeom>
          <a:noFill/>
          <a:ln w="9525">
            <a:noFill/>
            <a:miter lim="800000"/>
            <a:headEnd/>
            <a:tailEnd/>
          </a:ln>
        </p:spPr>
        <p:txBody>
          <a:bodyPr>
            <a:spAutoFit/>
          </a:bodyPr>
          <a:lstStyle/>
          <a:p>
            <a:pPr>
              <a:spcBef>
                <a:spcPct val="50000"/>
              </a:spcBef>
            </a:pPr>
            <a:r>
              <a:rPr lang="en-US" sz="1200" i="1"/>
              <a:t>step.nn.k12.va.us/science/6th_science/ppt/</a:t>
            </a:r>
            <a:r>
              <a:rPr lang="en-US" sz="1200" b="1" i="1"/>
              <a:t>Scientific</a:t>
            </a:r>
            <a:r>
              <a:rPr lang="en-US" sz="1200" i="1"/>
              <a:t>_</a:t>
            </a:r>
            <a:r>
              <a:rPr lang="en-US" sz="1200" b="1" i="1"/>
              <a:t>Method</a:t>
            </a:r>
            <a:r>
              <a:rPr lang="en-US" sz="1200" i="1"/>
              <a:t>.ppt</a:t>
            </a:r>
            <a:r>
              <a:rPr lang="en-US" sz="1200"/>
              <a: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solidFill>
                  <a:srgbClr val="00CC00"/>
                </a:solidFill>
              </a:rPr>
              <a:t>Time to Write in Your Notebook</a:t>
            </a:r>
          </a:p>
        </p:txBody>
      </p:sp>
      <p:sp>
        <p:nvSpPr>
          <p:cNvPr id="80899" name="Rectangle 3"/>
          <p:cNvSpPr>
            <a:spLocks noGrp="1" noChangeArrowheads="1"/>
          </p:cNvSpPr>
          <p:nvPr>
            <p:ph type="body" idx="1"/>
          </p:nvPr>
        </p:nvSpPr>
        <p:spPr/>
        <p:txBody>
          <a:bodyPr/>
          <a:lstStyle/>
          <a:p>
            <a:pPr eaLnBrk="1" hangingPunct="1">
              <a:spcBef>
                <a:spcPct val="0"/>
              </a:spcBef>
              <a:buFontTx/>
              <a:buNone/>
            </a:pPr>
            <a:r>
              <a:rPr lang="en-US" smtClean="0"/>
              <a:t>Time to explain the applications for your </a:t>
            </a:r>
          </a:p>
          <a:p>
            <a:pPr eaLnBrk="1" hangingPunct="1">
              <a:spcBef>
                <a:spcPct val="0"/>
              </a:spcBef>
              <a:buFontTx/>
              <a:buNone/>
            </a:pPr>
            <a:r>
              <a:rPr lang="en-US" smtClean="0"/>
              <a:t>project. Write about how this experiment can </a:t>
            </a:r>
          </a:p>
          <a:p>
            <a:pPr eaLnBrk="1" hangingPunct="1">
              <a:spcBef>
                <a:spcPct val="0"/>
              </a:spcBef>
              <a:buFontTx/>
              <a:buNone/>
            </a:pPr>
            <a:r>
              <a:rPr lang="en-US" smtClean="0"/>
              <a:t>be used in a real life situations. Why was it </a:t>
            </a:r>
          </a:p>
          <a:p>
            <a:pPr eaLnBrk="1" hangingPunct="1">
              <a:spcBef>
                <a:spcPct val="0"/>
              </a:spcBef>
              <a:buFontTx/>
              <a:buNone/>
            </a:pPr>
            <a:r>
              <a:rPr lang="en-US" smtClean="0"/>
              <a:t>important to know about it?</a:t>
            </a:r>
          </a:p>
          <a:p>
            <a:pPr eaLnBrk="1" hangingPunct="1">
              <a:buFontTx/>
              <a:buNone/>
            </a:pPr>
            <a:endParaRPr lang="en-US" smtClean="0"/>
          </a:p>
        </p:txBody>
      </p:sp>
      <p:pic>
        <p:nvPicPr>
          <p:cNvPr id="80900" name="Picture 4" descr="school_pencil"/>
          <p:cNvPicPr>
            <a:picLocks noChangeAspect="1" noChangeArrowheads="1"/>
          </p:cNvPicPr>
          <p:nvPr/>
        </p:nvPicPr>
        <p:blipFill>
          <a:blip r:embed="rId3" cstate="print"/>
          <a:srcRect/>
          <a:stretch>
            <a:fillRect/>
          </a:stretch>
        </p:blipFill>
        <p:spPr bwMode="auto">
          <a:xfrm>
            <a:off x="4572000" y="4572000"/>
            <a:ext cx="3762375" cy="1609725"/>
          </a:xfrm>
          <a:prstGeom prst="rect">
            <a:avLst/>
          </a:prstGeom>
          <a:noFill/>
          <a:ln w="9525">
            <a:noFill/>
            <a:miter lim="800000"/>
            <a:headEnd/>
            <a:tailEnd/>
          </a:ln>
        </p:spPr>
      </p:pic>
      <p:sp>
        <p:nvSpPr>
          <p:cNvPr id="80901" name="Text Box 5"/>
          <p:cNvSpPr txBox="1">
            <a:spLocks noChangeArrowheads="1"/>
          </p:cNvSpPr>
          <p:nvPr/>
        </p:nvSpPr>
        <p:spPr bwMode="auto">
          <a:xfrm>
            <a:off x="1676400" y="4953000"/>
            <a:ext cx="2895600" cy="641350"/>
          </a:xfrm>
          <a:prstGeom prst="rect">
            <a:avLst/>
          </a:prstGeom>
          <a:noFill/>
          <a:ln w="9525">
            <a:noFill/>
            <a:miter lim="800000"/>
            <a:headEnd/>
            <a:tailEnd/>
          </a:ln>
        </p:spPr>
        <p:txBody>
          <a:bodyPr>
            <a:spAutoFit/>
          </a:bodyPr>
          <a:lstStyle/>
          <a:p>
            <a:pPr>
              <a:spcBef>
                <a:spcPct val="50000"/>
              </a:spcBef>
            </a:pPr>
            <a:r>
              <a:rPr lang="en-US">
                <a:solidFill>
                  <a:srgbClr val="00CC00"/>
                </a:solidFill>
              </a:rPr>
              <a:t>Complete this step by January 18, 2013</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What your Abstract Needs</a:t>
            </a:r>
          </a:p>
        </p:txBody>
      </p:sp>
      <p:sp>
        <p:nvSpPr>
          <p:cNvPr id="81923" name="Rectangle 3"/>
          <p:cNvSpPr>
            <a:spLocks noGrp="1" noChangeArrowheads="1"/>
          </p:cNvSpPr>
          <p:nvPr>
            <p:ph type="body" idx="1"/>
          </p:nvPr>
        </p:nvSpPr>
        <p:spPr/>
        <p:txBody>
          <a:bodyPr/>
          <a:lstStyle/>
          <a:p>
            <a:pPr eaLnBrk="1" hangingPunct="1">
              <a:lnSpc>
                <a:spcPct val="80000"/>
              </a:lnSpc>
            </a:pPr>
            <a:r>
              <a:rPr lang="en-US" sz="1200" smtClean="0"/>
              <a:t>An </a:t>
            </a:r>
            <a:r>
              <a:rPr lang="en-US" sz="1200" b="1" smtClean="0"/>
              <a:t>abstract</a:t>
            </a:r>
            <a:r>
              <a:rPr lang="en-US" sz="1200" smtClean="0"/>
              <a:t> is an abbreviated version of your science fair project final report. For most science fairs it is limited to a maximum of 250 words (check the rules for your competition). The science fair project abstract appears at the beginning of the report as well as on your display board.</a:t>
            </a:r>
          </a:p>
          <a:p>
            <a:pPr eaLnBrk="1" hangingPunct="1">
              <a:lnSpc>
                <a:spcPct val="80000"/>
              </a:lnSpc>
            </a:pPr>
            <a:r>
              <a:rPr lang="en-US" sz="1200" smtClean="0"/>
              <a:t>Almost all scientists and engineers agree that an abstract should have the following five pieces: </a:t>
            </a:r>
          </a:p>
          <a:p>
            <a:pPr eaLnBrk="1" hangingPunct="1">
              <a:lnSpc>
                <a:spcPct val="80000"/>
              </a:lnSpc>
            </a:pPr>
            <a:r>
              <a:rPr lang="en-US" sz="1200" b="1" smtClean="0"/>
              <a:t>Introduction</a:t>
            </a:r>
            <a:r>
              <a:rPr lang="en-US" sz="1200" smtClean="0"/>
              <a:t>. This is where you describe the purpose for doing your science fair project or invention. Why should anyone care about the work you did? You have to tell them why. Did you explain something that should cause people to change the way they go about their daily business? If you made an invention or developed a new procedure how is it better, faster, or cheaper than what is already out there? </a:t>
            </a:r>
            <a:r>
              <a:rPr lang="en-US" sz="1200" b="1" smtClean="0"/>
              <a:t>Motivate</a:t>
            </a:r>
            <a:r>
              <a:rPr lang="en-US" sz="1200" smtClean="0"/>
              <a:t> the reader to finish the abstract and read the entire paper or display board. </a:t>
            </a:r>
            <a:br>
              <a:rPr lang="en-US" sz="1200" smtClean="0"/>
            </a:br>
            <a:r>
              <a:rPr lang="en-US" sz="1200" smtClean="0"/>
              <a:t/>
            </a:r>
            <a:br>
              <a:rPr lang="en-US" sz="1200" smtClean="0"/>
            </a:br>
            <a:endParaRPr lang="en-US" sz="1200" smtClean="0"/>
          </a:p>
          <a:p>
            <a:pPr eaLnBrk="1" hangingPunct="1">
              <a:lnSpc>
                <a:spcPct val="80000"/>
              </a:lnSpc>
            </a:pPr>
            <a:r>
              <a:rPr lang="en-US" sz="1200" b="1" smtClean="0"/>
              <a:t>Problem Statement</a:t>
            </a:r>
            <a:r>
              <a:rPr lang="en-US" sz="1200" smtClean="0"/>
              <a:t>. Identify the problem you solved or the hypothesis you investigated.</a:t>
            </a:r>
            <a:br>
              <a:rPr lang="en-US" sz="1200" smtClean="0"/>
            </a:br>
            <a:r>
              <a:rPr lang="en-US" sz="1200" smtClean="0"/>
              <a:t/>
            </a:r>
            <a:br>
              <a:rPr lang="en-US" sz="1200" smtClean="0"/>
            </a:br>
            <a:endParaRPr lang="en-US" sz="1200" smtClean="0"/>
          </a:p>
          <a:p>
            <a:pPr eaLnBrk="1" hangingPunct="1">
              <a:lnSpc>
                <a:spcPct val="80000"/>
              </a:lnSpc>
            </a:pPr>
            <a:r>
              <a:rPr lang="en-US" sz="1200" b="1" smtClean="0"/>
              <a:t>Procedures</a:t>
            </a:r>
            <a:r>
              <a:rPr lang="en-US" sz="1200" smtClean="0"/>
              <a:t>. What was your approach for investigating the problem? Don't go into detail about materials unless they were critical to your success. Do describe the most important variables if you have room.</a:t>
            </a:r>
            <a:br>
              <a:rPr lang="en-US" sz="1200" smtClean="0"/>
            </a:br>
            <a:r>
              <a:rPr lang="en-US" sz="1200" smtClean="0"/>
              <a:t/>
            </a:r>
            <a:br>
              <a:rPr lang="en-US" sz="1200" smtClean="0"/>
            </a:br>
            <a:endParaRPr lang="en-US" sz="1200" smtClean="0"/>
          </a:p>
          <a:p>
            <a:pPr eaLnBrk="1" hangingPunct="1">
              <a:lnSpc>
                <a:spcPct val="80000"/>
              </a:lnSpc>
            </a:pPr>
            <a:r>
              <a:rPr lang="en-US" sz="1200" b="1" smtClean="0"/>
              <a:t>Results</a:t>
            </a:r>
            <a:r>
              <a:rPr lang="en-US" sz="1200" smtClean="0"/>
              <a:t>. What answer did you obtain? Be specific and use numbers to describe your results. Do not use vague terms like "most" or "some."</a:t>
            </a:r>
            <a:br>
              <a:rPr lang="en-US" sz="1200" smtClean="0"/>
            </a:br>
            <a:r>
              <a:rPr lang="en-US" sz="1200" smtClean="0"/>
              <a:t/>
            </a:r>
            <a:br>
              <a:rPr lang="en-US" sz="1200" smtClean="0"/>
            </a:br>
            <a:endParaRPr lang="en-US" sz="1200" smtClean="0"/>
          </a:p>
          <a:p>
            <a:pPr eaLnBrk="1" hangingPunct="1">
              <a:lnSpc>
                <a:spcPct val="80000"/>
              </a:lnSpc>
            </a:pPr>
            <a:r>
              <a:rPr lang="en-US" sz="1200" b="1" smtClean="0"/>
              <a:t>Conclusions</a:t>
            </a:r>
            <a:r>
              <a:rPr lang="en-US" sz="1200" smtClean="0"/>
              <a:t>. State what your science fair project or invention contributes to the area you worked in. Did you meet your objectives? For an engineering project state whether you met your design criteria. </a:t>
            </a:r>
          </a:p>
          <a:p>
            <a:pPr eaLnBrk="1" hangingPunct="1">
              <a:lnSpc>
                <a:spcPct val="80000"/>
              </a:lnSpc>
            </a:pPr>
            <a:endParaRPr lang="en-US" sz="1200" smtClean="0"/>
          </a:p>
        </p:txBody>
      </p:sp>
      <p:sp>
        <p:nvSpPr>
          <p:cNvPr id="81924" name="Text Box 4"/>
          <p:cNvSpPr txBox="1">
            <a:spLocks noChangeArrowheads="1"/>
          </p:cNvSpPr>
          <p:nvPr/>
        </p:nvSpPr>
        <p:spPr bwMode="auto">
          <a:xfrm>
            <a:off x="2667000" y="5943600"/>
            <a:ext cx="6019800" cy="549275"/>
          </a:xfrm>
          <a:prstGeom prst="rect">
            <a:avLst/>
          </a:prstGeom>
          <a:noFill/>
          <a:ln w="9525">
            <a:noFill/>
            <a:miter lim="800000"/>
            <a:headEnd/>
            <a:tailEnd/>
          </a:ln>
        </p:spPr>
        <p:txBody>
          <a:bodyPr>
            <a:spAutoFit/>
          </a:bodyPr>
          <a:lstStyle/>
          <a:p>
            <a:pPr>
              <a:spcBef>
                <a:spcPct val="50000"/>
              </a:spcBef>
            </a:pPr>
            <a:r>
              <a:rPr lang="en-US" sz="1200">
                <a:hlinkClick r:id="rId3"/>
              </a:rPr>
              <a:t>http://www.sciencebuddies.org/science-fair-projects/project_abstract.shtml</a:t>
            </a:r>
            <a:endParaRPr lang="en-US" sz="1200"/>
          </a:p>
          <a:p>
            <a:pPr>
              <a:spcBef>
                <a:spcPct val="50000"/>
              </a:spcBef>
            </a:pPr>
            <a:endParaRPr lang="en-US" sz="1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solidFill>
                  <a:schemeClr val="hlink"/>
                </a:solidFill>
              </a:rPr>
              <a:t>Result</a:t>
            </a:r>
          </a:p>
        </p:txBody>
      </p:sp>
      <p:sp>
        <p:nvSpPr>
          <p:cNvPr id="15363" name="Rectangle 3"/>
          <p:cNvSpPr>
            <a:spLocks noGrp="1" noChangeArrowheads="1"/>
          </p:cNvSpPr>
          <p:nvPr>
            <p:ph type="body" idx="1"/>
          </p:nvPr>
        </p:nvSpPr>
        <p:spPr/>
        <p:txBody>
          <a:bodyPr/>
          <a:lstStyle/>
          <a:p>
            <a:pPr eaLnBrk="1" hangingPunct="1">
              <a:buFontTx/>
              <a:buNone/>
            </a:pPr>
            <a:r>
              <a:rPr lang="en-US" smtClean="0"/>
              <a:t>You do the experiment using </a:t>
            </a:r>
          </a:p>
          <a:p>
            <a:pPr eaLnBrk="1" hangingPunct="1">
              <a:buFontTx/>
              <a:buNone/>
            </a:pPr>
            <a:r>
              <a:rPr lang="en-US" smtClean="0"/>
              <a:t>the method you came up with and </a:t>
            </a:r>
          </a:p>
          <a:p>
            <a:pPr eaLnBrk="1" hangingPunct="1">
              <a:buFontTx/>
              <a:buNone/>
            </a:pPr>
            <a:r>
              <a:rPr lang="en-US" smtClean="0"/>
              <a:t>record the results. You repeat the </a:t>
            </a:r>
          </a:p>
          <a:p>
            <a:pPr eaLnBrk="1" hangingPunct="1">
              <a:buFontTx/>
              <a:buNone/>
            </a:pPr>
            <a:r>
              <a:rPr lang="en-US" smtClean="0"/>
              <a:t>experiment to confirm your </a:t>
            </a:r>
          </a:p>
          <a:p>
            <a:pPr eaLnBrk="1" hangingPunct="1">
              <a:buFontTx/>
              <a:buNone/>
            </a:pPr>
            <a:r>
              <a:rPr lang="en-US" smtClean="0"/>
              <a:t>results by retesting.  </a:t>
            </a:r>
          </a:p>
          <a:p>
            <a:pPr eaLnBrk="1" hangingPunct="1">
              <a:buFontTx/>
              <a:buNone/>
            </a:pPr>
            <a:endParaRPr lang="en-US" smtClean="0"/>
          </a:p>
        </p:txBody>
      </p:sp>
      <p:pic>
        <p:nvPicPr>
          <p:cNvPr id="15364" name="Picture 4" descr="AMDISAST"/>
          <p:cNvPicPr>
            <a:picLocks noChangeAspect="1" noChangeArrowheads="1"/>
          </p:cNvPicPr>
          <p:nvPr/>
        </p:nvPicPr>
        <p:blipFill>
          <a:blip r:embed="rId3" cstate="print"/>
          <a:srcRect/>
          <a:stretch>
            <a:fillRect/>
          </a:stretch>
        </p:blipFill>
        <p:spPr bwMode="auto">
          <a:xfrm>
            <a:off x="4648200" y="3430588"/>
            <a:ext cx="4495800" cy="3427412"/>
          </a:xfrm>
          <a:prstGeom prst="rect">
            <a:avLst/>
          </a:prstGeom>
          <a:noFill/>
          <a:ln w="9525">
            <a:noFill/>
            <a:miter lim="800000"/>
            <a:headEnd/>
            <a:tailEnd/>
          </a:ln>
        </p:spPr>
      </p:pic>
      <p:sp>
        <p:nvSpPr>
          <p:cNvPr id="15365" name="Text Box 5"/>
          <p:cNvSpPr txBox="1">
            <a:spLocks noChangeArrowheads="1"/>
          </p:cNvSpPr>
          <p:nvPr/>
        </p:nvSpPr>
        <p:spPr bwMode="auto">
          <a:xfrm>
            <a:off x="457200" y="5715000"/>
            <a:ext cx="3505200" cy="549275"/>
          </a:xfrm>
          <a:prstGeom prst="rect">
            <a:avLst/>
          </a:prstGeom>
          <a:noFill/>
          <a:ln w="9525">
            <a:noFill/>
            <a:miter lim="800000"/>
            <a:headEnd/>
            <a:tailEnd/>
          </a:ln>
        </p:spPr>
        <p:txBody>
          <a:bodyPr>
            <a:spAutoFit/>
          </a:bodyPr>
          <a:lstStyle/>
          <a:p>
            <a:pPr>
              <a:spcBef>
                <a:spcPct val="50000"/>
              </a:spcBef>
            </a:pPr>
            <a:r>
              <a:rPr lang="en-US" sz="1200">
                <a:hlinkClick r:id="rId4"/>
              </a:rPr>
              <a:t>http://science.pppst.com/scientificmethod.html</a:t>
            </a:r>
            <a:endParaRPr lang="en-US" sz="1200"/>
          </a:p>
          <a:p>
            <a:pPr>
              <a:spcBef>
                <a:spcPct val="50000"/>
              </a:spcBef>
            </a:pPr>
            <a:endParaRPr lang="en-US" sz="12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solidFill>
                  <a:srgbClr val="00CC00"/>
                </a:solidFill>
              </a:rPr>
              <a:t>Time to Write in Your Notebook</a:t>
            </a:r>
          </a:p>
        </p:txBody>
      </p:sp>
      <p:sp>
        <p:nvSpPr>
          <p:cNvPr id="82947" name="Rectangle 3"/>
          <p:cNvSpPr>
            <a:spLocks noGrp="1" noChangeArrowheads="1"/>
          </p:cNvSpPr>
          <p:nvPr>
            <p:ph type="body" idx="1"/>
          </p:nvPr>
        </p:nvSpPr>
        <p:spPr/>
        <p:txBody>
          <a:bodyPr/>
          <a:lstStyle/>
          <a:p>
            <a:pPr eaLnBrk="1" hangingPunct="1">
              <a:lnSpc>
                <a:spcPct val="80000"/>
              </a:lnSpc>
            </a:pPr>
            <a:r>
              <a:rPr lang="en-US" sz="2000" smtClean="0"/>
              <a:t>Your science fair project abstract lets people quickly determine if they want to read the entire report. Consequently, at least ten times as many people will read your abstract as any other part of your work. It's like an advertisement for what you've done. If you want judges and the public to be excited about your science fair project, then write an exciting, engaging abstract!</a:t>
            </a:r>
          </a:p>
          <a:p>
            <a:pPr eaLnBrk="1" hangingPunct="1">
              <a:lnSpc>
                <a:spcPct val="80000"/>
              </a:lnSpc>
            </a:pPr>
            <a:r>
              <a:rPr lang="en-US" sz="2000" smtClean="0"/>
              <a:t>Since an abstract is so short, each section is usually only one or two sentences long. Consequently, every word is important to conveying your message. If a word is boring or vague, refer to a thesaurus and find a better one! If a word is not adding something important, cut it! But, even with the abstract's brief length, don't be afraid to reinforce a key point by stating it in more than one way or referring to it in more than one section.</a:t>
            </a:r>
          </a:p>
        </p:txBody>
      </p:sp>
      <p:pic>
        <p:nvPicPr>
          <p:cNvPr id="82948" name="Picture 4" descr="school_pencil"/>
          <p:cNvPicPr>
            <a:picLocks noChangeAspect="1" noChangeArrowheads="1"/>
          </p:cNvPicPr>
          <p:nvPr/>
        </p:nvPicPr>
        <p:blipFill>
          <a:blip r:embed="rId3" cstate="print"/>
          <a:srcRect/>
          <a:stretch>
            <a:fillRect/>
          </a:stretch>
        </p:blipFill>
        <p:spPr bwMode="auto">
          <a:xfrm>
            <a:off x="4572000" y="4572000"/>
            <a:ext cx="3762375" cy="1609725"/>
          </a:xfrm>
          <a:prstGeom prst="rect">
            <a:avLst/>
          </a:prstGeom>
          <a:noFill/>
          <a:ln w="9525">
            <a:noFill/>
            <a:miter lim="800000"/>
            <a:headEnd/>
            <a:tailEnd/>
          </a:ln>
        </p:spPr>
      </p:pic>
      <p:sp>
        <p:nvSpPr>
          <p:cNvPr id="82949" name="Text Box 5"/>
          <p:cNvSpPr txBox="1">
            <a:spLocks noChangeArrowheads="1"/>
          </p:cNvSpPr>
          <p:nvPr/>
        </p:nvSpPr>
        <p:spPr bwMode="auto">
          <a:xfrm>
            <a:off x="914400" y="5029200"/>
            <a:ext cx="3124200" cy="1054100"/>
          </a:xfrm>
          <a:prstGeom prst="rect">
            <a:avLst/>
          </a:prstGeom>
          <a:noFill/>
          <a:ln w="9525">
            <a:noFill/>
            <a:miter lim="800000"/>
            <a:headEnd/>
            <a:tailEnd/>
          </a:ln>
        </p:spPr>
        <p:txBody>
          <a:bodyPr>
            <a:spAutoFit/>
          </a:bodyPr>
          <a:lstStyle/>
          <a:p>
            <a:pPr>
              <a:spcBef>
                <a:spcPct val="50000"/>
              </a:spcBef>
            </a:pPr>
            <a:r>
              <a:rPr lang="en-US">
                <a:solidFill>
                  <a:srgbClr val="00CC00"/>
                </a:solidFill>
              </a:rPr>
              <a:t>Complete this step by January 18, 2013</a:t>
            </a:r>
          </a:p>
          <a:p>
            <a:pPr>
              <a:spcBef>
                <a:spcPct val="50000"/>
              </a:spcBef>
            </a:pPr>
            <a:endParaRPr lang="en-US"/>
          </a:p>
        </p:txBody>
      </p:sp>
      <p:sp>
        <p:nvSpPr>
          <p:cNvPr id="82950" name="Text Box 6"/>
          <p:cNvSpPr txBox="1">
            <a:spLocks noChangeArrowheads="1"/>
          </p:cNvSpPr>
          <p:nvPr/>
        </p:nvSpPr>
        <p:spPr bwMode="auto">
          <a:xfrm>
            <a:off x="381000" y="5791200"/>
            <a:ext cx="4724400" cy="731838"/>
          </a:xfrm>
          <a:prstGeom prst="rect">
            <a:avLst/>
          </a:prstGeom>
          <a:noFill/>
          <a:ln w="9525">
            <a:noFill/>
            <a:miter lim="800000"/>
            <a:headEnd/>
            <a:tailEnd/>
          </a:ln>
        </p:spPr>
        <p:txBody>
          <a:bodyPr>
            <a:spAutoFit/>
          </a:bodyPr>
          <a:lstStyle/>
          <a:p>
            <a:pPr>
              <a:spcBef>
                <a:spcPct val="50000"/>
              </a:spcBef>
            </a:pPr>
            <a:r>
              <a:rPr lang="en-US" sz="1200">
                <a:hlinkClick r:id="rId4"/>
              </a:rPr>
              <a:t>http://www.sciencebuddies.org/science-fair-projects/project_abstract.shtml</a:t>
            </a:r>
            <a:endParaRPr lang="en-US" sz="1200"/>
          </a:p>
          <a:p>
            <a:pPr>
              <a:spcBef>
                <a:spcPct val="50000"/>
              </a:spcBef>
            </a:pPr>
            <a:endParaRPr lang="en-US" sz="120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solidFill>
                  <a:schemeClr val="hlink"/>
                </a:solidFill>
              </a:rPr>
              <a:t>Creating your display board</a:t>
            </a:r>
          </a:p>
        </p:txBody>
      </p:sp>
      <p:pic>
        <p:nvPicPr>
          <p:cNvPr id="83971" name="Picture 4"/>
          <p:cNvPicPr>
            <a:picLocks noChangeAspect="1" noChangeArrowheads="1"/>
          </p:cNvPicPr>
          <p:nvPr>
            <p:ph type="body" idx="1"/>
          </p:nvPr>
        </p:nvPicPr>
        <p:blipFill>
          <a:blip r:embed="rId3" cstate="print"/>
          <a:srcRect/>
          <a:stretch>
            <a:fillRect/>
          </a:stretch>
        </p:blipFill>
        <p:spPr>
          <a:xfrm>
            <a:off x="1828800" y="1219200"/>
            <a:ext cx="5384800" cy="5257800"/>
          </a:xfr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solidFill>
                  <a:schemeClr val="hlink"/>
                </a:solidFill>
              </a:rPr>
              <a:t>Creating Your Display Board</a:t>
            </a:r>
          </a:p>
        </p:txBody>
      </p:sp>
      <p:sp>
        <p:nvSpPr>
          <p:cNvPr id="84995" name="Rectangle 3"/>
          <p:cNvSpPr>
            <a:spLocks noGrp="1" noChangeArrowheads="1"/>
          </p:cNvSpPr>
          <p:nvPr>
            <p:ph type="body" idx="1"/>
          </p:nvPr>
        </p:nvSpPr>
        <p:spPr/>
        <p:txBody>
          <a:bodyPr/>
          <a:lstStyle/>
          <a:p>
            <a:pPr marL="609600" indent="-609600" eaLnBrk="1" hangingPunct="1">
              <a:lnSpc>
                <a:spcPct val="80000"/>
              </a:lnSpc>
            </a:pPr>
            <a:r>
              <a:rPr lang="en-US" sz="2400" smtClean="0"/>
              <a:t>Title: Make it REALLY big!  Make it clever and creative! Titles are usually in the form of a short question. This is probably the most important thing so make it catchy! </a:t>
            </a:r>
            <a:r>
              <a:rPr lang="en-US" sz="2400" b="1" smtClean="0"/>
              <a:t>The title should be big and easily read from across the room</a:t>
            </a:r>
            <a:r>
              <a:rPr lang="en-US" sz="2400" smtClean="0"/>
              <a:t>. Choose one that accurately describes your work, but also grabs peoples' attention.</a:t>
            </a:r>
            <a:br>
              <a:rPr lang="en-US" sz="2400" smtClean="0"/>
            </a:br>
            <a:r>
              <a:rPr lang="en-US" sz="2400" smtClean="0"/>
              <a:t/>
            </a:r>
            <a:br>
              <a:rPr lang="en-US" sz="2400" smtClean="0"/>
            </a:br>
            <a:endParaRPr lang="en-US" sz="2400" smtClean="0"/>
          </a:p>
          <a:p>
            <a:pPr marL="609600" indent="-609600" eaLnBrk="1" hangingPunct="1">
              <a:lnSpc>
                <a:spcPct val="80000"/>
              </a:lnSpc>
            </a:pPr>
            <a:r>
              <a:rPr lang="en-US" sz="2400" smtClean="0"/>
              <a:t>NO STUDENT OR TEACHER NAMES can go on the </a:t>
            </a:r>
            <a:r>
              <a:rPr lang="en-US" sz="2400" b="1" smtClean="0"/>
              <a:t>front </a:t>
            </a:r>
            <a:r>
              <a:rPr lang="en-US" sz="2400" smtClean="0"/>
              <a:t>of the board.  </a:t>
            </a:r>
          </a:p>
          <a:p>
            <a:pPr marL="609600" indent="-609600" eaLnBrk="1" hangingPunct="1">
              <a:lnSpc>
                <a:spcPct val="80000"/>
              </a:lnSpc>
            </a:pPr>
            <a:r>
              <a:rPr lang="en-US" sz="2400" smtClean="0"/>
              <a:t>Be careful that any photos that you take should not focus on kids’ faces. Take them so that the photo shows what they are doing, not who is doing it.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solidFill>
                  <a:schemeClr val="hlink"/>
                </a:solidFill>
              </a:rPr>
              <a:t>Creating Your Display Board</a:t>
            </a:r>
          </a:p>
        </p:txBody>
      </p:sp>
      <p:pic>
        <p:nvPicPr>
          <p:cNvPr id="86019" name="Picture 4" descr="Figure: Board Layout"/>
          <p:cNvPicPr>
            <a:picLocks noChangeAspect="1" noChangeArrowheads="1"/>
          </p:cNvPicPr>
          <p:nvPr>
            <p:ph type="body" idx="1"/>
          </p:nvPr>
        </p:nvPicPr>
        <p:blipFill>
          <a:blip r:embed="rId3" cstate="print"/>
          <a:srcRect/>
          <a:stretch>
            <a:fillRect/>
          </a:stretch>
        </p:blipFill>
        <p:spPr>
          <a:xfrm>
            <a:off x="533400" y="4876800"/>
            <a:ext cx="3333750" cy="1771650"/>
          </a:xfrm>
          <a:noFill/>
        </p:spPr>
      </p:pic>
      <p:sp>
        <p:nvSpPr>
          <p:cNvPr id="86020" name="Rectangle 17"/>
          <p:cNvSpPr>
            <a:spLocks noChangeArrowheads="1"/>
          </p:cNvSpPr>
          <p:nvPr/>
        </p:nvSpPr>
        <p:spPr bwMode="auto">
          <a:xfrm>
            <a:off x="609600" y="1219200"/>
            <a:ext cx="8032750" cy="1190625"/>
          </a:xfrm>
          <a:prstGeom prst="rect">
            <a:avLst/>
          </a:prstGeom>
          <a:noFill/>
          <a:ln w="9525">
            <a:noFill/>
            <a:miter lim="800000"/>
            <a:headEnd/>
            <a:tailEnd/>
          </a:ln>
        </p:spPr>
        <p:txBody>
          <a:bodyPr anchor="ctr">
            <a:spAutoFit/>
          </a:bodyPr>
          <a:lstStyle/>
          <a:p>
            <a:r>
              <a:rPr lang="en-US" b="1"/>
              <a:t>Organize your information like a newspaper</a:t>
            </a:r>
            <a:r>
              <a:rPr lang="en-US"/>
              <a:t> so that your audience can quickly follow the thread of your experiment by reading from top to bottom, then left to right. Include each step of your science fair project: Abstract, question, hypothesis, variables, background research, and so on. </a:t>
            </a:r>
          </a:p>
        </p:txBody>
      </p:sp>
      <p:sp>
        <p:nvSpPr>
          <p:cNvPr id="86021" name="Rectangle 18"/>
          <p:cNvSpPr>
            <a:spLocks noChangeArrowheads="1"/>
          </p:cNvSpPr>
          <p:nvPr/>
        </p:nvSpPr>
        <p:spPr bwMode="auto">
          <a:xfrm>
            <a:off x="609600" y="2514600"/>
            <a:ext cx="7778750" cy="1465263"/>
          </a:xfrm>
          <a:prstGeom prst="rect">
            <a:avLst/>
          </a:prstGeom>
          <a:noFill/>
          <a:ln w="9525">
            <a:noFill/>
            <a:miter lim="800000"/>
            <a:headEnd/>
            <a:tailEnd/>
          </a:ln>
        </p:spPr>
        <p:txBody>
          <a:bodyPr anchor="ctr">
            <a:spAutoFit/>
          </a:bodyPr>
          <a:lstStyle/>
          <a:p>
            <a:r>
              <a:rPr lang="en-US" b="1"/>
              <a:t>Use a font size of at least 16 points</a:t>
            </a:r>
            <a:r>
              <a:rPr lang="en-US"/>
              <a:t> for the text on your display board, so that it is easy to read from a few feet away. It's OK to use slightly smaller fonts for captions on picture and tables.</a:t>
            </a:r>
            <a:br>
              <a:rPr lang="en-US"/>
            </a:br>
            <a:r>
              <a:rPr lang="en-US"/>
              <a:t/>
            </a:r>
            <a:br>
              <a:rPr lang="en-US"/>
            </a:br>
            <a:endParaRPr lang="en-US"/>
          </a:p>
        </p:txBody>
      </p:sp>
      <p:sp>
        <p:nvSpPr>
          <p:cNvPr id="86022" name="Rectangle 20"/>
          <p:cNvSpPr>
            <a:spLocks noChangeArrowheads="1"/>
          </p:cNvSpPr>
          <p:nvPr/>
        </p:nvSpPr>
        <p:spPr bwMode="auto">
          <a:xfrm>
            <a:off x="685800" y="3581400"/>
            <a:ext cx="7432675" cy="1190625"/>
          </a:xfrm>
          <a:prstGeom prst="rect">
            <a:avLst/>
          </a:prstGeom>
          <a:noFill/>
          <a:ln w="9525">
            <a:noFill/>
            <a:miter lim="800000"/>
            <a:headEnd/>
            <a:tailEnd/>
          </a:ln>
        </p:spPr>
        <p:txBody>
          <a:bodyPr anchor="ctr">
            <a:spAutoFit/>
          </a:bodyPr>
          <a:lstStyle/>
          <a:p>
            <a:r>
              <a:rPr lang="en-US" b="1"/>
              <a:t>A picture speaks a thousand words!</a:t>
            </a:r>
            <a:r>
              <a:rPr lang="en-US"/>
              <a:t> Use photos or draw diagrams to present non-numerical data, to propose models that explain your results, or just to show your experimental setup. But, don't put text on top of photographs or images. It can be very difficult to read. </a:t>
            </a:r>
          </a:p>
        </p:txBody>
      </p:sp>
      <p:sp>
        <p:nvSpPr>
          <p:cNvPr id="86023" name="Rectangle 21"/>
          <p:cNvSpPr>
            <a:spLocks noChangeArrowheads="1"/>
          </p:cNvSpPr>
          <p:nvPr/>
        </p:nvSpPr>
        <p:spPr bwMode="auto">
          <a:xfrm>
            <a:off x="4114800" y="5181600"/>
            <a:ext cx="4648200" cy="1068388"/>
          </a:xfrm>
          <a:prstGeom prst="rect">
            <a:avLst/>
          </a:prstGeom>
          <a:noFill/>
          <a:ln w="9525">
            <a:noFill/>
            <a:miter lim="800000"/>
            <a:headEnd/>
            <a:tailEnd/>
          </a:ln>
        </p:spPr>
        <p:txBody>
          <a:bodyPr>
            <a:spAutoFit/>
          </a:bodyPr>
          <a:lstStyle/>
          <a:p>
            <a:pPr lvl="4"/>
            <a:r>
              <a:rPr lang="en-US" sz="1000"/>
              <a:t>Information from</a:t>
            </a:r>
            <a:r>
              <a:rPr lang="en-US"/>
              <a:t> </a:t>
            </a:r>
            <a:r>
              <a:rPr lang="en-US" sz="1000">
                <a:hlinkClick r:id="rId4"/>
              </a:rPr>
              <a:t>http://www.sciencebuddies.org/science-fair-projects/project_background_research_plan.shtml</a:t>
            </a:r>
            <a:endParaRPr lang="en-US" sz="1000"/>
          </a:p>
          <a:p>
            <a:r>
              <a:rPr lang="en-US"/>
              <a:t/>
            </a:r>
            <a:br>
              <a:rPr lang="en-US"/>
            </a:br>
            <a:endParaRPr lang="en-US"/>
          </a:p>
        </p:txBody>
      </p:sp>
      <p:sp>
        <p:nvSpPr>
          <p:cNvPr id="86024" name="Text Box 22"/>
          <p:cNvSpPr txBox="1">
            <a:spLocks noChangeArrowheads="1"/>
          </p:cNvSpPr>
          <p:nvPr/>
        </p:nvSpPr>
        <p:spPr bwMode="auto">
          <a:xfrm>
            <a:off x="4267200" y="5943600"/>
            <a:ext cx="2971800" cy="641350"/>
          </a:xfrm>
          <a:prstGeom prst="rect">
            <a:avLst/>
          </a:prstGeom>
          <a:noFill/>
          <a:ln w="9525">
            <a:noFill/>
            <a:miter lim="800000"/>
            <a:headEnd/>
            <a:tailEnd/>
          </a:ln>
        </p:spPr>
        <p:txBody>
          <a:bodyPr>
            <a:spAutoFit/>
          </a:bodyPr>
          <a:lstStyle/>
          <a:p>
            <a:pPr>
              <a:spcBef>
                <a:spcPct val="50000"/>
              </a:spcBef>
            </a:pPr>
            <a:r>
              <a:rPr lang="en-US">
                <a:solidFill>
                  <a:srgbClr val="00CC00"/>
                </a:solidFill>
              </a:rPr>
              <a:t>Complete this step by January 25, 2013</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smtClean="0">
                <a:solidFill>
                  <a:srgbClr val="FF0000"/>
                </a:solidFill>
              </a:rPr>
              <a:t>How the Display Board Will Be Scored</a:t>
            </a:r>
          </a:p>
        </p:txBody>
      </p:sp>
      <p:graphicFrame>
        <p:nvGraphicFramePr>
          <p:cNvPr id="114729" name="Group 41"/>
          <p:cNvGraphicFramePr>
            <a:graphicFrameLocks noGrp="1"/>
          </p:cNvGraphicFramePr>
          <p:nvPr>
            <p:ph idx="1"/>
          </p:nvPr>
        </p:nvGraphicFramePr>
        <p:xfrm>
          <a:off x="381000" y="2971800"/>
          <a:ext cx="8382000" cy="3703638"/>
        </p:xfrm>
        <a:graphic>
          <a:graphicData uri="http://schemas.openxmlformats.org/drawingml/2006/table">
            <a:tbl>
              <a:tblPr/>
              <a:tblGrid>
                <a:gridCol w="1328738"/>
                <a:gridCol w="1174750"/>
                <a:gridCol w="1176337"/>
                <a:gridCol w="1174750"/>
                <a:gridCol w="1176338"/>
                <a:gridCol w="1174750"/>
                <a:gridCol w="1176337"/>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Exhibit neat, well organized, and easy to 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Each element in the display had a function and clearly served to illustrate some aspect of the experiment.  All items, graphs, etc. were neatly labeled.  The exhibit is self-explanatory.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Each element had a function and clearly served to illustrate some aspect of the experiment. Most items, graphs, etc. were neatly and correctly labeled.  The exhibit is self-explanatory.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Most elements had a function and served to illustrate some aspect of the experiment. Some items, graphs, etc. were correctly labeled.  The exhibit is mostly self-explanatory.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function of the elements in the display was somewhat vague or not completely clear. Some labels were missing or incorrect.  The exhibit is somewhat difficult to follow.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display seemed incomplete or chaotic with little or no clear plan.  Many labels were missing or incorrect.  The exhibit is difficult to follow.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display seemed incomplete or chaotic with no clear plan.  Labels are not 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7069" name="Picture 42" descr="science_scientificmethod"/>
          <p:cNvPicPr>
            <a:picLocks noChangeAspect="1" noChangeArrowheads="1"/>
          </p:cNvPicPr>
          <p:nvPr/>
        </p:nvPicPr>
        <p:blipFill>
          <a:blip r:embed="rId3" cstate="print"/>
          <a:srcRect/>
          <a:stretch>
            <a:fillRect/>
          </a:stretch>
        </p:blipFill>
        <p:spPr bwMode="auto">
          <a:xfrm>
            <a:off x="5715000" y="1219200"/>
            <a:ext cx="3124200" cy="18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Oral Presentation</a:t>
            </a:r>
          </a:p>
        </p:txBody>
      </p:sp>
      <p:sp>
        <p:nvSpPr>
          <p:cNvPr id="68611" name="Rectangle 3"/>
          <p:cNvSpPr>
            <a:spLocks noGrp="1" noChangeArrowheads="1"/>
          </p:cNvSpPr>
          <p:nvPr>
            <p:ph type="body" idx="1"/>
          </p:nvPr>
        </p:nvSpPr>
        <p:spPr/>
        <p:txBody>
          <a:bodyPr/>
          <a:lstStyle/>
          <a:p>
            <a:pPr algn="ctr" eaLnBrk="1" hangingPunct="1">
              <a:buFontTx/>
              <a:buNone/>
              <a:defRPr/>
            </a:pPr>
            <a:r>
              <a:rPr lang="en-US" sz="4400" u="sng" smtClean="0">
                <a:solidFill>
                  <a:srgbClr val="0033CC"/>
                </a:solidFill>
                <a:effectLst>
                  <a:outerShdw blurRad="38100" dist="38100" dir="2700000" algn="tl">
                    <a:srgbClr val="C0C0C0"/>
                  </a:outerShdw>
                </a:effectLst>
              </a:rPr>
              <a:t>Communicate the Results</a:t>
            </a:r>
            <a:r>
              <a:rPr lang="en-US" sz="4400" smtClean="0">
                <a:solidFill>
                  <a:srgbClr val="0033CC"/>
                </a:solidFill>
              </a:rPr>
              <a:t>: </a:t>
            </a:r>
            <a:r>
              <a:rPr lang="en-US" sz="4400" smtClean="0"/>
              <a:t>Be prepared to present the project to an audience.</a:t>
            </a:r>
          </a:p>
          <a:p>
            <a:pPr algn="ctr" eaLnBrk="1" hangingPunct="1">
              <a:buFontTx/>
              <a:buNone/>
              <a:defRPr/>
            </a:pPr>
            <a:r>
              <a:rPr lang="en-US" sz="4400" smtClean="0"/>
              <a:t>                   Expect questions          </a:t>
            </a:r>
          </a:p>
          <a:p>
            <a:pPr algn="ctr" eaLnBrk="1" hangingPunct="1">
              <a:buFontTx/>
              <a:buNone/>
              <a:defRPr/>
            </a:pPr>
            <a:r>
              <a:rPr lang="en-US" sz="4400" smtClean="0"/>
              <a:t>                     from the audience. </a:t>
            </a:r>
            <a:endParaRPr lang="en-US" sz="4400" u="sng" smtClean="0">
              <a:solidFill>
                <a:srgbClr val="0033CC"/>
              </a:solidFill>
            </a:endParaRPr>
          </a:p>
          <a:p>
            <a:pPr eaLnBrk="1" hangingPunct="1">
              <a:buFontTx/>
              <a:buNone/>
              <a:defRPr/>
            </a:pPr>
            <a:endParaRPr lang="en-US" smtClean="0"/>
          </a:p>
        </p:txBody>
      </p:sp>
      <p:pic>
        <p:nvPicPr>
          <p:cNvPr id="88068" name="Picture 5" descr="la_syllabus"/>
          <p:cNvPicPr>
            <a:picLocks noChangeAspect="1" noChangeArrowheads="1"/>
          </p:cNvPicPr>
          <p:nvPr/>
        </p:nvPicPr>
        <p:blipFill>
          <a:blip r:embed="rId3" cstate="print"/>
          <a:srcRect/>
          <a:stretch>
            <a:fillRect/>
          </a:stretch>
        </p:blipFill>
        <p:spPr bwMode="auto">
          <a:xfrm>
            <a:off x="0" y="3630613"/>
            <a:ext cx="3276600" cy="3227387"/>
          </a:xfrm>
          <a:prstGeom prst="rect">
            <a:avLst/>
          </a:prstGeom>
          <a:noFill/>
          <a:ln w="9525">
            <a:noFill/>
            <a:miter lim="800000"/>
            <a:headEnd/>
            <a:tailEnd/>
          </a:ln>
        </p:spPr>
      </p:pic>
      <p:sp>
        <p:nvSpPr>
          <p:cNvPr id="88069" name="Text Box 6"/>
          <p:cNvSpPr txBox="1">
            <a:spLocks noChangeArrowheads="1"/>
          </p:cNvSpPr>
          <p:nvPr/>
        </p:nvSpPr>
        <p:spPr bwMode="auto">
          <a:xfrm>
            <a:off x="5105400" y="5715000"/>
            <a:ext cx="3048000" cy="641350"/>
          </a:xfrm>
          <a:prstGeom prst="rect">
            <a:avLst/>
          </a:prstGeom>
          <a:noFill/>
          <a:ln w="9525">
            <a:noFill/>
            <a:miter lim="800000"/>
            <a:headEnd/>
            <a:tailEnd/>
          </a:ln>
        </p:spPr>
        <p:txBody>
          <a:bodyPr>
            <a:spAutoFit/>
          </a:bodyPr>
          <a:lstStyle/>
          <a:p>
            <a:pPr>
              <a:spcBef>
                <a:spcPct val="50000"/>
              </a:spcBef>
            </a:pPr>
            <a:r>
              <a:rPr lang="en-US">
                <a:solidFill>
                  <a:srgbClr val="00CC00"/>
                </a:solidFill>
              </a:rPr>
              <a:t>Complete this step by February 2, 2012</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smtClean="0">
                <a:solidFill>
                  <a:schemeClr val="hlink"/>
                </a:solidFill>
              </a:rPr>
              <a:t>Questions you need to be able to answer about your project:</a:t>
            </a:r>
          </a:p>
        </p:txBody>
      </p:sp>
      <p:sp>
        <p:nvSpPr>
          <p:cNvPr id="89091" name="Rectangle 3"/>
          <p:cNvSpPr>
            <a:spLocks noGrp="1" noChangeArrowheads="1"/>
          </p:cNvSpPr>
          <p:nvPr>
            <p:ph type="body" idx="1"/>
          </p:nvPr>
        </p:nvSpPr>
        <p:spPr/>
        <p:txBody>
          <a:bodyPr/>
          <a:lstStyle/>
          <a:p>
            <a:pPr eaLnBrk="1" hangingPunct="1">
              <a:lnSpc>
                <a:spcPct val="80000"/>
              </a:lnSpc>
            </a:pPr>
            <a:r>
              <a:rPr lang="en-US" sz="2800" smtClean="0"/>
              <a:t>Please clearly explain the question or problem you were investigating.  Why did you choose this topic?  </a:t>
            </a:r>
          </a:p>
          <a:p>
            <a:pPr eaLnBrk="1" hangingPunct="1">
              <a:lnSpc>
                <a:spcPct val="80000"/>
              </a:lnSpc>
            </a:pPr>
            <a:r>
              <a:rPr lang="en-US" sz="2800" smtClean="0"/>
              <a:t>Please explain the research you did and what your hypothesis was in connection with your project.</a:t>
            </a:r>
          </a:p>
          <a:p>
            <a:pPr eaLnBrk="1" hangingPunct="1">
              <a:lnSpc>
                <a:spcPct val="80000"/>
              </a:lnSpc>
            </a:pPr>
            <a:r>
              <a:rPr lang="en-US" sz="2800" smtClean="0"/>
              <a:t>Please explain the materials you used and the steps you took to carry out your experiment.  What were the results?</a:t>
            </a:r>
          </a:p>
          <a:p>
            <a:pPr eaLnBrk="1" hangingPunct="1">
              <a:lnSpc>
                <a:spcPct val="80000"/>
              </a:lnSpc>
            </a:pPr>
            <a:r>
              <a:rPr lang="en-US" sz="2800" smtClean="0"/>
              <a:t>What conclusions did you come to as you completed your experiment?  Can you name some real-world applications? </a:t>
            </a:r>
          </a:p>
          <a:p>
            <a:pPr eaLnBrk="1" hangingPunct="1">
              <a:lnSpc>
                <a:spcPct val="80000"/>
              </a:lnSpc>
            </a:pPr>
            <a:endParaRPr lang="en-US" sz="280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z="4800" smtClean="0">
                <a:solidFill>
                  <a:srgbClr val="AD1505"/>
                </a:solidFill>
              </a:rPr>
              <a:t>Let’s Practice-</a:t>
            </a:r>
            <a:br>
              <a:rPr lang="en-US" sz="4800" smtClean="0">
                <a:solidFill>
                  <a:srgbClr val="AD1505"/>
                </a:solidFill>
              </a:rPr>
            </a:br>
            <a:r>
              <a:rPr lang="en-US" sz="4800" smtClean="0">
                <a:solidFill>
                  <a:srgbClr val="AD1505"/>
                </a:solidFill>
              </a:rPr>
              <a:t>Communicate the Results</a:t>
            </a:r>
          </a:p>
        </p:txBody>
      </p:sp>
      <p:sp>
        <p:nvSpPr>
          <p:cNvPr id="90115" name="Rectangle 3"/>
          <p:cNvSpPr>
            <a:spLocks noGrp="1" noChangeArrowheads="1"/>
          </p:cNvSpPr>
          <p:nvPr>
            <p:ph type="body" idx="1"/>
          </p:nvPr>
        </p:nvSpPr>
        <p:spPr>
          <a:xfrm>
            <a:off x="533400" y="2332038"/>
            <a:ext cx="5181600" cy="4525962"/>
          </a:xfrm>
        </p:spPr>
        <p:txBody>
          <a:bodyPr/>
          <a:lstStyle/>
          <a:p>
            <a:pPr eaLnBrk="1" hangingPunct="1">
              <a:buFontTx/>
              <a:buNone/>
            </a:pPr>
            <a:r>
              <a:rPr lang="en-US" smtClean="0"/>
              <a:t>John tells his grandmother </a:t>
            </a:r>
          </a:p>
          <a:p>
            <a:pPr eaLnBrk="1" hangingPunct="1">
              <a:buFontTx/>
              <a:buNone/>
            </a:pPr>
            <a:r>
              <a:rPr lang="en-US" smtClean="0"/>
              <a:t>about his findings and </a:t>
            </a:r>
          </a:p>
          <a:p>
            <a:pPr eaLnBrk="1" hangingPunct="1">
              <a:buFontTx/>
              <a:buNone/>
            </a:pPr>
            <a:r>
              <a:rPr lang="en-US" smtClean="0"/>
              <a:t>prepares to present his</a:t>
            </a:r>
          </a:p>
          <a:p>
            <a:pPr eaLnBrk="1" hangingPunct="1">
              <a:buFontTx/>
              <a:buNone/>
            </a:pPr>
            <a:r>
              <a:rPr lang="en-US" smtClean="0"/>
              <a:t>project in Science class.</a:t>
            </a:r>
          </a:p>
        </p:txBody>
      </p:sp>
      <p:pic>
        <p:nvPicPr>
          <p:cNvPr id="90116" name="Picture 4" descr="MMj02836790000[1]"/>
          <p:cNvPicPr>
            <a:picLocks noChangeAspect="1" noChangeArrowheads="1" noCrop="1"/>
          </p:cNvPicPr>
          <p:nvPr/>
        </p:nvPicPr>
        <p:blipFill>
          <a:blip r:embed="rId3" cstate="print"/>
          <a:srcRect/>
          <a:stretch>
            <a:fillRect/>
          </a:stretch>
        </p:blipFill>
        <p:spPr bwMode="auto">
          <a:xfrm>
            <a:off x="5334000" y="2286000"/>
            <a:ext cx="3132138" cy="3200400"/>
          </a:xfrm>
          <a:prstGeom prst="rect">
            <a:avLst/>
          </a:prstGeom>
          <a:noFill/>
          <a:ln w="9525">
            <a:noFill/>
            <a:miter lim="800000"/>
            <a:headEnd/>
            <a:tailEnd/>
          </a:ln>
        </p:spPr>
      </p:pic>
      <p:sp>
        <p:nvSpPr>
          <p:cNvPr id="90117" name="Text Box 5"/>
          <p:cNvSpPr txBox="1">
            <a:spLocks noChangeArrowheads="1"/>
          </p:cNvSpPr>
          <p:nvPr/>
        </p:nvSpPr>
        <p:spPr bwMode="auto">
          <a:xfrm>
            <a:off x="1600200" y="6019800"/>
            <a:ext cx="4876800" cy="274638"/>
          </a:xfrm>
          <a:prstGeom prst="rect">
            <a:avLst/>
          </a:prstGeom>
          <a:noFill/>
          <a:ln w="9525">
            <a:noFill/>
            <a:miter lim="800000"/>
            <a:headEnd/>
            <a:tailEnd/>
          </a:ln>
        </p:spPr>
        <p:txBody>
          <a:bodyPr>
            <a:spAutoFit/>
          </a:bodyPr>
          <a:lstStyle/>
          <a:p>
            <a:pPr>
              <a:spcBef>
                <a:spcPct val="50000"/>
              </a:spcBef>
            </a:pPr>
            <a:r>
              <a:rPr lang="en-US" sz="1200" i="1"/>
              <a:t>step.nn.k12.va.us/science/6th_science/ppt/</a:t>
            </a:r>
            <a:r>
              <a:rPr lang="en-US" sz="1200" b="1" i="1"/>
              <a:t>Scientific</a:t>
            </a:r>
            <a:r>
              <a:rPr lang="en-US" sz="1200" i="1"/>
              <a:t>_</a:t>
            </a:r>
            <a:r>
              <a:rPr lang="en-US" sz="1200" b="1" i="1"/>
              <a:t>Method</a:t>
            </a:r>
            <a:r>
              <a:rPr lang="en-US" sz="1200" i="1"/>
              <a:t>.ppt</a:t>
            </a:r>
            <a:r>
              <a:rPr lang="en-US" sz="1200"/>
              <a:t>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smtClean="0">
                <a:solidFill>
                  <a:srgbClr val="FF0000"/>
                </a:solidFill>
              </a:rPr>
              <a:t>How the Presentation Will Be Scored</a:t>
            </a:r>
          </a:p>
        </p:txBody>
      </p:sp>
      <p:graphicFrame>
        <p:nvGraphicFramePr>
          <p:cNvPr id="115744" name="Group 32"/>
          <p:cNvGraphicFramePr>
            <a:graphicFrameLocks noGrp="1"/>
          </p:cNvGraphicFramePr>
          <p:nvPr>
            <p:ph idx="1"/>
          </p:nvPr>
        </p:nvGraphicFramePr>
        <p:xfrm>
          <a:off x="228600" y="2971800"/>
          <a:ext cx="8534400" cy="2947988"/>
        </p:xfrm>
        <a:graphic>
          <a:graphicData uri="http://schemas.openxmlformats.org/drawingml/2006/table">
            <a:tbl>
              <a:tblPr/>
              <a:tblGrid>
                <a:gridCol w="1371600"/>
                <a:gridCol w="1122363"/>
                <a:gridCol w="1209675"/>
                <a:gridCol w="1206500"/>
                <a:gridCol w="1208087"/>
                <a:gridCol w="1206500"/>
                <a:gridCol w="1209675"/>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Demonstration of understanding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demonstrates a clear and detailed understanding of the subject, problem, procedure, and conclusion.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demonstrates a clear understanding of the subject, problem, procedure, and conclusion.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demonstrates a basic understanding of the subject, problem, procedure, and conclusion.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demonstrates little understanding of the subject, problem, procedure, and conclusion.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does not clearly understand the subject, problem, procedure, and conclusion.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student clearly does not understand the subject, problem, procedure, and conclusion.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1165" name="Picture 33" descr="science_scientificmethod"/>
          <p:cNvPicPr>
            <a:picLocks noChangeAspect="1" noChangeArrowheads="1"/>
          </p:cNvPicPr>
          <p:nvPr/>
        </p:nvPicPr>
        <p:blipFill>
          <a:blip r:embed="rId3" cstate="print"/>
          <a:srcRect/>
          <a:stretch>
            <a:fillRect/>
          </a:stretch>
        </p:blipFill>
        <p:spPr bwMode="auto">
          <a:xfrm>
            <a:off x="5715000" y="1219200"/>
            <a:ext cx="3124200" cy="18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solidFill>
                  <a:schemeClr val="hlink"/>
                </a:solidFill>
              </a:rPr>
              <a:t>Some great websites to help</a:t>
            </a:r>
          </a:p>
        </p:txBody>
      </p:sp>
      <p:sp>
        <p:nvSpPr>
          <p:cNvPr id="92163" name="Rectangle 3"/>
          <p:cNvSpPr>
            <a:spLocks noGrp="1" noChangeArrowheads="1"/>
          </p:cNvSpPr>
          <p:nvPr>
            <p:ph type="body" idx="1"/>
          </p:nvPr>
        </p:nvSpPr>
        <p:spPr/>
        <p:txBody>
          <a:bodyPr/>
          <a:lstStyle/>
          <a:p>
            <a:pPr eaLnBrk="1" hangingPunct="1">
              <a:lnSpc>
                <a:spcPct val="90000"/>
              </a:lnSpc>
            </a:pPr>
            <a:r>
              <a:rPr lang="en-US" sz="2800" smtClean="0"/>
              <a:t>Advice from a Science Fair Judge</a:t>
            </a:r>
          </a:p>
          <a:p>
            <a:pPr eaLnBrk="1" hangingPunct="1">
              <a:lnSpc>
                <a:spcPct val="90000"/>
              </a:lnSpc>
              <a:buFontTx/>
              <a:buNone/>
            </a:pPr>
            <a:r>
              <a:rPr lang="en-US" sz="2800" smtClean="0">
                <a:hlinkClick r:id="rId3"/>
              </a:rPr>
              <a:t>http://www.energyquest.ca.gov/projects/</a:t>
            </a:r>
          </a:p>
          <a:p>
            <a:pPr eaLnBrk="1" hangingPunct="1">
              <a:lnSpc>
                <a:spcPct val="90000"/>
              </a:lnSpc>
              <a:buFontTx/>
              <a:buNone/>
            </a:pPr>
            <a:r>
              <a:rPr lang="en-US" sz="2800" smtClean="0">
                <a:hlinkClick r:id="rId3"/>
              </a:rPr>
              <a:t>advice.html</a:t>
            </a:r>
            <a:endParaRPr lang="en-US" sz="2800" smtClean="0"/>
          </a:p>
          <a:p>
            <a:pPr eaLnBrk="1" hangingPunct="1">
              <a:lnSpc>
                <a:spcPct val="90000"/>
              </a:lnSpc>
            </a:pPr>
            <a:r>
              <a:rPr lang="en-US" sz="2800" smtClean="0"/>
              <a:t>Science Fair Central</a:t>
            </a:r>
          </a:p>
          <a:p>
            <a:pPr eaLnBrk="1" hangingPunct="1">
              <a:lnSpc>
                <a:spcPct val="90000"/>
              </a:lnSpc>
              <a:buFontTx/>
              <a:buNone/>
            </a:pPr>
            <a:r>
              <a:rPr lang="en-US" sz="2800" smtClean="0">
                <a:hlinkClick r:id="rId4"/>
              </a:rPr>
              <a:t>http://school.discoveryeducation.com/</a:t>
            </a:r>
          </a:p>
          <a:p>
            <a:pPr eaLnBrk="1" hangingPunct="1">
              <a:lnSpc>
                <a:spcPct val="90000"/>
              </a:lnSpc>
              <a:buFontTx/>
              <a:buNone/>
            </a:pPr>
            <a:r>
              <a:rPr lang="en-US" sz="2800" smtClean="0">
                <a:hlinkClick r:id="rId4"/>
              </a:rPr>
              <a:t>sciencefaircentral/</a:t>
            </a:r>
            <a:endParaRPr lang="en-US" sz="2800" smtClean="0"/>
          </a:p>
          <a:p>
            <a:pPr eaLnBrk="1" hangingPunct="1">
              <a:lnSpc>
                <a:spcPct val="90000"/>
              </a:lnSpc>
            </a:pPr>
            <a:r>
              <a:rPr lang="en-US" sz="2800" i="1" smtClean="0"/>
              <a:t>Biology Junction</a:t>
            </a:r>
          </a:p>
          <a:p>
            <a:pPr eaLnBrk="1" hangingPunct="1">
              <a:lnSpc>
                <a:spcPct val="90000"/>
              </a:lnSpc>
              <a:buFontTx/>
              <a:buNone/>
            </a:pPr>
            <a:r>
              <a:rPr lang="en-US" sz="2800" i="1" smtClean="0">
                <a:hlinkClick r:id="rId5"/>
              </a:rPr>
              <a:t>www.biologyjunction.com/</a:t>
            </a:r>
            <a:r>
              <a:rPr lang="en-US" sz="2800" b="1" i="1" smtClean="0">
                <a:hlinkClick r:id="rId5"/>
              </a:rPr>
              <a:t>Scientific</a:t>
            </a:r>
            <a:r>
              <a:rPr lang="en-US" sz="2800" i="1" smtClean="0">
                <a:hlinkClick r:id="rId5"/>
              </a:rPr>
              <a:t>%20</a:t>
            </a:r>
            <a:r>
              <a:rPr lang="en-US" sz="2800" b="1" i="1" smtClean="0">
                <a:hlinkClick r:id="rId5"/>
              </a:rPr>
              <a:t>Method</a:t>
            </a:r>
            <a:r>
              <a:rPr lang="en-US" sz="2800" i="1" smtClean="0">
                <a:hlinkClick r:id="rId5"/>
              </a:rPr>
              <a:t>.</a:t>
            </a:r>
            <a:r>
              <a:rPr lang="en-US" sz="2800" b="1" i="1" smtClean="0">
                <a:hlinkClick r:id="rId5"/>
              </a:rPr>
              <a:t>ppt</a:t>
            </a:r>
            <a:endParaRPr lang="en-US" sz="2800" b="1" i="1" smtClean="0"/>
          </a:p>
          <a:p>
            <a:pPr eaLnBrk="1" hangingPunct="1">
              <a:lnSpc>
                <a:spcPct val="90000"/>
              </a:lnSpc>
            </a:pPr>
            <a:endParaRPr lang="en-US" sz="2800" smtClean="0"/>
          </a:p>
          <a:p>
            <a:pPr eaLnBrk="1" hangingPunct="1">
              <a:lnSpc>
                <a:spcPct val="90000"/>
              </a:lnSpc>
            </a:pPr>
            <a:endParaRPr lang="en-US" sz="2800" smtClean="0"/>
          </a:p>
        </p:txBody>
      </p:sp>
      <p:pic>
        <p:nvPicPr>
          <p:cNvPr id="92164" name="Picture 4" descr="la_bibliography_s"/>
          <p:cNvPicPr>
            <a:picLocks noChangeAspect="1" noChangeArrowheads="1"/>
          </p:cNvPicPr>
          <p:nvPr/>
        </p:nvPicPr>
        <p:blipFill>
          <a:blip r:embed="rId6" cstate="print"/>
          <a:srcRect/>
          <a:stretch>
            <a:fillRect/>
          </a:stretch>
        </p:blipFill>
        <p:spPr bwMode="auto">
          <a:xfrm>
            <a:off x="6324600" y="2819400"/>
            <a:ext cx="2819400" cy="166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solidFill>
                  <a:schemeClr val="hlink"/>
                </a:solidFill>
              </a:rPr>
              <a:t>State Conclusion</a:t>
            </a:r>
          </a:p>
        </p:txBody>
      </p:sp>
      <p:sp>
        <p:nvSpPr>
          <p:cNvPr id="16387" name="Rectangle 3"/>
          <p:cNvSpPr>
            <a:spLocks noGrp="1" noChangeArrowheads="1"/>
          </p:cNvSpPr>
          <p:nvPr>
            <p:ph type="body" idx="1"/>
          </p:nvPr>
        </p:nvSpPr>
        <p:spPr/>
        <p:txBody>
          <a:bodyPr/>
          <a:lstStyle/>
          <a:p>
            <a:pPr eaLnBrk="1" hangingPunct="1">
              <a:buFontTx/>
              <a:buNone/>
            </a:pPr>
            <a:r>
              <a:rPr lang="en-US" smtClean="0"/>
              <a:t>You state whether your prediction </a:t>
            </a:r>
          </a:p>
          <a:p>
            <a:pPr eaLnBrk="1" hangingPunct="1">
              <a:buFontTx/>
              <a:buNone/>
            </a:pPr>
            <a:r>
              <a:rPr lang="en-US" smtClean="0"/>
              <a:t>was confirmed or not and try to </a:t>
            </a:r>
          </a:p>
          <a:p>
            <a:pPr eaLnBrk="1" hangingPunct="1">
              <a:buFontTx/>
              <a:buNone/>
            </a:pPr>
            <a:r>
              <a:rPr lang="en-US" smtClean="0"/>
              <a:t>explain your results.</a:t>
            </a:r>
          </a:p>
        </p:txBody>
      </p:sp>
      <p:pic>
        <p:nvPicPr>
          <p:cNvPr id="16388" name="Picture 4" descr="bigmouth"/>
          <p:cNvPicPr>
            <a:picLocks noChangeAspect="1" noChangeArrowheads="1"/>
          </p:cNvPicPr>
          <p:nvPr/>
        </p:nvPicPr>
        <p:blipFill>
          <a:blip r:embed="rId3" cstate="print"/>
          <a:srcRect/>
          <a:stretch>
            <a:fillRect/>
          </a:stretch>
        </p:blipFill>
        <p:spPr bwMode="auto">
          <a:xfrm>
            <a:off x="6629400" y="2667000"/>
            <a:ext cx="2076450" cy="3810000"/>
          </a:xfrm>
          <a:prstGeom prst="rect">
            <a:avLst/>
          </a:prstGeom>
          <a:noFill/>
          <a:ln w="9525">
            <a:noFill/>
            <a:miter lim="800000"/>
            <a:headEnd/>
            <a:tailEnd/>
          </a:ln>
        </p:spPr>
      </p:pic>
      <p:sp>
        <p:nvSpPr>
          <p:cNvPr id="16389" name="Text Box 5"/>
          <p:cNvSpPr txBox="1">
            <a:spLocks noChangeArrowheads="1"/>
          </p:cNvSpPr>
          <p:nvPr/>
        </p:nvSpPr>
        <p:spPr bwMode="auto">
          <a:xfrm>
            <a:off x="762000" y="6019800"/>
            <a:ext cx="3505200" cy="549275"/>
          </a:xfrm>
          <a:prstGeom prst="rect">
            <a:avLst/>
          </a:prstGeom>
          <a:noFill/>
          <a:ln w="9525">
            <a:noFill/>
            <a:miter lim="800000"/>
            <a:headEnd/>
            <a:tailEnd/>
          </a:ln>
        </p:spPr>
        <p:txBody>
          <a:bodyPr>
            <a:spAutoFit/>
          </a:bodyPr>
          <a:lstStyle/>
          <a:p>
            <a:pPr>
              <a:spcBef>
                <a:spcPct val="50000"/>
              </a:spcBef>
            </a:pPr>
            <a:r>
              <a:rPr lang="en-US" sz="1200">
                <a:hlinkClick r:id="rId4"/>
              </a:rPr>
              <a:t>http://science.pppst.com/scientificmethod.html</a:t>
            </a:r>
            <a:endParaRPr lang="en-US" sz="1200"/>
          </a:p>
          <a:p>
            <a:pPr>
              <a:spcBef>
                <a:spcPct val="50000"/>
              </a:spcBef>
            </a:pPr>
            <a:endParaRPr lang="en-US" sz="1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808</TotalTime>
  <Words>6649</Words>
  <Application>Microsoft Office PowerPoint</Application>
  <PresentationFormat>On-screen Show (4:3)</PresentationFormat>
  <Paragraphs>919</Paragraphs>
  <Slides>89</Slides>
  <Notes>89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95" baseType="lpstr">
      <vt:lpstr>Arial</vt:lpstr>
      <vt:lpstr>Wingdings</vt:lpstr>
      <vt:lpstr>Tempus Sans ITC</vt:lpstr>
      <vt:lpstr>Kristen ITC</vt:lpstr>
      <vt:lpstr>Default Design</vt:lpstr>
      <vt:lpstr>Adobe Acrobat 7.0 Document</vt:lpstr>
      <vt:lpstr>Summit View Science Fair Planning Guide</vt:lpstr>
      <vt:lpstr>The Scientific Method </vt:lpstr>
      <vt:lpstr>The Scientific Method Involves 5 Steps:</vt:lpstr>
      <vt:lpstr>Observation</vt:lpstr>
      <vt:lpstr>Question</vt:lpstr>
      <vt:lpstr>Hypothesis</vt:lpstr>
      <vt:lpstr>Method</vt:lpstr>
      <vt:lpstr>Result</vt:lpstr>
      <vt:lpstr>State Conclusion</vt:lpstr>
      <vt:lpstr>Slide 10</vt:lpstr>
      <vt:lpstr>Getting Started:  What you need</vt:lpstr>
      <vt:lpstr>Keep a Science Notebook</vt:lpstr>
      <vt:lpstr>Keep a Science Notebook</vt:lpstr>
      <vt:lpstr>What A Real Science Notebook Looks Like</vt:lpstr>
      <vt:lpstr>Keep a Science Notebook</vt:lpstr>
      <vt:lpstr>Keep a Science Notebook</vt:lpstr>
      <vt:lpstr>Keep a Science Notebook</vt:lpstr>
      <vt:lpstr>Notebook Contents</vt:lpstr>
      <vt:lpstr>How Your Notebook Will Be Scored</vt:lpstr>
      <vt:lpstr>Project Resources</vt:lpstr>
      <vt:lpstr>Step One: Choosing a Category </vt:lpstr>
      <vt:lpstr>Step One: Choosing a Category</vt:lpstr>
      <vt:lpstr>Step One: Choosing a Category</vt:lpstr>
      <vt:lpstr>Time to Write in Your Notebook</vt:lpstr>
      <vt:lpstr>Step Two: Coming up with a Good Question</vt:lpstr>
      <vt:lpstr>Let’s Practice-Problem/Question</vt:lpstr>
      <vt:lpstr>Let’s Practice- Problem/Question</vt:lpstr>
      <vt:lpstr>Time to Write in Your Notebook</vt:lpstr>
      <vt:lpstr>How Your Question or Problem Will Be Scored</vt:lpstr>
      <vt:lpstr>Time to fill out your Science Fair Proposal Sheet</vt:lpstr>
      <vt:lpstr>Step Three:  Do the  Research</vt:lpstr>
      <vt:lpstr>Research- Taking Notes</vt:lpstr>
      <vt:lpstr>Research Plan</vt:lpstr>
      <vt:lpstr>Research Plan</vt:lpstr>
      <vt:lpstr>Bibliography and Resources</vt:lpstr>
      <vt:lpstr>Let’s Practice-Observation/Research</vt:lpstr>
      <vt:lpstr>Step Four:  Write a Hypothesis</vt:lpstr>
      <vt:lpstr>Let’s Practice- Formulate a Hypothesis</vt:lpstr>
      <vt:lpstr>Time to Write in Your Notebook</vt:lpstr>
      <vt:lpstr>How Your Hypothesis Will Be Scored</vt:lpstr>
      <vt:lpstr>Step Five: The Experiment</vt:lpstr>
      <vt:lpstr> Step Six- Gather Your Materials</vt:lpstr>
      <vt:lpstr>Time to Write in Your Notebook</vt:lpstr>
      <vt:lpstr>Definitions</vt:lpstr>
      <vt:lpstr>Step Seven- Write a Procedure</vt:lpstr>
      <vt:lpstr>Time to Write in Your Notebook</vt:lpstr>
      <vt:lpstr>How the Detail of your Experiment  Will Be Scored</vt:lpstr>
      <vt:lpstr>Identify Your Variables</vt:lpstr>
      <vt:lpstr>Time to Write in Your Notebook</vt:lpstr>
      <vt:lpstr>Let’s Practice- Independent Variable</vt:lpstr>
      <vt:lpstr>Let’s Practice- Dependent Variable</vt:lpstr>
      <vt:lpstr>Let’s Practice- The Experiment</vt:lpstr>
      <vt:lpstr>Control Group</vt:lpstr>
      <vt:lpstr>Control Group</vt:lpstr>
      <vt:lpstr>Let’s Practice- Control Group</vt:lpstr>
      <vt:lpstr>Let’s Practice- Constants</vt:lpstr>
      <vt:lpstr>Constants</vt:lpstr>
      <vt:lpstr>Let’s Practice- Constants</vt:lpstr>
      <vt:lpstr>Let’s Practice- The Experiment</vt:lpstr>
      <vt:lpstr>Test, Test, Test</vt:lpstr>
      <vt:lpstr>Time to Write in Your Notebook</vt:lpstr>
      <vt:lpstr>How the Method of Investigation  Will Be Scored</vt:lpstr>
      <vt:lpstr>Let’s Practice- Test, Test, Test</vt:lpstr>
      <vt:lpstr>Collect Your Data</vt:lpstr>
      <vt:lpstr>How Do You Collect Data?!!?</vt:lpstr>
      <vt:lpstr>Use the Right Graph for Your Experiment</vt:lpstr>
      <vt:lpstr>Use the Right Graph for Your Experiment- Examples</vt:lpstr>
      <vt:lpstr>Time to Write in Your Notebook</vt:lpstr>
      <vt:lpstr>How the Results Will Be Scored</vt:lpstr>
      <vt:lpstr>Data Analysis</vt:lpstr>
      <vt:lpstr>Let’s Practice- Collect and Analyze Results</vt:lpstr>
      <vt:lpstr>Let’s Practice-Size of Baked Bread (LxWxH) cm3</vt:lpstr>
      <vt:lpstr>How the Data Collection Will Be Scored</vt:lpstr>
      <vt:lpstr>Conclusion</vt:lpstr>
      <vt:lpstr>Time to Write in Your Notebook</vt:lpstr>
      <vt:lpstr>How the Data Conclusion Will Be Scored</vt:lpstr>
      <vt:lpstr>Let’s Practice- Conclusion</vt:lpstr>
      <vt:lpstr>Time to Write in Your Notebook</vt:lpstr>
      <vt:lpstr>What your Abstract Needs</vt:lpstr>
      <vt:lpstr>Time to Write in Your Notebook</vt:lpstr>
      <vt:lpstr>Creating your display board</vt:lpstr>
      <vt:lpstr>Creating Your Display Board</vt:lpstr>
      <vt:lpstr>Creating Your Display Board</vt:lpstr>
      <vt:lpstr>How the Display Board Will Be Scored</vt:lpstr>
      <vt:lpstr>Oral Presentation</vt:lpstr>
      <vt:lpstr>Questions you need to be able to answer about your project:</vt:lpstr>
      <vt:lpstr>Let’s Practice- Communicate the Results</vt:lpstr>
      <vt:lpstr>How the Presentation Will Be Scored</vt:lpstr>
      <vt:lpstr>Some great websites to help</vt:lpstr>
    </vt:vector>
  </TitlesOfParts>
  <Company>SUSD #12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View Science Fair Planning Guide</dc:title>
  <dc:creator>tammibauschka</dc:creator>
  <cp:lastModifiedBy>Windows User</cp:lastModifiedBy>
  <cp:revision>19</cp:revision>
  <dcterms:created xsi:type="dcterms:W3CDTF">2009-03-18T22:33:22Z</dcterms:created>
  <dcterms:modified xsi:type="dcterms:W3CDTF">2013-01-10T18:13:58Z</dcterms:modified>
</cp:coreProperties>
</file>