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Types of Poems and Structure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Sonnet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A traditional English  </a:t>
            </a:r>
            <a:r>
              <a:rPr u="sng" b="1" sz="2400" lang="en">
                <a:solidFill>
                  <a:srgbClr val="00314A"/>
                </a:solidFill>
              </a:rPr>
              <a:t>sonnet</a:t>
            </a:r>
            <a:r>
              <a:rPr sz="2400" lang="en">
                <a:solidFill>
                  <a:srgbClr val="00314A"/>
                </a:solidFill>
              </a:rPr>
              <a:t> is a </a:t>
            </a:r>
            <a:r>
              <a:rPr b="1" sz="2400" lang="en">
                <a:solidFill>
                  <a:srgbClr val="00314A"/>
                </a:solidFill>
              </a:rPr>
              <a:t>lyric poem</a:t>
            </a:r>
            <a:r>
              <a:rPr sz="2400" lang="en">
                <a:solidFill>
                  <a:srgbClr val="00314A"/>
                </a:solidFill>
              </a:rPr>
              <a:t>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It expresses the </a:t>
            </a:r>
            <a:r>
              <a:rPr b="1" sz="2400" lang="en">
                <a:solidFill>
                  <a:srgbClr val="00314A"/>
                </a:solidFill>
              </a:rPr>
              <a:t>mood or feeling of a speaker</a:t>
            </a:r>
            <a:r>
              <a:rPr sz="2400" lang="en">
                <a:solidFill>
                  <a:srgbClr val="00314A"/>
                </a:solidFill>
              </a:rPr>
              <a:t> usually </a:t>
            </a:r>
            <a:r>
              <a:rPr b="1" sz="2400" lang="en">
                <a:solidFill>
                  <a:srgbClr val="00314A"/>
                </a:solidFill>
              </a:rPr>
              <a:t>love </a:t>
            </a:r>
            <a:r>
              <a:rPr sz="2400" lang="en">
                <a:solidFill>
                  <a:srgbClr val="00314A"/>
                </a:solidFill>
              </a:rPr>
              <a:t>or a </a:t>
            </a:r>
            <a:r>
              <a:rPr b="1" sz="2400" lang="en">
                <a:solidFill>
                  <a:srgbClr val="00314A"/>
                </a:solidFill>
              </a:rPr>
              <a:t>tradgedy</a:t>
            </a:r>
            <a:r>
              <a:rPr sz="2400" lang="en">
                <a:solidFill>
                  <a:srgbClr val="00314A"/>
                </a:solidFill>
              </a:rPr>
              <a:t>.  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It is a </a:t>
            </a:r>
            <a:r>
              <a:rPr b="1" sz="2400" lang="en">
                <a:solidFill>
                  <a:srgbClr val="00314A"/>
                </a:solidFill>
              </a:rPr>
              <a:t>14-lined</a:t>
            </a:r>
            <a:r>
              <a:rPr sz="2400" lang="en">
                <a:solidFill>
                  <a:srgbClr val="00314A"/>
                </a:solidFill>
              </a:rPr>
              <a:t> poem with a </a:t>
            </a:r>
            <a:r>
              <a:rPr b="1" sz="2400" lang="en">
                <a:solidFill>
                  <a:srgbClr val="00314A"/>
                </a:solidFill>
              </a:rPr>
              <a:t>sing-song sound</a:t>
            </a:r>
            <a:r>
              <a:rPr sz="2400" lang="en">
                <a:solidFill>
                  <a:srgbClr val="00314A"/>
                </a:solidFill>
              </a:rPr>
              <a:t> to it.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Sonnet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063375" x="457200"/>
            <a:ext cy="3862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usually </a:t>
            </a:r>
            <a:r>
              <a:rPr b="1" sz="2400" lang="en">
                <a:solidFill>
                  <a:srgbClr val="00314A"/>
                </a:solidFill>
              </a:rPr>
              <a:t>rhymes</a:t>
            </a:r>
            <a:r>
              <a:rPr sz="2400" lang="en">
                <a:solidFill>
                  <a:srgbClr val="00314A"/>
                </a:solidFill>
              </a:rPr>
              <a:t> 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en">
                <a:solidFill>
                  <a:srgbClr val="00314A"/>
                </a:solidFill>
              </a:rPr>
              <a:t>lines</a:t>
            </a:r>
            <a:r>
              <a:rPr sz="2400" lang="en">
                <a:solidFill>
                  <a:srgbClr val="00314A"/>
                </a:solidFill>
              </a:rPr>
              <a:t> tend to be the </a:t>
            </a:r>
            <a:r>
              <a:rPr b="1" sz="2400" lang="en">
                <a:solidFill>
                  <a:srgbClr val="00314A"/>
                </a:solidFill>
              </a:rPr>
              <a:t>same length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 i="1">
                <a:solidFill>
                  <a:srgbClr val="00314A"/>
                </a:solidFill>
              </a:rPr>
              <a:t>usually</a:t>
            </a:r>
            <a:r>
              <a:rPr sz="2400" lang="en">
                <a:solidFill>
                  <a:srgbClr val="00314A"/>
                </a:solidFill>
              </a:rPr>
              <a:t> </a:t>
            </a:r>
            <a:r>
              <a:rPr b="1" sz="2400" lang="en">
                <a:solidFill>
                  <a:srgbClr val="00314A"/>
                </a:solidFill>
              </a:rPr>
              <a:t>follow one of two rhyme schemes</a:t>
            </a:r>
            <a:r>
              <a:rPr sz="2400" lang="en">
                <a:solidFill>
                  <a:srgbClr val="00314A"/>
                </a:solidFill>
              </a:rPr>
              <a:t>: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abab				abab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cdcd		OR	babc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efef				cdce</a:t>
            </a:r>
          </a:p>
          <a:p>
            <a:pPr rtl="0" lv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314A"/>
                </a:solidFill>
              </a:rPr>
              <a:t>gg					ee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Sonnet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Shall I compare thee to a summer's day?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Thou art more lovely and more temperate.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Rough winds do shake the darling buds of May,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And summer's lease hath all too short a date.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Sometime too hot the eye of heaven shines,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And often is his gold complexion dimmed;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And every fair from fair sometime declines,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By chance, or nature's changing course, untrimmed;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But thy eternal summer shall not fade,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Nor lose possession of that fair thou owest,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Nor shall death brag thou wanderest in his shade,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When in eternal lines to time thou growest.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So long as men can breathe or eyes can see,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00314A"/>
                </a:solidFill>
                <a:latin typeface="Verdana"/>
                <a:ea typeface="Verdana"/>
                <a:cs typeface="Verdana"/>
                <a:sym typeface="Verdana"/>
              </a:rPr>
              <a:t>So long lives this, and this gives life to thee.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Checking for Understanding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Think...think...think…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What are the most important parts of a sonnet?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Tell your shoulder partner.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Closure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Look through your notes and </a:t>
            </a:r>
            <a:r>
              <a:rPr b="1" lang="en"/>
              <a:t>select 4 words</a:t>
            </a:r>
            <a:r>
              <a:rPr lang="en"/>
              <a:t> to </a:t>
            </a:r>
            <a:r>
              <a:rPr b="1" lang="en"/>
              <a:t>describe </a:t>
            </a:r>
            <a:r>
              <a:rPr lang="en"/>
              <a:t>the </a:t>
            </a:r>
            <a:r>
              <a:rPr b="1" lang="en"/>
              <a:t>MOST important</a:t>
            </a:r>
            <a:r>
              <a:rPr lang="en"/>
              <a:t> </a:t>
            </a:r>
            <a:r>
              <a:rPr b="1" lang="en"/>
              <a:t>part</a:t>
            </a:r>
            <a:r>
              <a:rPr lang="en"/>
              <a:t> of the three </a:t>
            </a:r>
            <a:r>
              <a:rPr b="1" lang="en"/>
              <a:t>poems</a:t>
            </a:r>
            <a:r>
              <a:rPr lang="en"/>
              <a:t>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In the summary section of your notes, </a:t>
            </a:r>
            <a:r>
              <a:rPr b="1" lang="en"/>
              <a:t>write</a:t>
            </a:r>
            <a:r>
              <a:rPr lang="en"/>
              <a:t> the poem names and the 4 words to describe them.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Free Verse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poem that </a:t>
            </a:r>
            <a:r>
              <a:rPr b="1" lang="en"/>
              <a:t>does not follow</a:t>
            </a:r>
            <a:r>
              <a:rPr lang="en"/>
              <a:t> any formal structure or </a:t>
            </a:r>
            <a:r>
              <a:rPr b="1" lang="en"/>
              <a:t>rules</a:t>
            </a:r>
            <a:r>
              <a:rPr lang="en"/>
              <a:t>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There is </a:t>
            </a:r>
            <a:r>
              <a:rPr b="1" lang="en"/>
              <a:t>not a specific rhythm</a:t>
            </a:r>
            <a:r>
              <a:rPr lang="en"/>
              <a:t>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There is </a:t>
            </a:r>
            <a:r>
              <a:rPr b="1" lang="en"/>
              <a:t>not a specific rhyme scheme</a:t>
            </a:r>
            <a:r>
              <a:rPr lang="en"/>
              <a:t> pattern.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of Free Verse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22727"/>
              </a:lnSpc>
              <a:spcBef>
                <a:spcPts val="0"/>
              </a:spcBef>
              <a:buNone/>
            </a:pPr>
            <a:r>
              <a:rPr lang="en"/>
              <a:t>Wind										We rake</a:t>
            </a:r>
            <a:br>
              <a:rPr lang="en"/>
            </a:br>
            <a:r>
              <a:rPr lang="en"/>
              <a:t>Blowing briskly						Colored leaves</a:t>
            </a:r>
            <a:br>
              <a:rPr lang="en"/>
            </a:br>
            <a:r>
              <a:rPr lang="en"/>
              <a:t>Leaves fall									In</a:t>
            </a:r>
            <a:br>
              <a:rPr lang="en"/>
            </a:br>
            <a:r>
              <a:rPr lang="en"/>
              <a:t>	From										A</a:t>
            </a:r>
            <a:br>
              <a:rPr lang="en"/>
            </a:br>
            <a:r>
              <a:rPr lang="en"/>
              <a:t>		The									Big</a:t>
            </a:r>
            <a:br>
              <a:rPr lang="en"/>
            </a:br>
            <a:r>
              <a:rPr lang="en"/>
              <a:t>			Trees							Pile.</a:t>
            </a:r>
            <a:br>
              <a:rPr lang="en"/>
            </a:br>
            <a:r>
              <a:rPr lang="en"/>
              <a:t>											And jump.	</a:t>
            </a:r>
            <a:br>
              <a:rPr lang="en"/>
            </a:br>
            <a:r>
              <a:rPr lang="en"/>
              <a:t>				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Ode Poem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172725"/>
            <a:ext cy="3809100" cx="8828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</a:t>
            </a:r>
            <a:r>
              <a:rPr b="1" lang="en"/>
              <a:t>lyric</a:t>
            </a:r>
            <a:r>
              <a:rPr lang="en"/>
              <a:t> poem, or songlike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honors and </a:t>
            </a:r>
            <a:r>
              <a:rPr b="1" lang="en"/>
              <a:t>celebrates people, events or objects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usually has </a:t>
            </a:r>
            <a:r>
              <a:rPr b="1" lang="en"/>
              <a:t>four lines per stanza</a:t>
            </a:r>
          </a:p>
          <a:p>
            <a:r>
              <a:t/>
            </a:r>
          </a:p>
          <a:p>
            <a:pPr rtl="0" lvl="0">
              <a:buNone/>
            </a:pPr>
            <a:r>
              <a:rPr b="1" lang="en"/>
              <a:t>3  types</a:t>
            </a:r>
            <a:r>
              <a:rPr lang="en"/>
              <a:t> of Ode poems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1st Type of Ode (Pindaric)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/>
              <a:t>formal </a:t>
            </a:r>
            <a:r>
              <a:rPr lang="en"/>
              <a:t>poem</a:t>
            </a:r>
          </a:p>
          <a:p>
            <a:r>
              <a:t/>
            </a:r>
          </a:p>
          <a:p>
            <a:pPr rtl="0" lvl="0">
              <a:buNone/>
            </a:pPr>
            <a:r>
              <a:rPr b="1" lang="en"/>
              <a:t>performed on stage</a:t>
            </a:r>
            <a:r>
              <a:rPr lang="en"/>
              <a:t> with </a:t>
            </a:r>
            <a:r>
              <a:rPr b="1" lang="en"/>
              <a:t>music</a:t>
            </a:r>
            <a:r>
              <a:rPr lang="en"/>
              <a:t> and </a:t>
            </a:r>
            <a:r>
              <a:rPr b="1" lang="en"/>
              <a:t>celebrates</a:t>
            </a:r>
            <a:r>
              <a:rPr lang="en"/>
              <a:t> mythical </a:t>
            </a:r>
            <a:r>
              <a:rPr b="1" lang="en"/>
              <a:t>gods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</a:t>
            </a:r>
            <a:r>
              <a:rPr b="1" lang="en"/>
              <a:t>every 4th line is shorter</a:t>
            </a:r>
            <a:r>
              <a:rPr lang="en"/>
              <a:t> than the other lines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2nd Type of Ode (Horatian)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/>
              <a:t>informal</a:t>
            </a:r>
            <a:r>
              <a:rPr lang="en"/>
              <a:t> poem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about </a:t>
            </a:r>
            <a:r>
              <a:rPr b="1" lang="en"/>
              <a:t>personal issues</a:t>
            </a:r>
            <a:r>
              <a:rPr lang="en"/>
              <a:t> or ideas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every 3rd line is shorter</a:t>
            </a:r>
            <a:r>
              <a:rPr lang="en"/>
              <a:t> than the other lines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Limerick Poem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is a </a:t>
            </a:r>
            <a:r>
              <a:rPr b="1" sz="2400" lang="en"/>
              <a:t>five-line</a:t>
            </a:r>
            <a:r>
              <a:rPr sz="2400" lang="en"/>
              <a:t> </a:t>
            </a:r>
            <a:r>
              <a:rPr b="1" sz="2400" lang="en" i="1"/>
              <a:t>witty</a:t>
            </a:r>
            <a:r>
              <a:rPr sz="2400" lang="en"/>
              <a:t>, or </a:t>
            </a:r>
            <a:r>
              <a:rPr b="1" sz="2400" lang="en"/>
              <a:t>funny</a:t>
            </a:r>
            <a:r>
              <a:rPr sz="2400" lang="en"/>
              <a:t>, poem with a </a:t>
            </a:r>
            <a:r>
              <a:rPr sz="2400" lang="en" i="1"/>
              <a:t>distinctive</a:t>
            </a:r>
            <a:r>
              <a:rPr sz="2400" lang="en"/>
              <a:t>, or noticeable, rhyme scheme</a:t>
            </a:r>
          </a:p>
          <a:p>
            <a:r>
              <a:t/>
            </a:r>
          </a:p>
          <a:p>
            <a:pPr>
              <a:buNone/>
            </a:pPr>
            <a:r>
              <a:rPr sz="2400" lang="en"/>
              <a:t>It usually begins with, “</a:t>
            </a:r>
            <a:r>
              <a:rPr b="1" sz="2400" lang="en"/>
              <a:t>There once was a</a:t>
            </a:r>
            <a:r>
              <a:rPr sz="2400" lang="en"/>
              <a:t> __________.”</a:t>
            </a:r>
            <a:r>
              <a:rPr sz="1100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3rd Type of Ode (Irregular)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irregular odes </a:t>
            </a:r>
            <a:r>
              <a:rPr b="1" lang="en"/>
              <a:t>follow some of the rules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author has </a:t>
            </a:r>
            <a:r>
              <a:rPr b="1" lang="en"/>
              <a:t>freedom to experiment</a:t>
            </a:r>
            <a:r>
              <a:rPr lang="en"/>
              <a:t> with the structure (like free verse)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05975" x="129675"/>
            <a:ext cy="676800" cx="8774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Ode      Middle School Years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997925" x="129675"/>
            <a:ext cy="3896099" cx="8875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
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Though the beginning was scary				We experienced the newness of 6th grade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And the end is saddening 					The adventures of 7th grade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The time in between will never be forgotten 		And the ending in 8th grade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Roller coasters of ups and downs 				The end is approaching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Brought us all together						But the years will never be forgotten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We might not get along						Where we spent three long years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But we will always be connected 				Or for some three short years</a:t>
            </a:r>
          </a:p>
          <a:p>
            <a:pPr rtl="0" lvl="0"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Verdana"/>
                <a:ea typeface="Verdana"/>
                <a:cs typeface="Verdana"/>
                <a:sym typeface="Verdana"/>
              </a:rPr>
              <a:t>By the three years of middle school 			At Apollo Middle School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Checking for Understanding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Think...think...think…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What are the most important parts of an ode?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Tell your shoulder partner.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Closure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Look through your notes and </a:t>
            </a:r>
            <a:r>
              <a:rPr b="1" lang="en"/>
              <a:t>select 4 words</a:t>
            </a:r>
            <a:r>
              <a:rPr lang="en"/>
              <a:t> to </a:t>
            </a:r>
            <a:r>
              <a:rPr b="1" lang="en"/>
              <a:t>describe </a:t>
            </a:r>
            <a:r>
              <a:rPr lang="en"/>
              <a:t>the </a:t>
            </a:r>
            <a:r>
              <a:rPr b="1" lang="en"/>
              <a:t>MOST important</a:t>
            </a:r>
            <a:r>
              <a:rPr lang="en"/>
              <a:t> </a:t>
            </a:r>
            <a:r>
              <a:rPr b="1" lang="en"/>
              <a:t>part</a:t>
            </a:r>
            <a:r>
              <a:rPr lang="en"/>
              <a:t> of the free verse and ode poems.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In the summary section of your notes, </a:t>
            </a:r>
            <a:r>
              <a:rPr b="1" lang="en"/>
              <a:t>write</a:t>
            </a:r>
            <a:r>
              <a:rPr lang="en"/>
              <a:t> the poem names and the 4 words to describe them.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Limerick Poem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The </a:t>
            </a:r>
            <a:r>
              <a:rPr b="1" sz="2400" lang="en"/>
              <a:t>first</a:t>
            </a:r>
            <a:r>
              <a:rPr sz="2400" lang="en"/>
              <a:t>, </a:t>
            </a:r>
            <a:r>
              <a:rPr b="1" sz="2400" lang="en"/>
              <a:t>second</a:t>
            </a:r>
            <a:r>
              <a:rPr sz="2400" lang="en"/>
              <a:t> and </a:t>
            </a:r>
            <a:r>
              <a:rPr b="1" sz="2400" lang="en"/>
              <a:t>fifth lines</a:t>
            </a:r>
            <a:r>
              <a:rPr sz="2400" lang="en"/>
              <a:t>, which are </a:t>
            </a:r>
            <a:r>
              <a:rPr b="1" sz="2400" lang="en"/>
              <a:t>longer</a:t>
            </a:r>
            <a:r>
              <a:rPr sz="2400" lang="en"/>
              <a:t> lines, </a:t>
            </a:r>
            <a:r>
              <a:rPr b="1" sz="2400" lang="en"/>
              <a:t>rhyme</a:t>
            </a:r>
            <a:r>
              <a:rPr sz="2400" lang="en"/>
              <a:t>. 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The </a:t>
            </a:r>
            <a:r>
              <a:rPr b="1" sz="2400" lang="en"/>
              <a:t>third</a:t>
            </a:r>
            <a:r>
              <a:rPr sz="2400" lang="en"/>
              <a:t> and </a:t>
            </a:r>
            <a:r>
              <a:rPr b="1" sz="2400" lang="en"/>
              <a:t>fourth</a:t>
            </a:r>
            <a:r>
              <a:rPr sz="2400" lang="en"/>
              <a:t> lines, which are </a:t>
            </a:r>
            <a:r>
              <a:rPr b="1" sz="2400" lang="en"/>
              <a:t>shorter</a:t>
            </a:r>
            <a:r>
              <a:rPr sz="2400" lang="en"/>
              <a:t>, </a:t>
            </a:r>
            <a:r>
              <a:rPr b="1" sz="2400" lang="en"/>
              <a:t>rhyme</a:t>
            </a:r>
            <a:r>
              <a:rPr sz="2400" lang="en"/>
              <a:t>. 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The rhyme scheme is </a:t>
            </a:r>
            <a:r>
              <a:rPr b="1" sz="2400" lang="en"/>
              <a:t>AABBA</a:t>
            </a:r>
            <a:r>
              <a:rPr sz="2400" lang="en"/>
              <a:t>.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Limerick Poem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This five line poem also follows a syllable count.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Line 1: </a:t>
            </a:r>
            <a:r>
              <a:rPr b="1" sz="2400" lang="en"/>
              <a:t>7-10 syllables</a:t>
            </a:r>
            <a:r>
              <a:rPr sz="2400" lang="en"/>
              <a:t>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Line 2: </a:t>
            </a:r>
            <a:r>
              <a:rPr b="1" sz="2400" lang="en"/>
              <a:t>7-10 syllables</a:t>
            </a:r>
            <a:r>
              <a:rPr sz="2400" lang="en"/>
              <a:t>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Line 3: </a:t>
            </a:r>
            <a:r>
              <a:rPr b="1" sz="2400" lang="en"/>
              <a:t>5-7 syllables</a:t>
            </a:r>
            <a:r>
              <a:rPr sz="2400" lang="en"/>
              <a:t>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Line 4: </a:t>
            </a:r>
            <a:r>
              <a:rPr b="1" sz="2400" lang="en"/>
              <a:t>5-7 syllables</a:t>
            </a:r>
            <a:r>
              <a:rPr sz="2400" lang="en"/>
              <a:t> </a:t>
            </a:r>
          </a:p>
          <a:p>
            <a:pPr lvl="0" indent="0" marL="1828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Line 5: </a:t>
            </a:r>
            <a:r>
              <a:rPr b="1" sz="2400" lang="en"/>
              <a:t>7-10 syllables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Limerick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There once was a man from </a:t>
            </a:r>
            <a:r>
              <a:rPr lang="en"/>
              <a:t>Peru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who dreamed he was eating a </a:t>
            </a:r>
            <a:r>
              <a:rPr lang="en"/>
              <a:t>shoe</a:t>
            </a:r>
            <a:r>
              <a:rPr lang="en"/>
              <a:t>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He woke up with a </a:t>
            </a:r>
            <a:r>
              <a:rPr lang="en"/>
              <a:t>fright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In the middle of the </a:t>
            </a:r>
            <a:r>
              <a:rPr lang="en"/>
              <a:t>night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To find out that his dream had come </a:t>
            </a:r>
            <a:r>
              <a:rPr lang="en"/>
              <a:t>true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Checking for Understanding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Think...think...think…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What are the most important parts of limericks?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Tell your shoulder partner.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Haiku (High-koo) Poem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is a traditional </a:t>
            </a:r>
            <a:r>
              <a:rPr b="1" sz="2400" lang="en"/>
              <a:t>Japanese poem</a:t>
            </a:r>
            <a:r>
              <a:rPr sz="2400" lang="en"/>
              <a:t> about </a:t>
            </a:r>
            <a:r>
              <a:rPr b="1" sz="2400" lang="en"/>
              <a:t>nature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consists of </a:t>
            </a:r>
            <a:r>
              <a:rPr b="1" sz="2400" lang="en"/>
              <a:t>3 lines</a:t>
            </a:r>
            <a:r>
              <a:rPr sz="2400" lang="en"/>
              <a:t> that do </a:t>
            </a:r>
            <a:r>
              <a:rPr b="1" sz="2400" lang="en"/>
              <a:t>not rhyme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The </a:t>
            </a:r>
            <a:r>
              <a:rPr b="1" sz="2400" lang="en"/>
              <a:t>first</a:t>
            </a:r>
            <a:r>
              <a:rPr sz="2400" lang="en"/>
              <a:t> and </a:t>
            </a:r>
            <a:r>
              <a:rPr b="1" sz="2400" lang="en"/>
              <a:t>third lines</a:t>
            </a:r>
            <a:r>
              <a:rPr sz="2400" lang="en"/>
              <a:t> have </a:t>
            </a:r>
            <a:r>
              <a:rPr b="1" sz="2400" lang="en"/>
              <a:t>5 syllables</a:t>
            </a:r>
            <a:r>
              <a:rPr sz="2400" lang="en"/>
              <a:t>. </a:t>
            </a:r>
          </a:p>
          <a:p>
            <a:r>
              <a:t/>
            </a:r>
          </a:p>
          <a:p>
            <a:pPr>
              <a:buNone/>
            </a:pPr>
            <a:r>
              <a:rPr sz="2400" lang="en"/>
              <a:t>The </a:t>
            </a:r>
            <a:r>
              <a:rPr b="1" sz="2400" lang="en"/>
              <a:t>second line</a:t>
            </a:r>
            <a:r>
              <a:rPr sz="2400" lang="en"/>
              <a:t> has </a:t>
            </a:r>
            <a:r>
              <a:rPr b="1" sz="2400" lang="en"/>
              <a:t>7 syllables</a:t>
            </a:r>
            <a:r>
              <a:rPr sz="2400" lang="en"/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Haiku (high-koo)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>
                <a:solidFill>
                  <a:srgbClr val="222222"/>
                </a:solidFill>
              </a:rPr>
              <a:t>An old silent pond…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>
                <a:solidFill>
                  <a:srgbClr val="222222"/>
                </a:solidFill>
              </a:rPr>
              <a:t>A frog jumps into the pond,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>
                <a:solidFill>
                  <a:srgbClr val="222222"/>
                </a:solidFill>
              </a:rPr>
              <a:t>splash! Silence again.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Checking for Understanding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Think...think...think…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What are the most important parts of a haiku?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Tell your shoulder partner.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