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slides/slide5.xml" Type="http://schemas.openxmlformats.org/officeDocument/2006/relationships/slide" Id="rId10"/><Relationship Target="slides/slide6.xml" Type="http://schemas.openxmlformats.org/officeDocument/2006/relationships/slide" Id="rId11"/><Relationship Target="slides/slide21.xml" Type="http://schemas.openxmlformats.org/officeDocument/2006/relationships/slide" Id="rId26"/><Relationship Target="slides/slide20.xml" Type="http://schemas.openxmlformats.org/officeDocument/2006/relationships/slide" Id="rId25"/><Relationship Target="slides/slide23.xml" Type="http://schemas.openxmlformats.org/officeDocument/2006/relationships/slide" Id="rId28"/><Relationship Target="slides/slide22.xml" Type="http://schemas.openxmlformats.org/officeDocument/2006/relationships/slide" Id="rId27"/><Relationship Target="presProps.xml" Type="http://schemas.openxmlformats.org/officeDocument/2006/relationships/presProps" Id="rId2"/><Relationship Target="slides/slide16.xml" Type="http://schemas.openxmlformats.org/officeDocument/2006/relationships/slide" Id="rId21"/><Relationship Target="theme/theme1.xml" Type="http://schemas.openxmlformats.org/officeDocument/2006/relationships/theme" Id="rId1"/><Relationship Target="slides/slide17.xml" Type="http://schemas.openxmlformats.org/officeDocument/2006/relationships/slide" Id="rId22"/><Relationship Target="slideMasters/slideMaster1.xml" Type="http://schemas.openxmlformats.org/officeDocument/2006/relationships/slideMaster" Id="rId4"/><Relationship Target="slides/slide18.xml" Type="http://schemas.openxmlformats.org/officeDocument/2006/relationships/slide" Id="rId23"/><Relationship Target="tableStyles.xml" Type="http://schemas.openxmlformats.org/officeDocument/2006/relationships/tableStyles" Id="rId3"/><Relationship Target="slides/slide19.xml" Type="http://schemas.openxmlformats.org/officeDocument/2006/relationships/slide" Id="rId24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7" name="Shape 8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3" name="Shape 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9" name="Shape 9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5" name="Shape 10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1" name="Shape 1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7" name="Shape 1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3" name="Shape 1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4" name="Shape 12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9" name="Shape 1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5" name="Shape 1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6" name="Shape 13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1" name="Shape 1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2" name="Shape 14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7" name="Shape 1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8" name="Shape 14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3" name="Shape 1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4" name="Shape 15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9" name="Shape 1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0" name="Shape 16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65" name="Shape 1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6" name="Shape 16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1" name="Shape 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3" name="Shape 6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9" name="Shape 6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5" name="Shape 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 txBox="1"/>
          <p:nvPr>
            <p:ph type="ctrTitle"/>
          </p:nvPr>
        </p:nvSpPr>
        <p:spPr>
          <a:xfrm>
            <a:off y="563759" x="457200"/>
            <a:ext cy="300960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457200">
              <a:buSzPct val="100000"/>
              <a:defRPr sz="7200"/>
            </a:lvl1pPr>
            <a:lvl2pPr indent="457200">
              <a:buSzPct val="100000"/>
              <a:defRPr sz="7200"/>
            </a:lvl2pPr>
            <a:lvl3pPr indent="457200">
              <a:buSzPct val="100000"/>
              <a:defRPr sz="7200"/>
            </a:lvl3pPr>
            <a:lvl4pPr indent="457200">
              <a:buSzPct val="100000"/>
              <a:defRPr sz="7200"/>
            </a:lvl4pPr>
            <a:lvl5pPr indent="457200">
              <a:buSzPct val="100000"/>
              <a:defRPr sz="7200"/>
            </a:lvl5pPr>
            <a:lvl6pPr indent="457200">
              <a:buSzPct val="100000"/>
              <a:defRPr sz="7200"/>
            </a:lvl6pPr>
            <a:lvl7pPr indent="457200">
              <a:buSzPct val="100000"/>
              <a:defRPr sz="7200"/>
            </a:lvl7pPr>
            <a:lvl8pPr indent="457200">
              <a:buSzPct val="100000"/>
              <a:defRPr sz="7200"/>
            </a:lvl8pPr>
            <a:lvl9pPr indent="457200">
              <a:buSzPct val="100000"/>
              <a:defRPr sz="7200"/>
            </a:lvl9pPr>
          </a:lstStyle>
          <a:p/>
        </p:txBody>
      </p:sp>
      <p:sp>
        <p:nvSpPr>
          <p:cNvPr id="10" name="Shape 10"/>
          <p:cNvSpPr txBox="1"/>
          <p:nvPr>
            <p:ph idx="1" type="subTitle"/>
          </p:nvPr>
        </p:nvSpPr>
        <p:spPr>
          <a:xfrm>
            <a:off y="3716392" x="457200"/>
            <a:ext cy="1232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3048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1pPr>
            <a:lvl2pPr indent="3048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2pPr>
            <a:lvl3pPr indent="3048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3pPr>
            <a:lvl4pPr indent="3048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4pPr>
            <a:lvl5pPr indent="3048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5pPr>
            <a:lvl6pPr indent="3048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6pPr>
            <a:lvl7pPr indent="3048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7pPr>
            <a:lvl8pPr indent="3048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8pPr>
            <a:lvl9pPr indent="3048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4800">
                <a:solidFill>
                  <a:schemeClr val="dk2"/>
                </a:solidFill>
              </a:defRPr>
            </a:lvl9pPr>
          </a:lstStyle>
          <a:p/>
        </p:txBody>
      </p:sp>
      <p:cxnSp>
        <p:nvCxnSpPr>
          <p:cNvPr id="11" name="Shape 11"/>
          <p:cNvCxnSpPr/>
          <p:nvPr/>
        </p:nvCxnSpPr>
        <p:spPr>
          <a:xfrm>
            <a:off y="411479" x="457200"/>
            <a:ext cy="0" cx="8229600"/>
          </a:xfrm>
          <a:prstGeom prst="straightConnector1">
            <a:avLst/>
          </a:prstGeom>
          <a:noFill/>
          <a:ln w="57150" cap="flat">
            <a:solidFill>
              <a:schemeClr val="accent1"/>
            </a:solidFill>
            <a:prstDash val="solid"/>
            <a:round/>
            <a:headEnd w="med" len="med" type="none"/>
            <a:tailEnd w="med" len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y="3633382" x="457200"/>
            <a:ext cy="0" cx="8229600"/>
          </a:xfrm>
          <a:prstGeom prst="straightConnector1">
            <a:avLst/>
          </a:prstGeom>
          <a:noFill/>
          <a:ln w="57150" cap="flat">
            <a:solidFill>
              <a:schemeClr val="accent1"/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>
                <a:solidFill>
                  <a:srgbClr val="DA0002"/>
                </a:solidFill>
              </a:defRPr>
            </a:lvl1pPr>
            <a:lvl2pPr>
              <a:defRPr>
                <a:solidFill>
                  <a:srgbClr val="DA0002"/>
                </a:solidFill>
              </a:defRPr>
            </a:lvl2pPr>
            <a:lvl3pPr>
              <a:defRPr>
                <a:solidFill>
                  <a:srgbClr val="DA0002"/>
                </a:solidFill>
              </a:defRPr>
            </a:lvl3pPr>
            <a:lvl4pPr>
              <a:defRPr>
                <a:solidFill>
                  <a:srgbClr val="DA0002"/>
                </a:solidFill>
              </a:defRPr>
            </a:lvl4pPr>
            <a:lvl5pPr>
              <a:defRPr>
                <a:solidFill>
                  <a:srgbClr val="DA0002"/>
                </a:solidFill>
              </a:defRPr>
            </a:lvl5pPr>
            <a:lvl6pPr>
              <a:defRPr>
                <a:solidFill>
                  <a:srgbClr val="DA0002"/>
                </a:solidFill>
              </a:defRPr>
            </a:lvl6pPr>
            <a:lvl7pPr>
              <a:defRPr>
                <a:solidFill>
                  <a:srgbClr val="DA0002"/>
                </a:solidFill>
              </a:defRPr>
            </a:lvl7pPr>
            <a:lvl8pPr>
              <a:defRPr>
                <a:solidFill>
                  <a:srgbClr val="DA0002"/>
                </a:solidFill>
              </a:defRPr>
            </a:lvl8pPr>
            <a:lvl9pPr>
              <a:defRPr>
                <a:solidFill>
                  <a:srgbClr val="DA0002"/>
                </a:solidFill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cxnSp>
        <p:nvCxnSpPr>
          <p:cNvPr id="16" name="Shape 16"/>
          <p:cNvCxnSpPr/>
          <p:nvPr/>
        </p:nvCxnSpPr>
        <p:spPr>
          <a:xfrm>
            <a:off y="1143000" x="457200"/>
            <a:ext cy="0" cx="8229600"/>
          </a:xfrm>
          <a:prstGeom prst="straightConnector1">
            <a:avLst/>
          </a:prstGeom>
          <a:noFill/>
          <a:ln w="50800" cap="flat">
            <a:solidFill>
              <a:srgbClr val="DA0002"/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>
                <a:solidFill>
                  <a:srgbClr val="DA0002"/>
                </a:solidFill>
              </a:defRPr>
            </a:lvl1pPr>
            <a:lvl2pPr>
              <a:defRPr>
                <a:solidFill>
                  <a:srgbClr val="DA0002"/>
                </a:solidFill>
              </a:defRPr>
            </a:lvl2pPr>
            <a:lvl3pPr>
              <a:defRPr>
                <a:solidFill>
                  <a:srgbClr val="DA0002"/>
                </a:solidFill>
              </a:defRPr>
            </a:lvl3pPr>
            <a:lvl4pPr>
              <a:defRPr>
                <a:solidFill>
                  <a:srgbClr val="DA0002"/>
                </a:solidFill>
              </a:defRPr>
            </a:lvl4pPr>
            <a:lvl5pPr>
              <a:defRPr>
                <a:solidFill>
                  <a:srgbClr val="DA0002"/>
                </a:solidFill>
              </a:defRPr>
            </a:lvl5pPr>
            <a:lvl6pPr>
              <a:defRPr>
                <a:solidFill>
                  <a:srgbClr val="DA0002"/>
                </a:solidFill>
              </a:defRPr>
            </a:lvl6pPr>
            <a:lvl7pPr>
              <a:defRPr>
                <a:solidFill>
                  <a:srgbClr val="DA0002"/>
                </a:solidFill>
              </a:defRPr>
            </a:lvl7pPr>
            <a:lvl8pPr>
              <a:defRPr>
                <a:solidFill>
                  <a:srgbClr val="DA0002"/>
                </a:solidFill>
              </a:defRPr>
            </a:lvl8pPr>
            <a:lvl9pPr>
              <a:defRPr>
                <a:solidFill>
                  <a:srgbClr val="DA0002"/>
                </a:solidFill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cxnSp>
        <p:nvCxnSpPr>
          <p:cNvPr id="21" name="Shape 21"/>
          <p:cNvCxnSpPr/>
          <p:nvPr/>
        </p:nvCxnSpPr>
        <p:spPr>
          <a:xfrm>
            <a:off y="1143000" x="457200"/>
            <a:ext cy="0" cx="8229600"/>
          </a:xfrm>
          <a:prstGeom prst="straightConnector1">
            <a:avLst/>
          </a:prstGeom>
          <a:noFill/>
          <a:ln w="50800" cap="flat">
            <a:solidFill>
              <a:srgbClr val="DA0002"/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cxnSp>
        <p:nvCxnSpPr>
          <p:cNvPr id="24" name="Shape 24"/>
          <p:cNvCxnSpPr/>
          <p:nvPr/>
        </p:nvCxnSpPr>
        <p:spPr>
          <a:xfrm>
            <a:off y="1143000" x="457200"/>
            <a:ext cy="0" cx="8229600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5" name="Shape 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6" name="Shape 26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indent="-171450" marL="285750">
              <a:spcBef>
                <a:spcPts val="0"/>
              </a:spcBef>
              <a:buSzPct val="100000"/>
              <a:buNone/>
              <a:defRPr sz="1800"/>
            </a:lvl1pPr>
          </a:lstStyle>
          <a:p/>
        </p:txBody>
      </p:sp>
      <p:cxnSp>
        <p:nvCxnSpPr>
          <p:cNvPr id="27" name="Shape 27"/>
          <p:cNvCxnSpPr/>
          <p:nvPr/>
        </p:nvCxnSpPr>
        <p:spPr>
          <a:xfrm>
            <a:off y="4317760" x="457200"/>
            <a:ext cy="0" cx="8229600"/>
          </a:xfrm>
          <a:prstGeom prst="straightConnector1">
            <a:avLst/>
          </a:prstGeom>
          <a:noFill/>
          <a:ln w="50800" cap="flat">
            <a:solidFill>
              <a:schemeClr val="lt2"/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cxnSp>
        <p:nvCxnSpPr>
          <p:cNvPr id="29" name="Shape 29"/>
          <p:cNvCxnSpPr/>
          <p:nvPr/>
        </p:nvCxnSpPr>
        <p:spPr>
          <a:xfrm>
            <a:off y="113139" x="457200"/>
            <a:ext cy="0" cx="8229600"/>
          </a:xfrm>
          <a:prstGeom prst="straightConnector1">
            <a:avLst/>
          </a:prstGeom>
          <a:noFill/>
          <a:ln w="50800" cap="flat">
            <a:solidFill>
              <a:schemeClr val="lt2"/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3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marL="0"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1pPr>
            <a:lvl2pPr indent="228600" marL="0"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2pPr>
            <a:lvl3pPr indent="228600" marL="0"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3pPr>
            <a:lvl4pPr indent="228600" marL="0"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4pPr>
            <a:lvl5pPr indent="228600" marL="0"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5pPr>
            <a:lvl6pPr indent="228600" marL="0"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6pPr>
            <a:lvl7pPr indent="228600" marL="0"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7pPr>
            <a:lvl8pPr indent="228600" marL="0"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8pPr>
            <a:lvl9pPr indent="228600" marL="0">
              <a:buClr>
                <a:schemeClr val="accent1"/>
              </a:buClr>
              <a:buSzPct val="100000"/>
              <a:buNone/>
              <a:defRPr b="1" sz="36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indent="-133350" marL="74295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indent="-76200" marL="114300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indent="-114300" marL="1600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indent="-114300" marL="20574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indent="-114300" marL="25146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indent="-114300" marL="29718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indent="-114300" marL="34290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indent="-114300" marL="388620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7" name="Shape 7"/>
          <p:cNvCxnSpPr/>
          <p:nvPr/>
        </p:nvCxnSpPr>
        <p:spPr>
          <a:xfrm>
            <a:off y="5023259" x="457200"/>
            <a:ext cy="0" cx="8229600"/>
          </a:xfrm>
          <a:prstGeom prst="straightConnector1">
            <a:avLst/>
          </a:prstGeom>
          <a:noFill/>
          <a:ln w="50800" cap="flat">
            <a:solidFill>
              <a:schemeClr val="lt2"/>
            </a:solidFill>
            <a:prstDash val="solid"/>
            <a:round/>
            <a:headEnd w="med" len="med" type="none"/>
            <a:tailEnd w="med" len="med" type="none"/>
          </a:ln>
        </p:spPr>
      </p:cxn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7.xml.rels><?xml version="1.0" encoding="UTF-8" standalone="yes"?><Relationships xmlns="http://schemas.openxmlformats.org/package/2006/relationships"><Relationship Target="../notesSlides/notesSlide1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8.xml.rels><?xml version="1.0" encoding="UTF-8" standalone="yes"?><Relationships xmlns="http://schemas.openxmlformats.org/package/2006/relationships"><Relationship Target="../notesSlides/notesSlide18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9.xml.rels><?xml version="1.0" encoding="UTF-8" standalone="yes"?><Relationships xmlns="http://schemas.openxmlformats.org/package/2006/relationships"><Relationship Target="../notesSlides/notesSlide19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0.xml.rels><?xml version="1.0" encoding="UTF-8" standalone="yes"?><Relationships xmlns="http://schemas.openxmlformats.org/package/2006/relationships"><Relationship Target="../notesSlides/notesSlide20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1.xml.rels><?xml version="1.0" encoding="UTF-8" standalone="yes"?><Relationships xmlns="http://schemas.openxmlformats.org/package/2006/relationships"><Relationship Target="../notesSlides/notesSlide2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2.xml.rels><?xml version="1.0" encoding="UTF-8" standalone="yes"?><Relationships xmlns="http://schemas.openxmlformats.org/package/2006/relationships"><Relationship Target="../notesSlides/notesSlide2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3.xml.rels><?xml version="1.0" encoding="UTF-8" standalone="yes"?><Relationships xmlns="http://schemas.openxmlformats.org/package/2006/relationships"><Relationship Target="../notesSlides/notesSlide2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" name="Shape 3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1" name="Shape 31"/>
          <p:cNvSpPr txBox="1"/>
          <p:nvPr>
            <p:ph type="ctrTitle"/>
          </p:nvPr>
        </p:nvSpPr>
        <p:spPr>
          <a:xfrm>
            <a:off y="563759" x="457200"/>
            <a:ext cy="30096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>
              <a:buNone/>
            </a:pPr>
            <a:r>
              <a:rPr lang="en"/>
              <a:t>Types of Poems and Structure</a:t>
            </a:r>
          </a:p>
        </p:txBody>
      </p:sp>
      <p:sp>
        <p:nvSpPr>
          <p:cNvPr id="32" name="Shape 32"/>
          <p:cNvSpPr txBox="1"/>
          <p:nvPr>
            <p:ph idx="1" type="subTitle"/>
          </p:nvPr>
        </p:nvSpPr>
        <p:spPr>
          <a:xfrm>
            <a:off y="3716392" x="457200"/>
            <a:ext cy="1232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Sonnet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>
                <a:solidFill>
                  <a:srgbClr val="00314A"/>
                </a:solidFill>
              </a:rPr>
              <a:t>A traditional English  </a:t>
            </a:r>
            <a:r>
              <a:rPr u="sng" b="1" sz="2400" lang="en">
                <a:solidFill>
                  <a:srgbClr val="00314A"/>
                </a:solidFill>
              </a:rPr>
              <a:t>sonnet</a:t>
            </a:r>
            <a:r>
              <a:rPr sz="2400" lang="en">
                <a:solidFill>
                  <a:srgbClr val="00314A"/>
                </a:solidFill>
              </a:rPr>
              <a:t> is a </a:t>
            </a:r>
            <a:r>
              <a:rPr b="1" sz="2400" lang="en">
                <a:solidFill>
                  <a:srgbClr val="00314A"/>
                </a:solidFill>
              </a:rPr>
              <a:t>lyric poem</a:t>
            </a:r>
            <a:r>
              <a:rPr sz="2400" lang="en">
                <a:solidFill>
                  <a:srgbClr val="00314A"/>
                </a:solidFill>
              </a:rPr>
              <a:t>.</a:t>
            </a:r>
          </a:p>
          <a:p>
            <a:r>
              <a:t/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>
                <a:solidFill>
                  <a:srgbClr val="00314A"/>
                </a:solidFill>
              </a:rPr>
              <a:t>It expresses the </a:t>
            </a:r>
            <a:r>
              <a:rPr b="1" sz="2400" lang="en">
                <a:solidFill>
                  <a:srgbClr val="00314A"/>
                </a:solidFill>
              </a:rPr>
              <a:t>mood or feeling of a speaker</a:t>
            </a:r>
            <a:r>
              <a:rPr sz="2400" lang="en">
                <a:solidFill>
                  <a:srgbClr val="00314A"/>
                </a:solidFill>
              </a:rPr>
              <a:t> usually </a:t>
            </a:r>
            <a:r>
              <a:rPr b="1" sz="2400" lang="en">
                <a:solidFill>
                  <a:srgbClr val="00314A"/>
                </a:solidFill>
              </a:rPr>
              <a:t>love </a:t>
            </a:r>
            <a:r>
              <a:rPr sz="2400" lang="en">
                <a:solidFill>
                  <a:srgbClr val="00314A"/>
                </a:solidFill>
              </a:rPr>
              <a:t>or a </a:t>
            </a:r>
            <a:r>
              <a:rPr b="1" sz="2400" lang="en">
                <a:solidFill>
                  <a:srgbClr val="00314A"/>
                </a:solidFill>
              </a:rPr>
              <a:t>tradgedy</a:t>
            </a:r>
            <a:r>
              <a:rPr sz="2400" lang="en">
                <a:solidFill>
                  <a:srgbClr val="00314A"/>
                </a:solidFill>
              </a:rPr>
              <a:t>.  </a:t>
            </a:r>
          </a:p>
          <a:p>
            <a:r>
              <a:t/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>
                <a:solidFill>
                  <a:srgbClr val="00314A"/>
                </a:solidFill>
              </a:rPr>
              <a:t>It is a </a:t>
            </a:r>
            <a:r>
              <a:rPr b="1" sz="2400" lang="en">
                <a:solidFill>
                  <a:srgbClr val="00314A"/>
                </a:solidFill>
              </a:rPr>
              <a:t>14-lined</a:t>
            </a:r>
            <a:r>
              <a:rPr sz="2400" lang="en">
                <a:solidFill>
                  <a:srgbClr val="00314A"/>
                </a:solidFill>
              </a:rPr>
              <a:t> poem with a </a:t>
            </a:r>
            <a:r>
              <a:rPr b="1" sz="2400" lang="en">
                <a:solidFill>
                  <a:srgbClr val="00314A"/>
                </a:solidFill>
              </a:rPr>
              <a:t>sing-song sound</a:t>
            </a:r>
            <a:r>
              <a:rPr sz="2400" lang="en">
                <a:solidFill>
                  <a:srgbClr val="00314A"/>
                </a:solidFill>
              </a:rPr>
              <a:t> to it. </a:t>
            </a:r>
          </a:p>
          <a:p>
            <a:r>
              <a:t/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Sonnet</a:t>
            </a:r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y="1063375" x="457200"/>
            <a:ext cy="38625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>
                <a:solidFill>
                  <a:srgbClr val="00314A"/>
                </a:solidFill>
              </a:rPr>
              <a:t>usually </a:t>
            </a:r>
            <a:r>
              <a:rPr b="1" sz="2400" lang="en">
                <a:solidFill>
                  <a:srgbClr val="00314A"/>
                </a:solidFill>
              </a:rPr>
              <a:t>rhymes</a:t>
            </a:r>
            <a:r>
              <a:rPr sz="2400" lang="en">
                <a:solidFill>
                  <a:srgbClr val="00314A"/>
                </a:solidFill>
              </a:rPr>
              <a:t> </a:t>
            </a:r>
          </a:p>
          <a:p>
            <a:r>
              <a:t/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b="1" sz="2400" lang="en">
                <a:solidFill>
                  <a:srgbClr val="00314A"/>
                </a:solidFill>
              </a:rPr>
              <a:t>lines</a:t>
            </a:r>
            <a:r>
              <a:rPr sz="2400" lang="en">
                <a:solidFill>
                  <a:srgbClr val="00314A"/>
                </a:solidFill>
              </a:rPr>
              <a:t> tend to be the </a:t>
            </a:r>
            <a:r>
              <a:rPr b="1" sz="2400" lang="en">
                <a:solidFill>
                  <a:srgbClr val="00314A"/>
                </a:solidFill>
              </a:rPr>
              <a:t>same length</a:t>
            </a:r>
          </a:p>
          <a:p>
            <a:r>
              <a:t/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sz="2400" lang="en" i="1">
                <a:solidFill>
                  <a:srgbClr val="00314A"/>
                </a:solidFill>
              </a:rPr>
              <a:t>usually</a:t>
            </a:r>
            <a:r>
              <a:rPr sz="2400" lang="en">
                <a:solidFill>
                  <a:srgbClr val="00314A"/>
                </a:solidFill>
              </a:rPr>
              <a:t> </a:t>
            </a:r>
            <a:r>
              <a:rPr b="1" sz="2400" lang="en">
                <a:solidFill>
                  <a:srgbClr val="00314A"/>
                </a:solidFill>
              </a:rPr>
              <a:t>follow one of two rhyme schemes</a:t>
            </a:r>
            <a:r>
              <a:rPr sz="2400" lang="en">
                <a:solidFill>
                  <a:srgbClr val="00314A"/>
                </a:solidFill>
              </a:rPr>
              <a:t>: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>
                <a:solidFill>
                  <a:srgbClr val="00314A"/>
                </a:solidFill>
              </a:rPr>
              <a:t>abab				abab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>
                <a:solidFill>
                  <a:srgbClr val="00314A"/>
                </a:solidFill>
              </a:rPr>
              <a:t>cdcd		OR	babc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>
                <a:solidFill>
                  <a:srgbClr val="00314A"/>
                </a:solidFill>
              </a:rPr>
              <a:t>efef				cdce</a:t>
            </a:r>
          </a:p>
          <a:p>
            <a:pPr rtl="0" lvl="0" indent="0" mar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>
                <a:solidFill>
                  <a:srgbClr val="00314A"/>
                </a:solidFill>
              </a:rPr>
              <a:t>gg					ee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Example Sonnet</a:t>
            </a:r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Shall I compare thee to a summer's day?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Thou art more lovely and more temperate.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Rough winds do shake the darling buds of May,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And summer's lease hath all too short a date.</a:t>
            </a:r>
          </a:p>
          <a:p>
            <a:r>
              <a:t/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Sometime too hot the eye of heaven shines,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And often is his gold complexion dimmed;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And every fair from fair sometime declines,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By chance, or nature's changing course, untrimmed;</a:t>
            </a:r>
          </a:p>
          <a:p>
            <a:r>
              <a:t/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But thy eternal summer shall not fade,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Nor lose possession of that fair thou owest,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Nor shall death brag thou wanderest in his shade,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When in eternal lines to time thou growest.</a:t>
            </a:r>
          </a:p>
          <a:p>
            <a:r>
              <a:t/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So long as men can breathe or eyes can see,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solidFill>
                  <a:srgbClr val="00314A"/>
                </a:solidFill>
                <a:latin typeface="Verdana"/>
                <a:ea typeface="Verdana"/>
                <a:cs typeface="Verdana"/>
                <a:sym typeface="Verdana"/>
              </a:rPr>
              <a:t>So long lives this, and this gives life to thee.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Checking for Understanding</a:t>
            </a: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Think...think...think…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What are the most important parts of a sonnet?</a:t>
            </a:r>
          </a:p>
          <a:p>
            <a:r>
              <a:t/>
            </a:r>
          </a:p>
          <a:p>
            <a:pPr>
              <a:buNone/>
            </a:pPr>
            <a:r>
              <a:rPr lang="en"/>
              <a:t>Tell your shoulder partner.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Closure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Look through your notes and </a:t>
            </a:r>
            <a:r>
              <a:rPr b="1" lang="en"/>
              <a:t>select 4 words</a:t>
            </a:r>
            <a:r>
              <a:rPr lang="en"/>
              <a:t> to </a:t>
            </a:r>
            <a:r>
              <a:rPr b="1" lang="en"/>
              <a:t>describe </a:t>
            </a:r>
            <a:r>
              <a:rPr lang="en"/>
              <a:t>the </a:t>
            </a:r>
            <a:r>
              <a:rPr b="1" lang="en"/>
              <a:t>MOST important</a:t>
            </a:r>
            <a:r>
              <a:rPr lang="en"/>
              <a:t> </a:t>
            </a:r>
            <a:r>
              <a:rPr b="1" lang="en"/>
              <a:t>part</a:t>
            </a:r>
            <a:r>
              <a:rPr lang="en"/>
              <a:t> of the three </a:t>
            </a:r>
            <a:r>
              <a:rPr b="1" lang="en"/>
              <a:t>poems</a:t>
            </a:r>
            <a:r>
              <a:rPr lang="en"/>
              <a:t>.</a:t>
            </a:r>
          </a:p>
          <a:p>
            <a:r>
              <a:t/>
            </a:r>
          </a:p>
          <a:p>
            <a:pPr>
              <a:buNone/>
            </a:pPr>
            <a:r>
              <a:rPr lang="en"/>
              <a:t>In the summary section of your notes, </a:t>
            </a:r>
            <a:r>
              <a:rPr b="1" lang="en"/>
              <a:t>write</a:t>
            </a:r>
            <a:r>
              <a:rPr lang="en"/>
              <a:t> the poem names and the 4 words to describe them.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Free Verse</a:t>
            </a:r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A poem that </a:t>
            </a:r>
            <a:r>
              <a:rPr b="1" lang="en"/>
              <a:t>does not follow</a:t>
            </a:r>
            <a:r>
              <a:rPr lang="en"/>
              <a:t> any formal structure or </a:t>
            </a:r>
            <a:r>
              <a:rPr b="1" lang="en"/>
              <a:t>rules</a:t>
            </a:r>
            <a:r>
              <a:rPr lang="en"/>
              <a:t>.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There is </a:t>
            </a:r>
            <a:r>
              <a:rPr b="1" lang="en"/>
              <a:t>not a specific rhythm</a:t>
            </a:r>
            <a:r>
              <a:rPr lang="en"/>
              <a:t>.</a:t>
            </a:r>
          </a:p>
          <a:p>
            <a:r>
              <a:t/>
            </a:r>
          </a:p>
          <a:p>
            <a:pPr>
              <a:buNone/>
            </a:pPr>
            <a:r>
              <a:rPr lang="en"/>
              <a:t>There is </a:t>
            </a:r>
            <a:r>
              <a:rPr b="1" lang="en"/>
              <a:t>not a specific rhyme scheme</a:t>
            </a:r>
            <a:r>
              <a:rPr lang="en"/>
              <a:t> pattern.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Example of Free Verse</a:t>
            </a:r>
          </a:p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22727"/>
              </a:lnSpc>
              <a:spcBef>
                <a:spcPts val="0"/>
              </a:spcBef>
              <a:buNone/>
            </a:pPr>
            <a:r>
              <a:rPr lang="en"/>
              <a:t>Wind										We rake</a:t>
            </a:r>
            <a:br>
              <a:rPr lang="en"/>
            </a:br>
            <a:r>
              <a:rPr lang="en"/>
              <a:t>Blowing briskly						Colored leaves</a:t>
            </a:r>
            <a:br>
              <a:rPr lang="en"/>
            </a:br>
            <a:r>
              <a:rPr lang="en"/>
              <a:t>Leaves fall									In</a:t>
            </a:r>
            <a:br>
              <a:rPr lang="en"/>
            </a:br>
            <a:r>
              <a:rPr lang="en"/>
              <a:t>	From										A</a:t>
            </a:r>
            <a:br>
              <a:rPr lang="en"/>
            </a:br>
            <a:r>
              <a:rPr lang="en"/>
              <a:t>		The									Big</a:t>
            </a:r>
            <a:br>
              <a:rPr lang="en"/>
            </a:br>
            <a:r>
              <a:rPr lang="en"/>
              <a:t>			Trees							Pile.</a:t>
            </a:r>
            <a:br>
              <a:rPr lang="en"/>
            </a:br>
            <a:r>
              <a:rPr lang="en"/>
              <a:t>											And jump.	</a:t>
            </a:r>
            <a:br>
              <a:rPr lang="en"/>
            </a:br>
            <a:r>
              <a:rPr lang="en"/>
              <a:t>				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Ode Poem</a:t>
            </a:r>
          </a:p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y="1200150" x="172725"/>
            <a:ext cy="3809100" cx="8828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a </a:t>
            </a:r>
            <a:r>
              <a:rPr b="1" lang="en"/>
              <a:t>lyric</a:t>
            </a:r>
            <a:r>
              <a:rPr lang="en"/>
              <a:t> poem, or songlike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honors and </a:t>
            </a:r>
            <a:r>
              <a:rPr b="1" lang="en"/>
              <a:t>celebrates people, events or objects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usually has </a:t>
            </a:r>
            <a:r>
              <a:rPr b="1" lang="en"/>
              <a:t>four lines per stanza</a:t>
            </a:r>
          </a:p>
          <a:p>
            <a:r>
              <a:t/>
            </a:r>
          </a:p>
          <a:p>
            <a:pPr rtl="0" lvl="0">
              <a:buNone/>
            </a:pPr>
            <a:r>
              <a:rPr b="1" lang="en"/>
              <a:t>3  types</a:t>
            </a:r>
            <a:r>
              <a:rPr lang="en"/>
              <a:t> of Ode poems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1st Type of Ode (Pindaric)</a:t>
            </a:r>
          </a:p>
        </p:txBody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lang="en"/>
              <a:t>formal </a:t>
            </a:r>
            <a:r>
              <a:rPr lang="en"/>
              <a:t>poem</a:t>
            </a:r>
          </a:p>
          <a:p>
            <a:r>
              <a:t/>
            </a:r>
          </a:p>
          <a:p>
            <a:pPr rtl="0" lvl="0">
              <a:buNone/>
            </a:pPr>
            <a:r>
              <a:rPr b="1" lang="en"/>
              <a:t>performed on stage</a:t>
            </a:r>
            <a:r>
              <a:rPr lang="en"/>
              <a:t> with </a:t>
            </a:r>
            <a:r>
              <a:rPr b="1" lang="en"/>
              <a:t>music</a:t>
            </a:r>
            <a:r>
              <a:rPr lang="en"/>
              <a:t> and </a:t>
            </a:r>
            <a:r>
              <a:rPr b="1" lang="en"/>
              <a:t>celebrates</a:t>
            </a:r>
            <a:r>
              <a:rPr lang="en"/>
              <a:t> mythical </a:t>
            </a:r>
            <a:r>
              <a:rPr b="1" lang="en"/>
              <a:t>gods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 </a:t>
            </a:r>
            <a:r>
              <a:rPr b="1" lang="en"/>
              <a:t>every 4th line is shorter</a:t>
            </a:r>
            <a:r>
              <a:rPr lang="en"/>
              <a:t> than the other lines</a:t>
            </a:r>
          </a:p>
          <a:p>
            <a:r>
              <a:t/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2nd Type of Ode (Horatian)</a:t>
            </a:r>
          </a:p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lang="en"/>
              <a:t>informal</a:t>
            </a:r>
            <a:r>
              <a:rPr lang="en"/>
              <a:t> poem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about </a:t>
            </a:r>
            <a:r>
              <a:rPr b="1" lang="en"/>
              <a:t>personal issues</a:t>
            </a:r>
            <a:r>
              <a:rPr lang="en"/>
              <a:t> or ideas</a:t>
            </a:r>
          </a:p>
          <a:p>
            <a:r>
              <a:t/>
            </a:r>
          </a:p>
          <a:p>
            <a:pPr rtl="0" lvl="0"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every 3rd line is shorter</a:t>
            </a:r>
            <a:r>
              <a:rPr lang="en"/>
              <a:t> than the other lines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" name="Shape 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Limerick Poem</a:t>
            </a:r>
          </a:p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en"/>
              <a:t>is a </a:t>
            </a:r>
            <a:r>
              <a:rPr b="1" sz="2400" lang="en"/>
              <a:t>five-line</a:t>
            </a:r>
            <a:r>
              <a:rPr sz="2400" lang="en"/>
              <a:t> </a:t>
            </a:r>
            <a:r>
              <a:rPr b="1" sz="2400" lang="en" i="1"/>
              <a:t>witty</a:t>
            </a:r>
            <a:r>
              <a:rPr sz="2400" lang="en"/>
              <a:t>, or </a:t>
            </a:r>
            <a:r>
              <a:rPr b="1" sz="2400" lang="en"/>
              <a:t>funny</a:t>
            </a:r>
            <a:r>
              <a:rPr sz="2400" lang="en"/>
              <a:t>, poem with a </a:t>
            </a:r>
            <a:r>
              <a:rPr sz="2400" lang="en" i="1"/>
              <a:t>distinctive</a:t>
            </a:r>
            <a:r>
              <a:rPr sz="2400" lang="en"/>
              <a:t>, or noticeable, rhyme scheme</a:t>
            </a:r>
          </a:p>
          <a:p>
            <a:r>
              <a:t/>
            </a:r>
          </a:p>
          <a:p>
            <a:pPr>
              <a:buNone/>
            </a:pPr>
            <a:r>
              <a:rPr sz="2400" lang="en"/>
              <a:t>It usually begins with, “</a:t>
            </a:r>
            <a:r>
              <a:rPr b="1" sz="2400" lang="en"/>
              <a:t>There once was a</a:t>
            </a:r>
            <a:r>
              <a:rPr sz="2400" lang="en"/>
              <a:t> __________.”</a:t>
            </a:r>
            <a:r>
              <a:rPr sz="1100" lang="en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4" name="Shape 1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5" name="Shape 14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3rd Type of Ode (Irregular)</a:t>
            </a:r>
          </a:p>
        </p:txBody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irregular odes </a:t>
            </a:r>
            <a:r>
              <a:rPr b="1" lang="en"/>
              <a:t>follow some of the rules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author has </a:t>
            </a:r>
            <a:r>
              <a:rPr b="1" lang="en"/>
              <a:t>freedom to experiment</a:t>
            </a:r>
            <a:r>
              <a:rPr lang="en"/>
              <a:t> with the structure (like free verse)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y="205975" x="129675"/>
            <a:ext cy="676800" cx="87741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Example Ode      Middle School Years</a:t>
            </a:r>
          </a:p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y="997925" x="129675"/>
            <a:ext cy="3896099" cx="88752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latin typeface="Verdana"/>
                <a:ea typeface="Verdana"/>
                <a:cs typeface="Verdana"/>
                <a:sym typeface="Verdana"/>
              </a:rPr>
              <a:t>
</a:t>
            </a:r>
          </a:p>
          <a:p>
            <a:pPr rtl="0" lvl="0"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latin typeface="Verdana"/>
                <a:ea typeface="Verdana"/>
                <a:cs typeface="Verdana"/>
                <a:sym typeface="Verdana"/>
              </a:rPr>
              <a:t>Though the beginning was scary				We experienced the newness of 6th grade</a:t>
            </a:r>
          </a:p>
          <a:p>
            <a:pPr rtl="0" lvl="0"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latin typeface="Verdana"/>
                <a:ea typeface="Verdana"/>
                <a:cs typeface="Verdana"/>
                <a:sym typeface="Verdana"/>
              </a:rPr>
              <a:t>And the end is saddening 					The adventures of 7th grade</a:t>
            </a:r>
          </a:p>
          <a:p>
            <a:pPr rtl="0" lvl="0"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latin typeface="Verdana"/>
                <a:ea typeface="Verdana"/>
                <a:cs typeface="Verdana"/>
                <a:sym typeface="Verdana"/>
              </a:rPr>
              <a:t>The time in between will never be forgotten 		And the ending in 8th grade</a:t>
            </a:r>
          </a:p>
          <a:p>
            <a:pPr rtl="0" lvl="0"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latin typeface="Verdana"/>
                <a:ea typeface="Verdana"/>
                <a:cs typeface="Verdana"/>
                <a:sym typeface="Verdana"/>
              </a:rPr>
              <a:t>Roller coasters of ups and downs 				The end is approaching</a:t>
            </a:r>
          </a:p>
          <a:p>
            <a:pPr rtl="0" lvl="0"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latin typeface="Verdana"/>
                <a:ea typeface="Verdana"/>
                <a:cs typeface="Verdana"/>
                <a:sym typeface="Verdana"/>
              </a:rPr>
              <a:t>Brought us all together						But the years will never be forgotten</a:t>
            </a:r>
          </a:p>
          <a:p>
            <a:pPr rtl="0" lvl="0"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latin typeface="Verdana"/>
                <a:ea typeface="Verdana"/>
                <a:cs typeface="Verdana"/>
                <a:sym typeface="Verdana"/>
              </a:rPr>
              <a:t>We might not get along						Where we spent three long years</a:t>
            </a:r>
          </a:p>
          <a:p>
            <a:pPr rtl="0" lvl="0"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latin typeface="Verdana"/>
                <a:ea typeface="Verdana"/>
                <a:cs typeface="Verdana"/>
                <a:sym typeface="Verdana"/>
              </a:rPr>
              <a:t>But we will always be connected 				Or for some three short years</a:t>
            </a:r>
          </a:p>
          <a:p>
            <a:pPr rtl="0" lvl="0">
              <a:buClr>
                <a:schemeClr val="dk1"/>
              </a:buClr>
              <a:buSzPct val="78571"/>
              <a:buFont typeface="Arial"/>
              <a:buNone/>
            </a:pPr>
            <a:r>
              <a:rPr sz="1400" lang="en">
                <a:latin typeface="Verdana"/>
                <a:ea typeface="Verdana"/>
                <a:cs typeface="Verdana"/>
                <a:sym typeface="Verdana"/>
              </a:rPr>
              <a:t>By the three years of middle school 			At Apollo Middle School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Checking for Understanding</a:t>
            </a:r>
          </a:p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Think...think...think…</a:t>
            </a:r>
          </a:p>
          <a:p>
            <a:r>
              <a:t/>
            </a:r>
          </a:p>
          <a:p>
            <a:pPr rtl="0" lvl="0"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What are the most important parts of an ode?</a:t>
            </a:r>
          </a:p>
          <a:p>
            <a:r>
              <a:t/>
            </a:r>
          </a:p>
          <a:p>
            <a:pPr rtl="0" lvl="0"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Tell your shoulder partner.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2" name="Shape 1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Closure</a:t>
            </a:r>
          </a:p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Look through your notes and </a:t>
            </a:r>
            <a:r>
              <a:rPr b="1" lang="en"/>
              <a:t>select 4 words</a:t>
            </a:r>
            <a:r>
              <a:rPr lang="en"/>
              <a:t> to </a:t>
            </a:r>
            <a:r>
              <a:rPr b="1" lang="en"/>
              <a:t>describe </a:t>
            </a:r>
            <a:r>
              <a:rPr lang="en"/>
              <a:t>the </a:t>
            </a:r>
            <a:r>
              <a:rPr b="1" lang="en"/>
              <a:t>MOST important</a:t>
            </a:r>
            <a:r>
              <a:rPr lang="en"/>
              <a:t> </a:t>
            </a:r>
            <a:r>
              <a:rPr b="1" lang="en"/>
              <a:t>part</a:t>
            </a:r>
            <a:r>
              <a:rPr lang="en"/>
              <a:t> of the free verse and ode poems.</a:t>
            </a:r>
          </a:p>
          <a:p>
            <a:r>
              <a:t/>
            </a:r>
          </a:p>
          <a:p>
            <a:pPr rtl="0" lvl="0"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In the summary section of your notes, </a:t>
            </a:r>
            <a:r>
              <a:rPr b="1" lang="en"/>
              <a:t>write</a:t>
            </a:r>
            <a:r>
              <a:rPr lang="en"/>
              <a:t> the poem names and the 4 words to describe them.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Limerick Poem</a:t>
            </a: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/>
              <a:t>The </a:t>
            </a:r>
            <a:r>
              <a:rPr b="1" sz="2400" lang="en"/>
              <a:t>first</a:t>
            </a:r>
            <a:r>
              <a:rPr sz="2400" lang="en"/>
              <a:t>, </a:t>
            </a:r>
            <a:r>
              <a:rPr b="1" sz="2400" lang="en"/>
              <a:t>second</a:t>
            </a:r>
            <a:r>
              <a:rPr sz="2400" lang="en"/>
              <a:t> and </a:t>
            </a:r>
            <a:r>
              <a:rPr b="1" sz="2400" lang="en"/>
              <a:t>fifth lines</a:t>
            </a:r>
            <a:r>
              <a:rPr sz="2400" lang="en"/>
              <a:t>, which are </a:t>
            </a:r>
            <a:r>
              <a:rPr b="1" sz="2400" lang="en"/>
              <a:t>longer</a:t>
            </a:r>
            <a:r>
              <a:rPr sz="2400" lang="en"/>
              <a:t> lines, </a:t>
            </a:r>
            <a:r>
              <a:rPr b="1" sz="2400" lang="en"/>
              <a:t>rhyme</a:t>
            </a:r>
            <a:r>
              <a:rPr sz="2400" lang="en"/>
              <a:t>. </a:t>
            </a:r>
          </a:p>
          <a:p>
            <a:r>
              <a:t/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/>
              <a:t>The </a:t>
            </a:r>
            <a:r>
              <a:rPr b="1" sz="2400" lang="en"/>
              <a:t>third</a:t>
            </a:r>
            <a:r>
              <a:rPr sz="2400" lang="en"/>
              <a:t> and </a:t>
            </a:r>
            <a:r>
              <a:rPr b="1" sz="2400" lang="en"/>
              <a:t>fourth</a:t>
            </a:r>
            <a:r>
              <a:rPr sz="2400" lang="en"/>
              <a:t> lines, which are </a:t>
            </a:r>
            <a:r>
              <a:rPr b="1" sz="2400" lang="en"/>
              <a:t>shorter</a:t>
            </a:r>
            <a:r>
              <a:rPr sz="2400" lang="en"/>
              <a:t>, </a:t>
            </a:r>
            <a:r>
              <a:rPr b="1" sz="2400" lang="en"/>
              <a:t>rhyme</a:t>
            </a:r>
            <a:r>
              <a:rPr sz="2400" lang="en"/>
              <a:t>. </a:t>
            </a:r>
          </a:p>
          <a:p>
            <a:r>
              <a:t/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/>
              <a:t>The rhyme scheme is </a:t>
            </a:r>
            <a:r>
              <a:rPr b="1" sz="2400" lang="en"/>
              <a:t>AABBA</a:t>
            </a:r>
            <a:r>
              <a:rPr sz="2400" lang="en"/>
              <a:t>. </a:t>
            </a:r>
          </a:p>
          <a:p>
            <a:r>
              <a:t/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Limerick Poem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15000"/>
              </a:lnSpc>
              <a:spcBef>
                <a:spcPts val="0"/>
              </a:spcBef>
              <a:buNone/>
            </a:pPr>
            <a:r>
              <a:rPr sz="2400" lang="en"/>
              <a:t>This five line poem also follows a syllable count.</a:t>
            </a:r>
          </a:p>
          <a:p>
            <a:pPr rtl="0"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sz="2400" lang="en"/>
              <a:t> </a:t>
            </a:r>
          </a:p>
          <a:p>
            <a:pPr rtl="0" lvl="0" indent="0" marL="18288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sz="2400" lang="en"/>
              <a:t>Line 1: </a:t>
            </a:r>
            <a:r>
              <a:rPr b="1" sz="2400" lang="en"/>
              <a:t>7-10 syllables</a:t>
            </a:r>
            <a:r>
              <a:rPr sz="2400" lang="en"/>
              <a:t> </a:t>
            </a:r>
          </a:p>
          <a:p>
            <a:pPr rtl="0" lvl="0" indent="0" marL="18288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sz="2400" lang="en"/>
              <a:t>Line 2: </a:t>
            </a:r>
            <a:r>
              <a:rPr b="1" sz="2400" lang="en"/>
              <a:t>7-10 syllables</a:t>
            </a:r>
            <a:r>
              <a:rPr sz="2400" lang="en"/>
              <a:t> </a:t>
            </a:r>
          </a:p>
          <a:p>
            <a:pPr rtl="0" lvl="0" indent="0" marL="18288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sz="2400" lang="en"/>
              <a:t>Line 3: </a:t>
            </a:r>
            <a:r>
              <a:rPr b="1" sz="2400" lang="en"/>
              <a:t>5-7 syllables</a:t>
            </a:r>
            <a:r>
              <a:rPr sz="2400" lang="en"/>
              <a:t> </a:t>
            </a:r>
          </a:p>
          <a:p>
            <a:pPr rtl="0" lvl="0" indent="0" marL="18288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sz="2400" lang="en"/>
              <a:t>Line 4: </a:t>
            </a:r>
            <a:r>
              <a:rPr b="1" sz="2400" lang="en"/>
              <a:t>5-7 syllables</a:t>
            </a:r>
            <a:r>
              <a:rPr sz="2400" lang="en"/>
              <a:t> </a:t>
            </a:r>
          </a:p>
          <a:p>
            <a:pPr lvl="0" indent="0" marL="182880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sz="2400" lang="en"/>
              <a:t>Line 5: </a:t>
            </a:r>
            <a:r>
              <a:rPr b="1" sz="2400" lang="en"/>
              <a:t>7-10 syllables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Example Limerick</a:t>
            </a: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There once was a man from </a:t>
            </a:r>
            <a:r>
              <a:rPr lang="en"/>
              <a:t>Peru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who dreamed he was eating a </a:t>
            </a:r>
            <a:r>
              <a:rPr lang="en"/>
              <a:t>shoe</a:t>
            </a:r>
            <a:r>
              <a:rPr lang="en"/>
              <a:t>.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He woke up with a </a:t>
            </a:r>
            <a:r>
              <a:rPr lang="en"/>
              <a:t>fright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In the middle of the </a:t>
            </a:r>
            <a:r>
              <a:rPr lang="en"/>
              <a:t>night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"/>
              <a:t>To find out that his dream had come </a:t>
            </a:r>
            <a:r>
              <a:rPr lang="en"/>
              <a:t>true</a:t>
            </a:r>
            <a:r>
              <a:rPr lang="en"/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Checking for Understanding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Think...think...think…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What are the most important parts of limericks?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Tell your shoulder partner.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Haiku (High-koo) Poem</a:t>
            </a:r>
          </a:p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en"/>
              <a:t>is a traditional </a:t>
            </a:r>
            <a:r>
              <a:rPr b="1" sz="2400" lang="en"/>
              <a:t>Japanese poem</a:t>
            </a:r>
            <a:r>
              <a:rPr sz="2400" lang="en"/>
              <a:t> about </a:t>
            </a:r>
            <a:r>
              <a:rPr b="1" sz="2400" lang="en"/>
              <a:t>nature</a:t>
            </a:r>
          </a:p>
          <a:p>
            <a:r>
              <a:t/>
            </a:r>
          </a:p>
          <a:p>
            <a:pPr rtl="0" lvl="0">
              <a:buNone/>
            </a:pPr>
            <a:r>
              <a:rPr sz="2400" lang="en"/>
              <a:t>consists of </a:t>
            </a:r>
            <a:r>
              <a:rPr b="1" sz="2400" lang="en"/>
              <a:t>3 lines</a:t>
            </a:r>
            <a:r>
              <a:rPr sz="2400" lang="en"/>
              <a:t> that do </a:t>
            </a:r>
            <a:r>
              <a:rPr b="1" sz="2400" lang="en"/>
              <a:t>not rhyme</a:t>
            </a:r>
          </a:p>
          <a:p>
            <a:r>
              <a:t/>
            </a:r>
          </a:p>
          <a:p>
            <a:pPr rtl="0" lvl="0">
              <a:buNone/>
            </a:pPr>
            <a:r>
              <a:rPr sz="2400" lang="en"/>
              <a:t>The </a:t>
            </a:r>
            <a:r>
              <a:rPr b="1" sz="2400" lang="en"/>
              <a:t>first</a:t>
            </a:r>
            <a:r>
              <a:rPr sz="2400" lang="en"/>
              <a:t> and </a:t>
            </a:r>
            <a:r>
              <a:rPr b="1" sz="2400" lang="en"/>
              <a:t>third lines</a:t>
            </a:r>
            <a:r>
              <a:rPr sz="2400" lang="en"/>
              <a:t> have </a:t>
            </a:r>
            <a:r>
              <a:rPr b="1" sz="2400" lang="en"/>
              <a:t>5 syllables</a:t>
            </a:r>
            <a:r>
              <a:rPr sz="2400" lang="en"/>
              <a:t>. </a:t>
            </a:r>
          </a:p>
          <a:p>
            <a:r>
              <a:t/>
            </a:r>
          </a:p>
          <a:p>
            <a:pPr>
              <a:buNone/>
            </a:pPr>
            <a:r>
              <a:rPr sz="2400" lang="en"/>
              <a:t>The </a:t>
            </a:r>
            <a:r>
              <a:rPr b="1" sz="2400" lang="en"/>
              <a:t>second line</a:t>
            </a:r>
            <a:r>
              <a:rPr sz="2400" lang="en"/>
              <a:t> has </a:t>
            </a:r>
            <a:r>
              <a:rPr b="1" sz="2400" lang="en"/>
              <a:t>7 syllables</a:t>
            </a:r>
            <a:r>
              <a:rPr sz="2400" lang="en"/>
              <a:t>. 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Example Haiku (high-koo)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sz="3600" lang="en">
                <a:solidFill>
                  <a:srgbClr val="222222"/>
                </a:solidFill>
              </a:rPr>
              <a:t>An old silent pond…</a:t>
            </a:r>
          </a:p>
          <a:p>
            <a:pPr rtl="0"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sz="3600" lang="en">
                <a:solidFill>
                  <a:srgbClr val="222222"/>
                </a:solidFill>
              </a:rPr>
              <a:t>A frog jumps into the pond,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sz="3600" lang="en">
                <a:solidFill>
                  <a:srgbClr val="222222"/>
                </a:solidFill>
              </a:rPr>
              <a:t>splash! Silence again.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Checking for Understanding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"/>
              <a:t>Think...think...think…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"/>
              <a:t>What are the most important parts of a haiku?</a:t>
            </a:r>
          </a:p>
          <a:p>
            <a:r>
              <a:t/>
            </a:r>
          </a:p>
          <a:p>
            <a:pPr>
              <a:buNone/>
            </a:pPr>
            <a:r>
              <a:rPr lang="en"/>
              <a:t>Tell your shoulder partner.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wiss">
  <a:themeElements>
    <a:clrScheme name="Custom 218">
      <a:dk1>
        <a:srgbClr val="000000"/>
      </a:dk1>
      <a:lt1>
        <a:srgbClr val="FFFFFF"/>
      </a:lt1>
      <a:dk2>
        <a:srgbClr val="5B595A"/>
      </a:dk2>
      <a:lt2>
        <a:srgbClr val="CFD4D4"/>
      </a:lt2>
      <a:accent1>
        <a:srgbClr val="CC0202"/>
      </a:accent1>
      <a:accent2>
        <a:srgbClr val="228AFF"/>
      </a:accent2>
      <a:accent3>
        <a:srgbClr val="FBC82F"/>
      </a:accent3>
      <a:accent4>
        <a:srgbClr val="253E91"/>
      </a:accent4>
      <a:accent5>
        <a:srgbClr val="F68D0C"/>
      </a:accent5>
      <a:accent6>
        <a:srgbClr val="257E12"/>
      </a:accent6>
      <a:hlink>
        <a:srgbClr val="144C72"/>
      </a:hlink>
      <a:folHlink>
        <a:srgbClr val="8C9D92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