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43"/>
  </p:notesMasterIdLst>
  <p:sldIdLst>
    <p:sldId id="256" r:id="rId2"/>
    <p:sldId id="261" r:id="rId3"/>
    <p:sldId id="336" r:id="rId4"/>
    <p:sldId id="337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3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4" r:id="rId23"/>
    <p:sldId id="333" r:id="rId24"/>
    <p:sldId id="339" r:id="rId25"/>
    <p:sldId id="338" r:id="rId26"/>
    <p:sldId id="340" r:id="rId27"/>
    <p:sldId id="341" r:id="rId28"/>
    <p:sldId id="267" r:id="rId29"/>
    <p:sldId id="269" r:id="rId30"/>
    <p:sldId id="270" r:id="rId31"/>
    <p:sldId id="342" r:id="rId32"/>
    <p:sldId id="347" r:id="rId33"/>
    <p:sldId id="352" r:id="rId34"/>
    <p:sldId id="343" r:id="rId35"/>
    <p:sldId id="346" r:id="rId36"/>
    <p:sldId id="344" r:id="rId37"/>
    <p:sldId id="345" r:id="rId38"/>
    <p:sldId id="348" r:id="rId39"/>
    <p:sldId id="349" r:id="rId40"/>
    <p:sldId id="350" r:id="rId41"/>
    <p:sldId id="351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55F9B-FA5D-485A-8755-F894D5EB246A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66AD6-1CEE-46AF-A279-549DD9698C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mailto:JG7316@students.susd12.org" TargetMode="External"/><Relationship Id="rId3" Type="http://schemas.openxmlformats.org/officeDocument/2006/relationships/hyperlink" Target="mailto:edwarda0617@students.susd12.org" TargetMode="External"/><Relationship Id="rId7" Type="http://schemas.openxmlformats.org/officeDocument/2006/relationships/hyperlink" Target="mailto:RaylynnD0427@students.susd12.org" TargetMode="External"/><Relationship Id="rId12" Type="http://schemas.openxmlformats.org/officeDocument/2006/relationships/hyperlink" Target="mailto:willows@students.susd12.org" TargetMode="External"/><Relationship Id="rId2" Type="http://schemas.openxmlformats.org/officeDocument/2006/relationships/hyperlink" Target="mailto:BriannaA0225@students.susd12.or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saiahC1015@students.susd12.org" TargetMode="External"/><Relationship Id="rId11" Type="http://schemas.openxmlformats.org/officeDocument/2006/relationships/hyperlink" Target="mailto:jesuss0807@students.susd12.org" TargetMode="External"/><Relationship Id="rId5" Type="http://schemas.openxmlformats.org/officeDocument/2006/relationships/hyperlink" Target="mailto:MarieC0429@students.susd12.org" TargetMode="External"/><Relationship Id="rId10" Type="http://schemas.openxmlformats.org/officeDocument/2006/relationships/hyperlink" Target="mailto:ashelyr0107@students.susd12.org" TargetMode="External"/><Relationship Id="rId4" Type="http://schemas.openxmlformats.org/officeDocument/2006/relationships/hyperlink" Target="mailto:ConradC0418@students.susd12.org" TargetMode="External"/><Relationship Id="rId9" Type="http://schemas.openxmlformats.org/officeDocument/2006/relationships/hyperlink" Target="mailto:JesusM1205@students.susd12.org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oogle.com/hangouts/?hl=en" TargetMode="External"/><Relationship Id="rId2" Type="http://schemas.openxmlformats.org/officeDocument/2006/relationships/hyperlink" Target="https://support.google.com/voice/?guide=108609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924800" cy="1831975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FFFF00"/>
                </a:solidFill>
              </a:rPr>
              <a:t>Using Google voice/</a:t>
            </a:r>
            <a:r>
              <a:rPr lang="en-US" sz="6000" dirty="0" err="1" smtClean="0">
                <a:solidFill>
                  <a:srgbClr val="FFFF00"/>
                </a:solidFill>
              </a:rPr>
              <a:t>google</a:t>
            </a:r>
            <a:r>
              <a:rPr lang="en-US" sz="6000" dirty="0" smtClean="0">
                <a:solidFill>
                  <a:srgbClr val="FFFF00"/>
                </a:solidFill>
              </a:rPr>
              <a:t> mail</a:t>
            </a:r>
            <a:endParaRPr lang="en-US" sz="60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962400"/>
            <a:ext cx="7696200" cy="1143000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>Making contact the easy way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Adding a Forwarding Phone #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03866" y="1600199"/>
            <a:ext cx="7654333" cy="473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Google Verification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26431" y="1524000"/>
            <a:ext cx="8032922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Choosing your Google Voice #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752600"/>
            <a:ext cx="796141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Example Google Voice Numbers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95400"/>
            <a:ext cx="6553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Setting Up Google Voice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105400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/>
              <a:t>To work efficiently, Google Voice needs a list of  “contacts”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You </a:t>
            </a:r>
            <a:r>
              <a:rPr lang="en-US" sz="3200" b="1" dirty="0" smtClean="0">
                <a:solidFill>
                  <a:srgbClr val="FFC000"/>
                </a:solidFill>
              </a:rPr>
              <a:t>can</a:t>
            </a:r>
            <a:r>
              <a:rPr lang="en-US" sz="3200" b="1" dirty="0" smtClean="0"/>
              <a:t> and </a:t>
            </a:r>
            <a:r>
              <a:rPr lang="en-US" sz="3200" b="1" dirty="0" smtClean="0">
                <a:solidFill>
                  <a:srgbClr val="FFC000"/>
                </a:solidFill>
              </a:rPr>
              <a:t>should</a:t>
            </a:r>
            <a:r>
              <a:rPr lang="en-US" sz="3200" b="1" dirty="0" smtClean="0"/>
              <a:t> use your existing SUSD G-mail account to set up a contacts list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Your Google Voice App will link automatically to your SUSD G-mail account contacts list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Click Mail to See Contacts Menu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6384" y="1828800"/>
            <a:ext cx="8040416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ight Arrow 3"/>
          <p:cNvSpPr/>
          <p:nvPr/>
        </p:nvSpPr>
        <p:spPr>
          <a:xfrm rot="10152338">
            <a:off x="1311808" y="2640343"/>
            <a:ext cx="1371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Example Contacts List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524000"/>
            <a:ext cx="7543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Adding a Contact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066800"/>
            <a:ext cx="7772400" cy="12954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Click on the “New Contact” button</a:t>
            </a:r>
          </a:p>
          <a:p>
            <a:r>
              <a:rPr lang="en-US" sz="3600" b="1" dirty="0" smtClean="0"/>
              <a:t>Fill in contact information</a:t>
            </a:r>
            <a:endParaRPr lang="en-US" sz="36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514600"/>
            <a:ext cx="538438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ight Arrow 5"/>
          <p:cNvSpPr/>
          <p:nvPr/>
        </p:nvSpPr>
        <p:spPr>
          <a:xfrm>
            <a:off x="685800" y="3657600"/>
            <a:ext cx="1295400" cy="30480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762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Grouping Your Contacts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914400"/>
            <a:ext cx="8229600" cy="1447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Click on the “Groups” button</a:t>
            </a:r>
          </a:p>
          <a:p>
            <a:r>
              <a:rPr lang="en-US" sz="3200" b="1" dirty="0" smtClean="0"/>
              <a:t>For a new group, click on “Create new” from dropdown menu</a:t>
            </a:r>
            <a:endParaRPr lang="en-US" sz="32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590800"/>
            <a:ext cx="6400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ight Arrow 5"/>
          <p:cNvSpPr/>
          <p:nvPr/>
        </p:nvSpPr>
        <p:spPr>
          <a:xfrm rot="1746888">
            <a:off x="3798216" y="2988290"/>
            <a:ext cx="10668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746888">
            <a:off x="3798217" y="5655290"/>
            <a:ext cx="10668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Enter the New Group Name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83943" y="2057400"/>
            <a:ext cx="7469955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133600" y="3505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Period 1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707136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OVERVIEW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51816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Sunnyside’s One-to-One program creates unique opportunities and problems for classroom teachers and </a:t>
            </a:r>
            <a:r>
              <a:rPr lang="en-US" b="1" dirty="0" smtClean="0">
                <a:solidFill>
                  <a:srgbClr val="FFC000"/>
                </a:solidFill>
              </a:rPr>
              <a:t>Google Docs </a:t>
            </a:r>
            <a:r>
              <a:rPr lang="en-US" b="1" dirty="0" smtClean="0"/>
              <a:t>can help.</a:t>
            </a:r>
          </a:p>
          <a:p>
            <a:endParaRPr lang="en-US" sz="1900" b="1" dirty="0" smtClean="0"/>
          </a:p>
          <a:p>
            <a:r>
              <a:rPr lang="en-US" b="1" dirty="0" smtClean="0">
                <a:solidFill>
                  <a:srgbClr val="FFC000"/>
                </a:solidFill>
              </a:rPr>
              <a:t>Google </a:t>
            </a:r>
            <a:r>
              <a:rPr lang="en-US" b="1" dirty="0" smtClean="0">
                <a:solidFill>
                  <a:srgbClr val="FFC000"/>
                </a:solidFill>
              </a:rPr>
              <a:t>Docs </a:t>
            </a:r>
            <a:r>
              <a:rPr lang="en-US" b="1" dirty="0" smtClean="0"/>
              <a:t>has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smtClean="0"/>
              <a:t>great </a:t>
            </a:r>
            <a:r>
              <a:rPr lang="en-US" b="1" dirty="0" smtClean="0"/>
              <a:t>tools you can use to make and maintain contact with students and parents and document those contact for your records.</a:t>
            </a:r>
          </a:p>
          <a:p>
            <a:endParaRPr lang="en-US" sz="1800" b="1" dirty="0" smtClean="0"/>
          </a:p>
          <a:p>
            <a:r>
              <a:rPr lang="en-US" b="1" dirty="0" smtClean="0"/>
              <a:t>This session will cover how to set up and use </a:t>
            </a:r>
            <a:r>
              <a:rPr lang="en-US" b="1" dirty="0" smtClean="0">
                <a:solidFill>
                  <a:srgbClr val="FFC000"/>
                </a:solidFill>
              </a:rPr>
              <a:t>Google Voice ,G-mail and Hangouts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Grouping Individual Contacts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219200"/>
            <a:ext cx="7772400" cy="685800"/>
          </a:xfrm>
        </p:spPr>
        <p:txBody>
          <a:bodyPr/>
          <a:lstStyle/>
          <a:p>
            <a:r>
              <a:rPr lang="en-US" sz="3200" b="1" dirty="0" smtClean="0"/>
              <a:t>Click on the contact you want to group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2224" y="2152650"/>
            <a:ext cx="8034479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762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Click on the “Group” button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90600" y="990600"/>
            <a:ext cx="7772400" cy="95964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Check the box of the group you want your contact to be part of.</a:t>
            </a:r>
            <a:endParaRPr lang="en-US" sz="32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199" y="2209800"/>
            <a:ext cx="7620001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Importing Contacts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524000"/>
            <a:ext cx="6637760" cy="482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1219200"/>
            <a:ext cx="2362200" cy="1066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10800000">
            <a:off x="3048000" y="5867400"/>
            <a:ext cx="16002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Supported Import Files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47244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Google Voice supports importing CVS files from:</a:t>
            </a:r>
          </a:p>
          <a:p>
            <a:pPr lvl="1"/>
            <a:r>
              <a:rPr lang="en-US" sz="3200" b="1" dirty="0" smtClean="0"/>
              <a:t> Outlook</a:t>
            </a:r>
          </a:p>
          <a:p>
            <a:pPr lvl="1"/>
            <a:r>
              <a:rPr lang="en-US" sz="3200" b="1" dirty="0" smtClean="0"/>
              <a:t>Outlook Express</a:t>
            </a:r>
          </a:p>
          <a:p>
            <a:pPr lvl="1"/>
            <a:r>
              <a:rPr lang="en-US" sz="3200" b="1" dirty="0" smtClean="0"/>
              <a:t>Yahoo Mail</a:t>
            </a:r>
          </a:p>
          <a:p>
            <a:pPr lvl="1"/>
            <a:r>
              <a:rPr lang="en-US" sz="3200" b="1" dirty="0" smtClean="0"/>
              <a:t>Hotmail</a:t>
            </a:r>
          </a:p>
          <a:p>
            <a:pPr lvl="1"/>
            <a:r>
              <a:rPr lang="en-US" sz="3200" b="1" dirty="0" smtClean="0"/>
              <a:t>Eudora</a:t>
            </a:r>
          </a:p>
          <a:p>
            <a:pPr lvl="1"/>
            <a:r>
              <a:rPr lang="en-US" sz="3200" b="1" dirty="0" smtClean="0"/>
              <a:t>User created CVS files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12064"/>
            <a:ext cx="8077200" cy="9144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Example User Created CVS File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838200"/>
                <a:gridCol w="2895600"/>
                <a:gridCol w="1600200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Student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Period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Student G-mail Account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Cell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Phone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Alvarez, Brianna B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2"/>
                        </a:rPr>
                        <a:t>BriannaA0225@students.susd12.org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Alvarez, Edward 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3"/>
                        </a:rPr>
                        <a:t>edwarda0617@students.susd12.org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Carrillo, Conrad J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4"/>
                        </a:rPr>
                        <a:t>ConradC0418@students.susd12.org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Castillo, Marie 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5"/>
                        </a:rPr>
                        <a:t>MarieC0429@students.susd12.org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Castrejon, Isaiah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6"/>
                        </a:rPr>
                        <a:t>IsaiahC1015@students.susd12.org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Dicochea, Raylynn 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7"/>
                        </a:rPr>
                        <a:t>RaylynnD0427@students.susd12.org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Green,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JaJuan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8"/>
                        </a:rPr>
                        <a:t>JG7316@students.susd12.org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Macias Urrea, Jesus 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9"/>
                        </a:rPr>
                        <a:t>JesusM1205@students.susd12.org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Ramos, Ashley 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10"/>
                        </a:rPr>
                        <a:t>ashelyr0107@students.susd12.org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Sanchez-Quintero, Jesus F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11"/>
                        </a:rPr>
                        <a:t>jesuss0807@students.susd12.org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Schroeder, Willow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sng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hlinkClick r:id="rId12"/>
                        </a:rPr>
                        <a:t>willows@students.susd12.org</a:t>
                      </a:r>
                      <a:endParaRPr lang="en-US" sz="1400" b="1" i="0" u="sng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Supported Import Files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74616" y="1752600"/>
            <a:ext cx="7486261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A) How to Find Student G-mail Accounts in G-mail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3200400" cy="45720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From  far left “</a:t>
            </a:r>
            <a:r>
              <a:rPr lang="en-US" sz="3600" b="1" dirty="0" smtClean="0">
                <a:solidFill>
                  <a:srgbClr val="FF0000"/>
                </a:solidFill>
              </a:rPr>
              <a:t>Contacts</a:t>
            </a:r>
            <a:r>
              <a:rPr lang="en-US" sz="3600" b="1" dirty="0" smtClean="0"/>
              <a:t>” menu, find and click on “</a:t>
            </a:r>
            <a:r>
              <a:rPr lang="en-US" sz="3600" b="1" dirty="0" smtClean="0">
                <a:solidFill>
                  <a:srgbClr val="FFC000"/>
                </a:solidFill>
              </a:rPr>
              <a:t>Directory</a:t>
            </a:r>
            <a:r>
              <a:rPr lang="en-US" sz="3600" b="1" dirty="0" smtClean="0"/>
              <a:t>”</a:t>
            </a:r>
            <a:endParaRPr lang="en-US" sz="3600" b="1" dirty="0" smtClean="0">
              <a:solidFill>
                <a:srgbClr val="FFC00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sz="1400" b="1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295400"/>
            <a:ext cx="2642937" cy="529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ight Arrow 8"/>
          <p:cNvSpPr/>
          <p:nvPr/>
        </p:nvSpPr>
        <p:spPr>
          <a:xfrm rot="10800000">
            <a:off x="5791200" y="5867400"/>
            <a:ext cx="1295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A) How to Find Student G-mail Accounts Using the Directory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3200400" cy="5194300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An alpha listing by student First Name will appear.</a:t>
            </a:r>
          </a:p>
          <a:p>
            <a:pPr>
              <a:buFont typeface="Arial" pitchFamily="34" charset="0"/>
              <a:buChar char="•"/>
            </a:pPr>
            <a:endParaRPr lang="en-US" sz="2600" b="1" dirty="0" smtClean="0"/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Type a student’s name in the question box to find their Gmail address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33800" y="2209800"/>
            <a:ext cx="5257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ight Arrow 7"/>
          <p:cNvSpPr/>
          <p:nvPr/>
        </p:nvSpPr>
        <p:spPr>
          <a:xfrm rot="1604073">
            <a:off x="5389155" y="1960979"/>
            <a:ext cx="16764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458200" cy="116205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A) How to Find Student G-mail Accounts in LEARN </a:t>
            </a:r>
            <a:r>
              <a:rPr lang="en-US" b="1" dirty="0" smtClean="0">
                <a:solidFill>
                  <a:srgbClr val="FFC000"/>
                </a:solidFill>
              </a:rPr>
              <a:t>(more efficient)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752600"/>
            <a:ext cx="3200400" cy="4572000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sz="3900" b="1" dirty="0" smtClean="0"/>
              <a:t>From your </a:t>
            </a:r>
            <a:r>
              <a:rPr lang="en-US" sz="3900" b="1" dirty="0" smtClean="0">
                <a:solidFill>
                  <a:srgbClr val="FFFF00"/>
                </a:solidFill>
              </a:rPr>
              <a:t>LEARN</a:t>
            </a:r>
            <a:r>
              <a:rPr lang="en-US" sz="3900" b="1" dirty="0" smtClean="0"/>
              <a:t> page click on </a:t>
            </a:r>
            <a:r>
              <a:rPr lang="en-US" sz="3900" b="1" dirty="0" smtClean="0">
                <a:solidFill>
                  <a:srgbClr val="FFC000"/>
                </a:solidFill>
              </a:rPr>
              <a:t>Settings</a:t>
            </a:r>
          </a:p>
          <a:p>
            <a:pPr>
              <a:buFont typeface="Arial" pitchFamily="34" charset="0"/>
              <a:buChar char="•"/>
            </a:pPr>
            <a:endParaRPr lang="en-US" sz="1600" b="1" dirty="0" smtClean="0"/>
          </a:p>
          <a:p>
            <a:pPr>
              <a:buFont typeface="Arial" pitchFamily="34" charset="0"/>
              <a:buChar char="•"/>
            </a:pPr>
            <a:r>
              <a:rPr lang="en-US" sz="3900" b="1" dirty="0" smtClean="0"/>
              <a:t>A drop-down menu will appear</a:t>
            </a:r>
          </a:p>
          <a:p>
            <a:pPr>
              <a:buFont typeface="Arial" pitchFamily="34" charset="0"/>
              <a:buChar char="•"/>
            </a:pPr>
            <a:r>
              <a:rPr lang="en-US" sz="3900" b="1" dirty="0" smtClean="0"/>
              <a:t>Select “</a:t>
            </a:r>
            <a:r>
              <a:rPr lang="en-US" sz="3900" b="1" dirty="0" smtClean="0">
                <a:solidFill>
                  <a:srgbClr val="FFC000"/>
                </a:solidFill>
              </a:rPr>
              <a:t>Users</a:t>
            </a:r>
            <a:r>
              <a:rPr lang="en-US" sz="3900" b="1" dirty="0" smtClean="0"/>
              <a:t>”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752600"/>
            <a:ext cx="3731522" cy="490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ight Arrow 4"/>
          <p:cNvSpPr/>
          <p:nvPr/>
        </p:nvSpPr>
        <p:spPr>
          <a:xfrm rot="10800000">
            <a:off x="5943600" y="3352800"/>
            <a:ext cx="1447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B) How to find student G-mail Accounts in LEARN (cont)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3400" y="1447800"/>
            <a:ext cx="3124200" cy="4572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S</a:t>
            </a:r>
            <a:r>
              <a:rPr lang="en-US" sz="3600" b="1" dirty="0" smtClean="0"/>
              <a:t>elect </a:t>
            </a:r>
            <a:r>
              <a:rPr lang="en-US" sz="3600" b="1" dirty="0" smtClean="0"/>
              <a:t>“</a:t>
            </a:r>
            <a:r>
              <a:rPr lang="en-US" sz="3600" b="1" dirty="0" smtClean="0">
                <a:solidFill>
                  <a:srgbClr val="FFC000"/>
                </a:solidFill>
              </a:rPr>
              <a:t>Enrolled users</a:t>
            </a:r>
            <a:r>
              <a:rPr lang="en-US" sz="3600" b="1" dirty="0" smtClean="0"/>
              <a:t>” to see a listing of students and their Gmail accounts.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435100"/>
            <a:ext cx="3352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ight Arrow 4"/>
          <p:cNvSpPr/>
          <p:nvPr/>
        </p:nvSpPr>
        <p:spPr>
          <a:xfrm rot="10800000">
            <a:off x="6781800" y="2895600"/>
            <a:ext cx="914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Signing Up for Google Voice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SUSD’s G-mail App account will not allow you to send SMS texts.</a:t>
            </a:r>
          </a:p>
          <a:p>
            <a:endParaRPr lang="en-US" dirty="0" smtClean="0"/>
          </a:p>
          <a:p>
            <a:r>
              <a:rPr lang="en-US" sz="3600" b="1" dirty="0" smtClean="0"/>
              <a:t>You must create a </a:t>
            </a:r>
            <a:r>
              <a:rPr lang="en-US" sz="3600" b="1" dirty="0" smtClean="0">
                <a:solidFill>
                  <a:srgbClr val="FFC000"/>
                </a:solidFill>
              </a:rPr>
              <a:t>new</a:t>
            </a:r>
            <a:r>
              <a:rPr lang="en-US" sz="3600" b="1" dirty="0" smtClean="0"/>
              <a:t> G-mail account that is not linked to your school account in order to be able to “chat”, use “Google Hangout”, and send/receive SMS texts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C) Listing of Student G-mail Accounts in LEARN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60980" y="1600200"/>
            <a:ext cx="4620820" cy="507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Example Google Voice Texts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43000"/>
            <a:ext cx="7924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3886200"/>
            <a:ext cx="79248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895600" y="4038600"/>
            <a:ext cx="685800" cy="152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05000" y="4800600"/>
            <a:ext cx="685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05000" y="5334000"/>
            <a:ext cx="685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05000" y="5867400"/>
            <a:ext cx="685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05000" y="5486400"/>
            <a:ext cx="685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SMS – Abbreviation for: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060160"/>
          </a:xfrm>
        </p:spPr>
        <p:txBody>
          <a:bodyPr>
            <a:normAutofit fontScale="77500" lnSpcReduction="20000"/>
          </a:bodyPr>
          <a:lstStyle/>
          <a:p>
            <a:r>
              <a:rPr lang="en-US" sz="4100" b="1" dirty="0" smtClean="0"/>
              <a:t>Short message (or messaging) service, a system that enables cellular phone users to send and receive text messages.</a:t>
            </a:r>
          </a:p>
          <a:p>
            <a:endParaRPr lang="en-US" dirty="0" smtClean="0"/>
          </a:p>
          <a:p>
            <a:r>
              <a:rPr lang="en-US" sz="4100" b="1" dirty="0" smtClean="0"/>
              <a:t>Noun</a:t>
            </a:r>
          </a:p>
          <a:p>
            <a:pPr lvl="1"/>
            <a:r>
              <a:rPr lang="en-US" sz="3800" dirty="0" smtClean="0"/>
              <a:t>A text message that is sent or received using SMS.</a:t>
            </a:r>
          </a:p>
          <a:p>
            <a:endParaRPr lang="en-US" dirty="0" smtClean="0"/>
          </a:p>
          <a:p>
            <a:r>
              <a:rPr lang="en-US" sz="4100" b="1" dirty="0" smtClean="0"/>
              <a:t>Verb</a:t>
            </a:r>
          </a:p>
          <a:p>
            <a:pPr lvl="1"/>
            <a:r>
              <a:rPr lang="en-US" sz="4600" dirty="0" smtClean="0"/>
              <a:t>Send someone a text message using SMS.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82296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Text Messages to Email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060160"/>
          </a:xfrm>
        </p:spPr>
        <p:txBody>
          <a:bodyPr>
            <a:normAutofit fontScale="92500" lnSpcReduction="10000"/>
          </a:bodyPr>
          <a:lstStyle/>
          <a:p>
            <a:r>
              <a:rPr lang="en-US" sz="3500" b="1" dirty="0" smtClean="0">
                <a:solidFill>
                  <a:srgbClr val="FFC000"/>
                </a:solidFill>
              </a:rPr>
              <a:t>To enable sending Google Voice Text Messaging to the email address associated with your Google Account, follow these steps:</a:t>
            </a:r>
          </a:p>
          <a:p>
            <a:pPr lvl="1"/>
            <a:r>
              <a:rPr lang="en-US" sz="3200" b="1" dirty="0" smtClean="0"/>
              <a:t>Click the gear icon at the top of the page, click Settings, and select the Voicemail &amp; Text tab.</a:t>
            </a:r>
          </a:p>
          <a:p>
            <a:pPr lvl="1"/>
            <a:r>
              <a:rPr lang="en-US" sz="3200" b="1" dirty="0" smtClean="0"/>
              <a:t>Check the box next to 'Forward text messages to my email:' in the 'Text Forwarding' section.</a:t>
            </a:r>
          </a:p>
          <a:p>
            <a:pPr lvl="1"/>
            <a:r>
              <a:rPr lang="en-US" sz="3200" b="1" dirty="0" smtClean="0"/>
              <a:t>Click Save Changes.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Examples of Linked SMS/Gmail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00200"/>
            <a:ext cx="7805971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981200" y="2133600"/>
            <a:ext cx="533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81200" y="3124200"/>
            <a:ext cx="609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1200" y="4114800"/>
            <a:ext cx="533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14600" y="1676400"/>
            <a:ext cx="6858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57400" y="5105400"/>
            <a:ext cx="5334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Google Talk/Chat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8" name="Content Placeholder 7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00200"/>
            <a:ext cx="26289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600200"/>
            <a:ext cx="25908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ight Arrow 9"/>
          <p:cNvSpPr/>
          <p:nvPr/>
        </p:nvSpPr>
        <p:spPr>
          <a:xfrm>
            <a:off x="3505200" y="3657600"/>
            <a:ext cx="1981200" cy="762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2064"/>
            <a:ext cx="80772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Example Google Talk/Chat List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7265" y="1752600"/>
            <a:ext cx="8173154" cy="457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Google Hangouts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183856" cy="4858899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Google </a:t>
            </a:r>
            <a:r>
              <a:rPr lang="en-US" sz="3600" b="1" dirty="0" smtClean="0">
                <a:solidFill>
                  <a:srgbClr val="FFC000"/>
                </a:solidFill>
              </a:rPr>
              <a:t>Hangouts</a:t>
            </a:r>
            <a:r>
              <a:rPr lang="en-US" sz="3600" b="1" dirty="0" smtClean="0"/>
              <a:t> has replaced Google Talk</a:t>
            </a:r>
          </a:p>
          <a:p>
            <a:r>
              <a:rPr lang="en-US" sz="3600" b="1" dirty="0" smtClean="0"/>
              <a:t>Features</a:t>
            </a:r>
          </a:p>
          <a:p>
            <a:pPr lvl="1"/>
            <a:r>
              <a:rPr lang="en-US" sz="3200" b="1" dirty="0" smtClean="0"/>
              <a:t>Group Video Calls</a:t>
            </a:r>
          </a:p>
          <a:p>
            <a:pPr lvl="1"/>
            <a:r>
              <a:rPr lang="en-US" sz="3200" b="1" dirty="0" smtClean="0"/>
              <a:t>Send Photos</a:t>
            </a:r>
          </a:p>
          <a:p>
            <a:pPr lvl="1"/>
            <a:r>
              <a:rPr lang="en-US" sz="3200" b="1" dirty="0" smtClean="0"/>
              <a:t>Chat with people in your circle</a:t>
            </a:r>
            <a:endParaRPr lang="en-US" sz="3200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7663" y="1832769"/>
            <a:ext cx="249555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Google Hangouts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00200"/>
            <a:ext cx="256222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600200"/>
            <a:ext cx="2724150" cy="447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ight Arrow 13"/>
          <p:cNvSpPr/>
          <p:nvPr/>
        </p:nvSpPr>
        <p:spPr>
          <a:xfrm>
            <a:off x="3276600" y="3810000"/>
            <a:ext cx="2209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Why Use Google Hangouts?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907760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/>
              <a:t>Text message notification appears instantly on your computer screen</a:t>
            </a:r>
          </a:p>
          <a:p>
            <a:r>
              <a:rPr lang="en-US" sz="3600" b="1" dirty="0" smtClean="0"/>
              <a:t>Easy to start chatting with students or parents through texting</a:t>
            </a:r>
          </a:p>
          <a:p>
            <a:r>
              <a:rPr lang="en-US" sz="3600" b="1" dirty="0" smtClean="0"/>
              <a:t>Instantly text students who are using cell phones instead of doing classwork</a:t>
            </a:r>
          </a:p>
          <a:p>
            <a:r>
              <a:rPr lang="en-US" sz="3600" b="1" dirty="0" smtClean="0"/>
              <a:t>Video chat with homebound students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Signing Up for Google Voice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8008" y="1447800"/>
            <a:ext cx="815196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ight Arrow 3"/>
          <p:cNvSpPr/>
          <p:nvPr/>
        </p:nvSpPr>
        <p:spPr>
          <a:xfrm>
            <a:off x="5715000" y="5334000"/>
            <a:ext cx="1524000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Final Thoughts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2578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Depending on HOW MUCH distraction you can tolerate, you MAY or MAY NOT want to use Google Hangouts</a:t>
            </a:r>
          </a:p>
          <a:p>
            <a:r>
              <a:rPr lang="en-US" sz="3200" b="1" dirty="0" smtClean="0"/>
              <a:t>You MUST have a separate Gmail account to use Google Voice and Google Hangouts because SUSD’s student Gmail accounts are “</a:t>
            </a:r>
            <a:r>
              <a:rPr lang="en-US" sz="3200" b="1" dirty="0" err="1" smtClean="0"/>
              <a:t>thottled</a:t>
            </a:r>
            <a:r>
              <a:rPr lang="en-US" sz="3200" b="1" dirty="0" smtClean="0"/>
              <a:t>” and will not allow use of Voice and Hangouts.</a:t>
            </a:r>
          </a:p>
          <a:p>
            <a:r>
              <a:rPr lang="en-US" sz="3200" b="1" dirty="0" smtClean="0"/>
              <a:t>It’s worth the extra effort to organize your contacts list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772400" cy="4572000"/>
          </a:xfrm>
        </p:spPr>
        <p:txBody>
          <a:bodyPr/>
          <a:lstStyle/>
          <a:p>
            <a:r>
              <a:rPr lang="en-US" dirty="0" smtClean="0"/>
              <a:t>Help with Google Voice</a:t>
            </a:r>
          </a:p>
          <a:p>
            <a:r>
              <a:rPr lang="en-US" dirty="0" smtClean="0">
                <a:hlinkClick r:id="rId2"/>
              </a:rPr>
              <a:t>https://support.google.com/voice/?guide=1086099#utm_source=hc_header&amp;utm_medium=GettingStarted&amp;utm_campaign=guide=22635</a:t>
            </a:r>
            <a:endParaRPr lang="en-US" dirty="0" smtClean="0"/>
          </a:p>
          <a:p>
            <a:r>
              <a:rPr lang="en-US" dirty="0" smtClean="0"/>
              <a:t>Help with Google Hangout</a:t>
            </a:r>
          </a:p>
          <a:p>
            <a:r>
              <a:rPr lang="en-US" dirty="0" smtClean="0">
                <a:hlinkClick r:id="rId3"/>
              </a:rPr>
              <a:t>https://support.google.com/hangouts/?hl=en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Signing Up for Google Voice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8001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ight Arrow 3"/>
          <p:cNvSpPr/>
          <p:nvPr/>
        </p:nvSpPr>
        <p:spPr>
          <a:xfrm>
            <a:off x="3810000" y="4114800"/>
            <a:ext cx="1752600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Signing Up for Google Voice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453" y="1371600"/>
            <a:ext cx="781574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Signing Up for Google Voice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371600"/>
            <a:ext cx="7772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762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Google Voice Features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066800"/>
            <a:ext cx="7620000" cy="556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Limitations of Selecting Existing Mobile Number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1752600"/>
            <a:ext cx="8382000" cy="1066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Existing mobile phone numbers do not have full functionality such as SMS messaging</a:t>
            </a:r>
            <a:endParaRPr lang="en-US" sz="32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14400" y="3200400"/>
            <a:ext cx="7724775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1124</TotalTime>
  <Words>782</Words>
  <Application>Microsoft Office PowerPoint</Application>
  <PresentationFormat>On-screen Show (4:3)</PresentationFormat>
  <Paragraphs>157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Metro</vt:lpstr>
      <vt:lpstr>Using Google voice/google mail</vt:lpstr>
      <vt:lpstr>OVERVIEW</vt:lpstr>
      <vt:lpstr>Signing Up for Google Voice</vt:lpstr>
      <vt:lpstr>Signing Up for Google Voice</vt:lpstr>
      <vt:lpstr>Signing Up for Google Voice</vt:lpstr>
      <vt:lpstr>Signing Up for Google Voice</vt:lpstr>
      <vt:lpstr>Signing Up for Google Voice</vt:lpstr>
      <vt:lpstr>Google Voice Features</vt:lpstr>
      <vt:lpstr>Limitations of Selecting Existing Mobile Number</vt:lpstr>
      <vt:lpstr>Adding a Forwarding Phone #</vt:lpstr>
      <vt:lpstr>Google Verification</vt:lpstr>
      <vt:lpstr>Choosing your Google Voice #</vt:lpstr>
      <vt:lpstr>Example Google Voice Numbers</vt:lpstr>
      <vt:lpstr>Setting Up Google Voice</vt:lpstr>
      <vt:lpstr>Click Mail to See Contacts Menu</vt:lpstr>
      <vt:lpstr>Example Contacts List</vt:lpstr>
      <vt:lpstr>Adding a Contact</vt:lpstr>
      <vt:lpstr>Grouping Your Contacts</vt:lpstr>
      <vt:lpstr>Enter the New Group Name</vt:lpstr>
      <vt:lpstr>Grouping Individual Contacts </vt:lpstr>
      <vt:lpstr>Click on the “Group” button</vt:lpstr>
      <vt:lpstr>Importing Contacts</vt:lpstr>
      <vt:lpstr>Supported Import Files</vt:lpstr>
      <vt:lpstr>Example User Created CVS File</vt:lpstr>
      <vt:lpstr>Supported Import Files</vt:lpstr>
      <vt:lpstr>A) How to Find Student G-mail Accounts in G-mail</vt:lpstr>
      <vt:lpstr>A) How to Find Student G-mail Accounts Using the Directory</vt:lpstr>
      <vt:lpstr>A) How to Find Student G-mail Accounts in LEARN (more efficient)</vt:lpstr>
      <vt:lpstr>B) How to find student G-mail Accounts in LEARN (cont)</vt:lpstr>
      <vt:lpstr>C) Listing of Student G-mail Accounts in LEARN</vt:lpstr>
      <vt:lpstr>Example Google Voice Texts</vt:lpstr>
      <vt:lpstr>SMS – Abbreviation for:</vt:lpstr>
      <vt:lpstr>Text Messages to Email</vt:lpstr>
      <vt:lpstr>Examples of Linked SMS/Gmail</vt:lpstr>
      <vt:lpstr>Using Google Talk/Chat</vt:lpstr>
      <vt:lpstr>Example Google Talk/Chat List</vt:lpstr>
      <vt:lpstr>Using Google Hangouts</vt:lpstr>
      <vt:lpstr>Using Google Hangouts</vt:lpstr>
      <vt:lpstr>Why Use Google Hangouts?</vt:lpstr>
      <vt:lpstr>Final Thoughts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Paperless Classroom</dc:title>
  <dc:creator>Martin</dc:creator>
  <cp:lastModifiedBy>Martin</cp:lastModifiedBy>
  <cp:revision>130</cp:revision>
  <dcterms:created xsi:type="dcterms:W3CDTF">2013-05-29T12:53:47Z</dcterms:created>
  <dcterms:modified xsi:type="dcterms:W3CDTF">2013-06-05T18:37:22Z</dcterms:modified>
</cp:coreProperties>
</file>