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62" r:id="rId4"/>
    <p:sldId id="260" r:id="rId5"/>
    <p:sldId id="263" r:id="rId6"/>
    <p:sldId id="261" r:id="rId7"/>
    <p:sldId id="258" r:id="rId8"/>
    <p:sldId id="259" r:id="rId9"/>
    <p:sldId id="269" r:id="rId10"/>
    <p:sldId id="267" r:id="rId11"/>
    <p:sldId id="264" r:id="rId12"/>
    <p:sldId id="265" r:id="rId13"/>
    <p:sldId id="266" r:id="rId14"/>
    <p:sldId id="268"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p:scale>
          <a:sx n="66" d="100"/>
          <a:sy n="66" d="100"/>
        </p:scale>
        <p:origin x="-1518" y="-1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06580E9-A24F-425E-B071-24A9E3784E0E}" type="datetimeFigureOut">
              <a:rPr lang="en-US" smtClean="0"/>
              <a:t>9/15/2013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F047E-F2BC-47BF-B696-9C316CEF5B7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6580E9-A24F-425E-B071-24A9E3784E0E}" type="datetimeFigureOut">
              <a:rPr lang="en-US" smtClean="0"/>
              <a:t>9/15/2013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F047E-F2BC-47BF-B696-9C316CEF5B7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6580E9-A24F-425E-B071-24A9E3784E0E}" type="datetimeFigureOut">
              <a:rPr lang="en-US" smtClean="0"/>
              <a:t>9/15/2013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F047E-F2BC-47BF-B696-9C316CEF5B7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6580E9-A24F-425E-B071-24A9E3784E0E}" type="datetimeFigureOut">
              <a:rPr lang="en-US" smtClean="0"/>
              <a:t>9/15/2013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F047E-F2BC-47BF-B696-9C316CEF5B7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6580E9-A24F-425E-B071-24A9E3784E0E}" type="datetimeFigureOut">
              <a:rPr lang="en-US" smtClean="0"/>
              <a:t>9/15/2013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F047E-F2BC-47BF-B696-9C316CEF5B7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06580E9-A24F-425E-B071-24A9E3784E0E}" type="datetimeFigureOut">
              <a:rPr lang="en-US" smtClean="0"/>
              <a:t>9/15/2013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6F047E-F2BC-47BF-B696-9C316CEF5B7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6580E9-A24F-425E-B071-24A9E3784E0E}" type="datetimeFigureOut">
              <a:rPr lang="en-US" smtClean="0"/>
              <a:t>9/15/2013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6F047E-F2BC-47BF-B696-9C316CEF5B7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6580E9-A24F-425E-B071-24A9E3784E0E}" type="datetimeFigureOut">
              <a:rPr lang="en-US" smtClean="0"/>
              <a:t>9/15/2013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6F047E-F2BC-47BF-B696-9C316CEF5B7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6580E9-A24F-425E-B071-24A9E3784E0E}" type="datetimeFigureOut">
              <a:rPr lang="en-US" smtClean="0"/>
              <a:t>9/15/2013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6F047E-F2BC-47BF-B696-9C316CEF5B7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6580E9-A24F-425E-B071-24A9E3784E0E}" type="datetimeFigureOut">
              <a:rPr lang="en-US" smtClean="0"/>
              <a:t>9/15/2013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6F047E-F2BC-47BF-B696-9C316CEF5B7E}"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E06580E9-A24F-425E-B071-24A9E3784E0E}" type="datetimeFigureOut">
              <a:rPr lang="en-US" smtClean="0"/>
              <a:t>9/15/2013</a:t>
            </a:fld>
            <a:endParaRPr lang="en-US"/>
          </a:p>
        </p:txBody>
      </p:sp>
      <p:sp>
        <p:nvSpPr>
          <p:cNvPr id="9" name="Slide Number Placeholder 8"/>
          <p:cNvSpPr>
            <a:spLocks noGrp="1"/>
          </p:cNvSpPr>
          <p:nvPr>
            <p:ph type="sldNum" sz="quarter" idx="11"/>
          </p:nvPr>
        </p:nvSpPr>
        <p:spPr/>
        <p:txBody>
          <a:bodyPr/>
          <a:lstStyle/>
          <a:p>
            <a:fld id="{466F047E-F2BC-47BF-B696-9C316CEF5B7E}"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466F047E-F2BC-47BF-B696-9C316CEF5B7E}"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E06580E9-A24F-425E-B071-24A9E3784E0E}" type="datetimeFigureOut">
              <a:rPr lang="en-US" smtClean="0"/>
              <a:t>9/15/2013</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1470025"/>
          </a:xfrm>
        </p:spPr>
        <p:txBody>
          <a:bodyPr/>
          <a:lstStyle/>
          <a:p>
            <a:r>
              <a:rPr lang="en-US" dirty="0" smtClean="0"/>
              <a:t>Argumentative Writing</a:t>
            </a:r>
            <a:endParaRPr lang="en-US" dirty="0"/>
          </a:p>
        </p:txBody>
      </p:sp>
      <p:sp>
        <p:nvSpPr>
          <p:cNvPr id="3" name="Subtitle 2"/>
          <p:cNvSpPr>
            <a:spLocks noGrp="1"/>
          </p:cNvSpPr>
          <p:nvPr>
            <p:ph type="subTitle" idx="1"/>
          </p:nvPr>
        </p:nvSpPr>
        <p:spPr/>
        <p:txBody>
          <a:bodyPr/>
          <a:lstStyle/>
          <a:p>
            <a:endParaRPr lang="en-US" dirty="0"/>
          </a:p>
        </p:txBody>
      </p:sp>
      <p:pic>
        <p:nvPicPr>
          <p:cNvPr id="4098" name="Picture 2" descr="C:\Users\antonio\Downloads\Define Argumen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2266582"/>
            <a:ext cx="5410200" cy="40524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04335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3 techniques are used in Argumentative Writing?</a:t>
            </a:r>
            <a:endParaRPr lang="en-US" dirty="0"/>
          </a:p>
        </p:txBody>
      </p:sp>
      <p:sp>
        <p:nvSpPr>
          <p:cNvPr id="3" name="Content Placeholder 2"/>
          <p:cNvSpPr>
            <a:spLocks noGrp="1"/>
          </p:cNvSpPr>
          <p:nvPr>
            <p:ph idx="1"/>
          </p:nvPr>
        </p:nvSpPr>
        <p:spPr>
          <a:xfrm>
            <a:off x="457200" y="2172966"/>
            <a:ext cx="7620000" cy="4304034"/>
          </a:xfrm>
        </p:spPr>
        <p:txBody>
          <a:bodyPr>
            <a:normAutofit/>
          </a:bodyPr>
          <a:lstStyle/>
          <a:p>
            <a:r>
              <a:rPr lang="en-US" sz="3600" dirty="0"/>
              <a:t>Uses </a:t>
            </a:r>
            <a:r>
              <a:rPr lang="en-US" sz="3600" b="1" dirty="0"/>
              <a:t>3 </a:t>
            </a:r>
            <a:r>
              <a:rPr lang="en-US" sz="3600" dirty="0"/>
              <a:t>writing </a:t>
            </a:r>
            <a:r>
              <a:rPr lang="en-US" sz="3600" b="1" dirty="0"/>
              <a:t>techniques</a:t>
            </a:r>
            <a:endParaRPr lang="en-US" sz="3600" dirty="0"/>
          </a:p>
          <a:p>
            <a:pPr lvl="1"/>
            <a:r>
              <a:rPr lang="en-US" sz="3600" b="1" dirty="0" smtClean="0"/>
              <a:t>Logical </a:t>
            </a:r>
            <a:r>
              <a:rPr lang="en-US" sz="3600" dirty="0" smtClean="0"/>
              <a:t>Appeal</a:t>
            </a:r>
            <a:endParaRPr lang="en-US" sz="3600" b="1" dirty="0"/>
          </a:p>
          <a:p>
            <a:pPr lvl="1"/>
            <a:r>
              <a:rPr lang="en-US" sz="3600" b="1" dirty="0" smtClean="0"/>
              <a:t>Ethical </a:t>
            </a:r>
            <a:r>
              <a:rPr lang="en-US" sz="3600" dirty="0" smtClean="0"/>
              <a:t>Appeal</a:t>
            </a:r>
            <a:endParaRPr lang="en-US" sz="3600" dirty="0"/>
          </a:p>
          <a:p>
            <a:pPr lvl="1"/>
            <a:r>
              <a:rPr lang="en-US" sz="3600" b="1" dirty="0"/>
              <a:t>Emotional</a:t>
            </a:r>
            <a:r>
              <a:rPr lang="en-US" sz="3600" dirty="0"/>
              <a:t> </a:t>
            </a:r>
            <a:r>
              <a:rPr lang="en-US" sz="3600" dirty="0" smtClean="0"/>
              <a:t>Appeal</a:t>
            </a:r>
            <a:endParaRPr lang="en-US" sz="3600" dirty="0"/>
          </a:p>
          <a:p>
            <a:endParaRPr lang="en-US" sz="3600" dirty="0"/>
          </a:p>
        </p:txBody>
      </p:sp>
      <p:pic>
        <p:nvPicPr>
          <p:cNvPr id="5122" name="Picture 2" descr="C:\Users\antonio\Downloads\counterclaim imag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1" y="2954056"/>
            <a:ext cx="3276598" cy="36778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97457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What is logical appeal?</a:t>
            </a:r>
            <a:endParaRPr lang="en-US" dirty="0"/>
          </a:p>
        </p:txBody>
      </p:sp>
      <p:sp>
        <p:nvSpPr>
          <p:cNvPr id="3" name="Content Placeholder 2"/>
          <p:cNvSpPr>
            <a:spLocks noGrp="1"/>
          </p:cNvSpPr>
          <p:nvPr>
            <p:ph idx="1"/>
          </p:nvPr>
        </p:nvSpPr>
        <p:spPr>
          <a:xfrm>
            <a:off x="228600" y="1371600"/>
            <a:ext cx="8229600" cy="4678363"/>
          </a:xfrm>
        </p:spPr>
        <p:txBody>
          <a:bodyPr>
            <a:normAutofit/>
          </a:bodyPr>
          <a:lstStyle/>
          <a:p>
            <a:r>
              <a:rPr lang="en-US" sz="2800" dirty="0"/>
              <a:t>T</a:t>
            </a:r>
            <a:r>
              <a:rPr lang="en-US" sz="2800" dirty="0" smtClean="0"/>
              <a:t>he use </a:t>
            </a:r>
            <a:r>
              <a:rPr lang="en-US" sz="2800" dirty="0"/>
              <a:t>of </a:t>
            </a:r>
            <a:r>
              <a:rPr lang="en-US" sz="2800" b="1" dirty="0" smtClean="0"/>
              <a:t>reasonable, valid, strong, clear claims</a:t>
            </a:r>
            <a:r>
              <a:rPr lang="en-US" sz="2800" dirty="0" smtClean="0"/>
              <a:t> </a:t>
            </a:r>
            <a:r>
              <a:rPr lang="en-US" sz="2800" dirty="0"/>
              <a:t>and </a:t>
            </a:r>
            <a:r>
              <a:rPr lang="en-US" sz="2800" b="1" dirty="0" smtClean="0"/>
              <a:t>cited</a:t>
            </a:r>
            <a:r>
              <a:rPr lang="en-US" sz="2800" dirty="0" smtClean="0"/>
              <a:t> </a:t>
            </a:r>
            <a:r>
              <a:rPr lang="en-US" sz="2800" b="1" dirty="0" smtClean="0"/>
              <a:t>evidence</a:t>
            </a:r>
            <a:r>
              <a:rPr lang="en-US" sz="2800" dirty="0" smtClean="0"/>
              <a:t> </a:t>
            </a:r>
            <a:r>
              <a:rPr lang="en-US" sz="2800" dirty="0"/>
              <a:t>to convince </a:t>
            </a:r>
            <a:r>
              <a:rPr lang="en-US" sz="2800" dirty="0" smtClean="0"/>
              <a:t>the reader.</a:t>
            </a:r>
            <a:endParaRPr lang="en-US" sz="2800" dirty="0"/>
          </a:p>
        </p:txBody>
      </p:sp>
      <p:pic>
        <p:nvPicPr>
          <p:cNvPr id="6146" name="Picture 2" descr="C:\Users\antonio\Downloads\Penguin Logi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4029" y="2590800"/>
            <a:ext cx="4466771" cy="396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75200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ethical appeal?</a:t>
            </a:r>
            <a:endParaRPr lang="en-US" dirty="0"/>
          </a:p>
        </p:txBody>
      </p:sp>
      <p:sp>
        <p:nvSpPr>
          <p:cNvPr id="3" name="Content Placeholder 2"/>
          <p:cNvSpPr>
            <a:spLocks noGrp="1"/>
          </p:cNvSpPr>
          <p:nvPr>
            <p:ph idx="1"/>
          </p:nvPr>
        </p:nvSpPr>
        <p:spPr/>
        <p:txBody>
          <a:bodyPr>
            <a:normAutofit/>
          </a:bodyPr>
          <a:lstStyle/>
          <a:p>
            <a:r>
              <a:rPr lang="en-US" sz="2800" dirty="0" smtClean="0"/>
              <a:t>The writer uses </a:t>
            </a:r>
            <a:r>
              <a:rPr lang="en-US" sz="2800" b="1" dirty="0" smtClean="0"/>
              <a:t>evidence</a:t>
            </a:r>
            <a:r>
              <a:rPr lang="en-US" sz="2800" dirty="0" smtClean="0"/>
              <a:t> that </a:t>
            </a:r>
            <a:r>
              <a:rPr lang="en-US" sz="2800" b="1" dirty="0" smtClean="0"/>
              <a:t>is fair</a:t>
            </a:r>
            <a:r>
              <a:rPr lang="en-US" sz="2800" b="1" dirty="0"/>
              <a:t>, </a:t>
            </a:r>
            <a:r>
              <a:rPr lang="en-US" sz="2800" b="1" dirty="0" smtClean="0"/>
              <a:t>open-minded and honest </a:t>
            </a:r>
            <a:r>
              <a:rPr lang="en-US" sz="2800" dirty="0" smtClean="0"/>
              <a:t>to appear knowledgeable. </a:t>
            </a:r>
            <a:endParaRPr lang="en-US" sz="2800" dirty="0"/>
          </a:p>
          <a:p>
            <a:pPr marL="0" indent="0">
              <a:buNone/>
            </a:pPr>
            <a:r>
              <a:rPr lang="en-US" sz="2800" dirty="0"/>
              <a:t/>
            </a:r>
            <a:br>
              <a:rPr lang="en-US" sz="2800" dirty="0"/>
            </a:br>
            <a:endParaRPr lang="en-US" sz="2800" dirty="0"/>
          </a:p>
        </p:txBody>
      </p:sp>
      <p:pic>
        <p:nvPicPr>
          <p:cNvPr id="7170" name="Picture 2" descr="C:\Users\antonio\Downloads\Ethic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269343"/>
            <a:ext cx="4480832" cy="3171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45108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emotional appeal?</a:t>
            </a:r>
            <a:endParaRPr lang="en-US" dirty="0"/>
          </a:p>
        </p:txBody>
      </p:sp>
      <p:sp>
        <p:nvSpPr>
          <p:cNvPr id="3" name="Content Placeholder 2"/>
          <p:cNvSpPr>
            <a:spLocks noGrp="1"/>
          </p:cNvSpPr>
          <p:nvPr>
            <p:ph idx="1"/>
          </p:nvPr>
        </p:nvSpPr>
        <p:spPr/>
        <p:txBody>
          <a:bodyPr>
            <a:normAutofit/>
          </a:bodyPr>
          <a:lstStyle/>
          <a:p>
            <a:r>
              <a:rPr lang="en-US" sz="2800" dirty="0" smtClean="0"/>
              <a:t>When the writer uses </a:t>
            </a:r>
            <a:r>
              <a:rPr lang="en-US" sz="2800" b="1" dirty="0" smtClean="0"/>
              <a:t>emotions to connect with</a:t>
            </a:r>
            <a:r>
              <a:rPr lang="en-US" sz="2800" dirty="0" smtClean="0"/>
              <a:t> the </a:t>
            </a:r>
            <a:r>
              <a:rPr lang="en-US" sz="2800" b="1" dirty="0" smtClean="0"/>
              <a:t>reader</a:t>
            </a:r>
            <a:r>
              <a:rPr lang="en-US" sz="2800" dirty="0" smtClean="0"/>
              <a:t>. </a:t>
            </a:r>
            <a:endParaRPr lang="en-US" sz="2800" dirty="0"/>
          </a:p>
          <a:p>
            <a:pPr marL="0" indent="0">
              <a:buNone/>
            </a:pPr>
            <a:r>
              <a:rPr lang="en-US" sz="2800" dirty="0"/>
              <a:t/>
            </a:r>
            <a:br>
              <a:rPr lang="en-US" sz="2800" dirty="0"/>
            </a:br>
            <a:endParaRPr lang="en-US" sz="2800" dirty="0"/>
          </a:p>
        </p:txBody>
      </p:sp>
      <p:pic>
        <p:nvPicPr>
          <p:cNvPr id="8194" name="Picture 2" descr="C:\Users\antonio\Downloads\Emotional Appea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2743200"/>
            <a:ext cx="2992748" cy="37372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83168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Checking for Understanding</a:t>
            </a:r>
            <a:endParaRPr lang="en-US" dirty="0"/>
          </a:p>
        </p:txBody>
      </p:sp>
      <p:sp>
        <p:nvSpPr>
          <p:cNvPr id="3" name="Content Placeholder 2"/>
          <p:cNvSpPr>
            <a:spLocks noGrp="1"/>
          </p:cNvSpPr>
          <p:nvPr>
            <p:ph idx="1"/>
          </p:nvPr>
        </p:nvSpPr>
        <p:spPr>
          <a:xfrm>
            <a:off x="76200" y="1600200"/>
            <a:ext cx="7924800" cy="4800600"/>
          </a:xfrm>
        </p:spPr>
        <p:txBody>
          <a:bodyPr>
            <a:normAutofit fontScale="85000" lnSpcReduction="20000"/>
          </a:bodyPr>
          <a:lstStyle/>
          <a:p>
            <a:r>
              <a:rPr lang="en-US" sz="2800" dirty="0" smtClean="0"/>
              <a:t>Use the </a:t>
            </a:r>
            <a:r>
              <a:rPr lang="en-US" sz="2800" b="1" dirty="0" smtClean="0"/>
              <a:t>Whip Around Strategy</a:t>
            </a:r>
            <a:r>
              <a:rPr lang="en-US" sz="2800" dirty="0" smtClean="0"/>
              <a:t>.</a:t>
            </a:r>
          </a:p>
          <a:p>
            <a:pPr marL="114300" indent="0">
              <a:buNone/>
            </a:pPr>
            <a:endParaRPr lang="en-US" sz="2800" dirty="0" smtClean="0"/>
          </a:p>
          <a:p>
            <a:r>
              <a:rPr lang="en-US" sz="2800" b="1" dirty="0" smtClean="0"/>
              <a:t>Think to yourself</a:t>
            </a:r>
            <a:r>
              <a:rPr lang="en-US" sz="2800" dirty="0" smtClean="0"/>
              <a:t>, “What are </a:t>
            </a:r>
            <a:r>
              <a:rPr lang="en-US" sz="2800" b="1" dirty="0" smtClean="0"/>
              <a:t>2 pieces of information </a:t>
            </a:r>
            <a:r>
              <a:rPr lang="en-US" sz="2800" dirty="0" smtClean="0"/>
              <a:t>you </a:t>
            </a:r>
            <a:r>
              <a:rPr lang="en-US" sz="2800" b="1" dirty="0" smtClean="0"/>
              <a:t>learned</a:t>
            </a:r>
            <a:r>
              <a:rPr lang="en-US" sz="2800" dirty="0" smtClean="0"/>
              <a:t> about Argumentative Writing.” (7 seconds to think)</a:t>
            </a:r>
          </a:p>
          <a:p>
            <a:pPr marL="114300" indent="0">
              <a:buNone/>
            </a:pPr>
            <a:endParaRPr lang="en-US" sz="2800" dirty="0"/>
          </a:p>
          <a:p>
            <a:r>
              <a:rPr lang="en-US" sz="2800" dirty="0" smtClean="0"/>
              <a:t>Each person will </a:t>
            </a:r>
            <a:r>
              <a:rPr lang="en-US" sz="2800" b="1" dirty="0" smtClean="0"/>
              <a:t>verbally share two pieces </a:t>
            </a:r>
            <a:r>
              <a:rPr lang="en-US" sz="2800" dirty="0"/>
              <a:t>of </a:t>
            </a:r>
            <a:r>
              <a:rPr lang="en-US" sz="2800" dirty="0" smtClean="0"/>
              <a:t>information</a:t>
            </a:r>
            <a:r>
              <a:rPr lang="en-US" sz="2800" b="1" dirty="0" smtClean="0"/>
              <a:t> </a:t>
            </a:r>
            <a:r>
              <a:rPr lang="en-US" sz="2800" b="1" dirty="0"/>
              <a:t>learned </a:t>
            </a:r>
            <a:r>
              <a:rPr lang="en-US" sz="2800" dirty="0" smtClean="0"/>
              <a:t>about</a:t>
            </a:r>
            <a:r>
              <a:rPr lang="en-US" sz="2800" b="1" dirty="0" smtClean="0"/>
              <a:t> </a:t>
            </a:r>
            <a:r>
              <a:rPr lang="en-US" sz="2800" dirty="0" smtClean="0"/>
              <a:t>Argumentative </a:t>
            </a:r>
            <a:r>
              <a:rPr lang="en-US" sz="2800" dirty="0"/>
              <a:t>Writing. </a:t>
            </a:r>
          </a:p>
          <a:p>
            <a:endParaRPr lang="en-US" sz="2800" dirty="0"/>
          </a:p>
          <a:p>
            <a:r>
              <a:rPr lang="en-US" sz="2800" dirty="0" smtClean="0"/>
              <a:t>Students will </a:t>
            </a:r>
            <a:r>
              <a:rPr lang="en-US" sz="2800" b="1" dirty="0" smtClean="0"/>
              <a:t>speak in this order</a:t>
            </a:r>
            <a:r>
              <a:rPr lang="en-US" sz="2800" dirty="0" smtClean="0"/>
              <a:t>: Chair 3, Chair 4, Chair 1 and Chair 2</a:t>
            </a:r>
          </a:p>
          <a:p>
            <a:pPr marL="114300" indent="0">
              <a:buNone/>
            </a:pPr>
            <a:endParaRPr lang="en-US" sz="2800" dirty="0" smtClean="0"/>
          </a:p>
          <a:p>
            <a:r>
              <a:rPr lang="en-US" sz="2800" b="1" dirty="0" smtClean="0"/>
              <a:t>Be ready </a:t>
            </a:r>
            <a:r>
              <a:rPr lang="en-US" sz="2800" dirty="0" smtClean="0"/>
              <a:t>to share with the whole class in case you are randomly selected.</a:t>
            </a:r>
          </a:p>
        </p:txBody>
      </p:sp>
    </p:spTree>
    <p:extLst>
      <p:ext uri="{BB962C8B-B14F-4D97-AF65-F5344CB8AC3E}">
        <p14:creationId xmlns:p14="http://schemas.microsoft.com/office/powerpoint/2010/main" val="27120007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in </a:t>
            </a:r>
            <a:r>
              <a:rPr lang="en-US" dirty="0"/>
              <a:t>C</a:t>
            </a:r>
            <a:r>
              <a:rPr lang="en-US" dirty="0" smtClean="0"/>
              <a:t>ornell Notes</a:t>
            </a:r>
            <a:endParaRPr lang="en-US" dirty="0"/>
          </a:p>
        </p:txBody>
      </p:sp>
      <p:sp>
        <p:nvSpPr>
          <p:cNvPr id="3" name="Content Placeholder 2"/>
          <p:cNvSpPr>
            <a:spLocks noGrp="1"/>
          </p:cNvSpPr>
          <p:nvPr>
            <p:ph idx="1"/>
          </p:nvPr>
        </p:nvSpPr>
        <p:spPr/>
        <p:txBody>
          <a:bodyPr>
            <a:normAutofit/>
          </a:bodyPr>
          <a:lstStyle/>
          <a:p>
            <a:pPr marL="114300" indent="0">
              <a:buNone/>
            </a:pPr>
            <a:r>
              <a:rPr lang="en-US" sz="2800" dirty="0" smtClean="0"/>
              <a:t>Argumentative starts with a __</a:t>
            </a:r>
            <a:r>
              <a:rPr lang="en-US" sz="2800" u="sng" dirty="0" smtClean="0"/>
              <a:t>c</a:t>
            </a:r>
            <a:r>
              <a:rPr lang="en-US" sz="2800" dirty="0" smtClean="0"/>
              <a:t>________ that I believe. I will use reasonable, valid __</a:t>
            </a:r>
            <a:r>
              <a:rPr lang="en-US" sz="2800" u="sng" dirty="0" smtClean="0"/>
              <a:t>e</a:t>
            </a:r>
            <a:r>
              <a:rPr lang="en-US" sz="2800" dirty="0" smtClean="0"/>
              <a:t>________ to prove my claim.  I will use __</a:t>
            </a:r>
            <a:r>
              <a:rPr lang="en-US" sz="2800" u="sng" dirty="0" smtClean="0"/>
              <a:t>c</a:t>
            </a:r>
            <a:r>
              <a:rPr lang="en-US" sz="2800" dirty="0" smtClean="0"/>
              <a:t>___________ to prove the other side’s point of view wrong.  I can use 3 types of appeal to prove my point. They are: _</a:t>
            </a:r>
            <a:r>
              <a:rPr lang="en-US" sz="2800" u="sng" dirty="0" smtClean="0"/>
              <a:t>l</a:t>
            </a:r>
            <a:r>
              <a:rPr lang="en-US" sz="2800" dirty="0" smtClean="0"/>
              <a:t>_____, __</a:t>
            </a:r>
            <a:r>
              <a:rPr lang="en-US" sz="2800" u="sng" dirty="0" smtClean="0"/>
              <a:t>e</a:t>
            </a:r>
            <a:r>
              <a:rPr lang="en-US" sz="2800" dirty="0" smtClean="0"/>
              <a:t>_____, and __</a:t>
            </a:r>
            <a:r>
              <a:rPr lang="en-US" sz="2800" u="sng" dirty="0" smtClean="0"/>
              <a:t>e</a:t>
            </a:r>
            <a:r>
              <a:rPr lang="en-US" sz="2800" dirty="0" smtClean="0"/>
              <a:t>_____.</a:t>
            </a:r>
            <a:endParaRPr lang="en-US" sz="2800" u="sng" dirty="0"/>
          </a:p>
        </p:txBody>
      </p:sp>
    </p:spTree>
    <p:extLst>
      <p:ext uri="{BB962C8B-B14F-4D97-AF65-F5344CB8AC3E}">
        <p14:creationId xmlns:p14="http://schemas.microsoft.com/office/powerpoint/2010/main" val="4263127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Argumentative Writing?</a:t>
            </a:r>
            <a:endParaRPr lang="en-US" dirty="0"/>
          </a:p>
        </p:txBody>
      </p:sp>
      <p:sp>
        <p:nvSpPr>
          <p:cNvPr id="3" name="Content Placeholder 2"/>
          <p:cNvSpPr>
            <a:spLocks noGrp="1"/>
          </p:cNvSpPr>
          <p:nvPr>
            <p:ph idx="1"/>
          </p:nvPr>
        </p:nvSpPr>
        <p:spPr>
          <a:xfrm>
            <a:off x="152400" y="1600200"/>
            <a:ext cx="8839200" cy="4525963"/>
          </a:xfrm>
        </p:spPr>
        <p:txBody>
          <a:bodyPr>
            <a:noAutofit/>
          </a:bodyPr>
          <a:lstStyle/>
          <a:p>
            <a:pPr marL="0" indent="0" algn="ctr">
              <a:buNone/>
            </a:pPr>
            <a:r>
              <a:rPr lang="en-US" sz="3200" dirty="0" smtClean="0"/>
              <a:t>Writing used to:</a:t>
            </a:r>
          </a:p>
          <a:p>
            <a:pPr>
              <a:lnSpc>
                <a:spcPct val="150000"/>
              </a:lnSpc>
            </a:pPr>
            <a:r>
              <a:rPr lang="en-US" sz="3200" b="1" dirty="0" smtClean="0"/>
              <a:t>change</a:t>
            </a:r>
            <a:r>
              <a:rPr lang="en-US" sz="3200" dirty="0" smtClean="0"/>
              <a:t> </a:t>
            </a:r>
            <a:r>
              <a:rPr lang="en-US" sz="3200" dirty="0" smtClean="0"/>
              <a:t>the </a:t>
            </a:r>
            <a:r>
              <a:rPr lang="en-US" sz="3200" b="1" dirty="0" smtClean="0"/>
              <a:t>reader’s point of </a:t>
            </a:r>
            <a:r>
              <a:rPr lang="en-US" sz="3200" b="1" dirty="0" smtClean="0"/>
              <a:t>view </a:t>
            </a:r>
          </a:p>
          <a:p>
            <a:pPr>
              <a:lnSpc>
                <a:spcPct val="150000"/>
              </a:lnSpc>
            </a:pPr>
            <a:r>
              <a:rPr lang="en-US" sz="3200" dirty="0" smtClean="0"/>
              <a:t> </a:t>
            </a:r>
            <a:r>
              <a:rPr lang="en-US" sz="3200" b="1" dirty="0" smtClean="0"/>
              <a:t>request</a:t>
            </a:r>
            <a:r>
              <a:rPr lang="en-US" sz="3200" dirty="0" smtClean="0"/>
              <a:t> an </a:t>
            </a:r>
            <a:r>
              <a:rPr lang="en-US" sz="3200" b="1" dirty="0" smtClean="0"/>
              <a:t>action</a:t>
            </a:r>
            <a:r>
              <a:rPr lang="en-US" sz="3200" dirty="0" smtClean="0"/>
              <a:t> by the reader</a:t>
            </a:r>
            <a:endParaRPr lang="en-US" sz="3200" dirty="0" smtClean="0"/>
          </a:p>
          <a:p>
            <a:pPr>
              <a:lnSpc>
                <a:spcPct val="150000"/>
              </a:lnSpc>
            </a:pPr>
            <a:r>
              <a:rPr lang="en-US" sz="3200" b="1" dirty="0" smtClean="0"/>
              <a:t>ask</a:t>
            </a:r>
            <a:r>
              <a:rPr lang="en-US" sz="3200" dirty="0" smtClean="0"/>
              <a:t> </a:t>
            </a:r>
            <a:r>
              <a:rPr lang="en-US" sz="3200" dirty="0" smtClean="0"/>
              <a:t>the </a:t>
            </a:r>
            <a:r>
              <a:rPr lang="en-US" sz="3200" b="1" dirty="0" smtClean="0"/>
              <a:t>reader</a:t>
            </a:r>
            <a:r>
              <a:rPr lang="en-US" sz="3200" dirty="0" smtClean="0"/>
              <a:t> to </a:t>
            </a:r>
            <a:r>
              <a:rPr lang="en-US" sz="3200" b="1" dirty="0" smtClean="0"/>
              <a:t>accept</a:t>
            </a:r>
            <a:r>
              <a:rPr lang="en-US" sz="3200" dirty="0" smtClean="0"/>
              <a:t> the </a:t>
            </a:r>
            <a:r>
              <a:rPr lang="en-US" sz="3200" b="1" dirty="0" smtClean="0"/>
              <a:t>writer’s</a:t>
            </a:r>
            <a:r>
              <a:rPr lang="en-US" sz="3200" dirty="0" smtClean="0"/>
              <a:t> </a:t>
            </a:r>
            <a:r>
              <a:rPr lang="en-US" sz="3200" b="1" dirty="0" smtClean="0"/>
              <a:t>explanation</a:t>
            </a:r>
            <a:r>
              <a:rPr lang="en-US" sz="3200" dirty="0" smtClean="0"/>
              <a:t>, </a:t>
            </a:r>
            <a:r>
              <a:rPr lang="en-US" sz="3200" b="1" dirty="0" smtClean="0"/>
              <a:t>conclusion</a:t>
            </a:r>
            <a:r>
              <a:rPr lang="en-US" sz="3200" dirty="0" smtClean="0"/>
              <a:t>, </a:t>
            </a:r>
            <a:r>
              <a:rPr lang="en-US" sz="3200" dirty="0" smtClean="0"/>
              <a:t>or </a:t>
            </a:r>
            <a:r>
              <a:rPr lang="en-US" sz="3200" b="1" dirty="0" smtClean="0"/>
              <a:t>evaluation</a:t>
            </a:r>
            <a:r>
              <a:rPr lang="en-US" sz="3200" dirty="0" smtClean="0"/>
              <a:t> of a concept, issue</a:t>
            </a:r>
            <a:r>
              <a:rPr lang="en-US" sz="3200" dirty="0" smtClean="0"/>
              <a:t>, </a:t>
            </a:r>
            <a:r>
              <a:rPr lang="en-US" sz="3200" dirty="0" smtClean="0"/>
              <a:t>or problem. </a:t>
            </a:r>
          </a:p>
        </p:txBody>
      </p:sp>
    </p:spTree>
    <p:extLst>
      <p:ext uri="{BB962C8B-B14F-4D97-AF65-F5344CB8AC3E}">
        <p14:creationId xmlns:p14="http://schemas.microsoft.com/office/powerpoint/2010/main" val="4311999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Argumentative Writing?</a:t>
            </a:r>
            <a:endParaRPr lang="en-US" dirty="0"/>
          </a:p>
        </p:txBody>
      </p:sp>
      <p:sp>
        <p:nvSpPr>
          <p:cNvPr id="3" name="Content Placeholder 2"/>
          <p:cNvSpPr>
            <a:spLocks noGrp="1"/>
          </p:cNvSpPr>
          <p:nvPr>
            <p:ph idx="1"/>
          </p:nvPr>
        </p:nvSpPr>
        <p:spPr>
          <a:xfrm>
            <a:off x="152400" y="1296533"/>
            <a:ext cx="8763000" cy="4525963"/>
          </a:xfrm>
        </p:spPr>
        <p:txBody>
          <a:bodyPr>
            <a:normAutofit/>
          </a:bodyPr>
          <a:lstStyle/>
          <a:p>
            <a:pPr marL="0" indent="0" algn="ctr">
              <a:buNone/>
            </a:pPr>
            <a:r>
              <a:rPr lang="en-US" sz="2800" dirty="0" smtClean="0"/>
              <a:t>Writing that is:</a:t>
            </a:r>
          </a:p>
          <a:p>
            <a:pPr>
              <a:lnSpc>
                <a:spcPct val="150000"/>
              </a:lnSpc>
            </a:pPr>
            <a:r>
              <a:rPr lang="en-US" sz="2800" b="1" dirty="0" smtClean="0"/>
              <a:t>logical</a:t>
            </a:r>
          </a:p>
          <a:p>
            <a:pPr>
              <a:lnSpc>
                <a:spcPct val="150000"/>
              </a:lnSpc>
            </a:pPr>
            <a:r>
              <a:rPr lang="en-US" sz="2800" dirty="0" smtClean="0"/>
              <a:t> </a:t>
            </a:r>
            <a:r>
              <a:rPr lang="en-US" sz="2800" b="1" dirty="0" smtClean="0"/>
              <a:t>shows </a:t>
            </a:r>
            <a:r>
              <a:rPr lang="en-US" sz="2800" dirty="0" smtClean="0"/>
              <a:t>the </a:t>
            </a:r>
            <a:r>
              <a:rPr lang="en-US" sz="2800" dirty="0"/>
              <a:t>writer’s </a:t>
            </a:r>
            <a:r>
              <a:rPr lang="en-US" sz="2800" b="1" dirty="0" smtClean="0"/>
              <a:t>belief</a:t>
            </a:r>
            <a:r>
              <a:rPr lang="en-US" sz="2800" dirty="0"/>
              <a:t>, or </a:t>
            </a:r>
            <a:r>
              <a:rPr lang="en-US" sz="2800" b="1" dirty="0"/>
              <a:t>conclusion</a:t>
            </a:r>
            <a:r>
              <a:rPr lang="en-US" sz="2800" dirty="0"/>
              <a:t> is </a:t>
            </a:r>
            <a:r>
              <a:rPr lang="en-US" sz="2800" b="1" dirty="0" smtClean="0"/>
              <a:t>valid</a:t>
            </a:r>
            <a:r>
              <a:rPr lang="en-US" sz="2800" dirty="0" smtClean="0"/>
              <a:t> </a:t>
            </a:r>
            <a:endParaRPr lang="en-US" sz="2800" dirty="0"/>
          </a:p>
          <a:p>
            <a:pPr>
              <a:lnSpc>
                <a:spcPct val="150000"/>
              </a:lnSpc>
            </a:pPr>
            <a:r>
              <a:rPr lang="en-US" sz="2800" dirty="0" smtClean="0"/>
              <a:t>a </a:t>
            </a:r>
            <a:r>
              <a:rPr lang="en-US" sz="2800" b="1" dirty="0" smtClean="0"/>
              <a:t>claim</a:t>
            </a:r>
            <a:r>
              <a:rPr lang="en-US" sz="2800" dirty="0" smtClean="0"/>
              <a:t> that is well </a:t>
            </a:r>
            <a:r>
              <a:rPr lang="en-US" sz="2800" b="1" dirty="0" smtClean="0"/>
              <a:t>proven</a:t>
            </a:r>
            <a:r>
              <a:rPr lang="en-US" sz="2800" dirty="0" smtClean="0"/>
              <a:t> by </a:t>
            </a:r>
            <a:r>
              <a:rPr lang="en-US" sz="2800" b="1" dirty="0" smtClean="0"/>
              <a:t>evidence</a:t>
            </a:r>
          </a:p>
          <a:p>
            <a:pPr>
              <a:lnSpc>
                <a:spcPct val="150000"/>
              </a:lnSpc>
            </a:pPr>
            <a:r>
              <a:rPr lang="en-US" sz="2800" b="1" dirty="0" smtClean="0"/>
              <a:t>offers</a:t>
            </a:r>
            <a:r>
              <a:rPr lang="en-US" sz="2800" dirty="0" smtClean="0"/>
              <a:t> counterclaims</a:t>
            </a:r>
            <a:endParaRPr lang="en-US" b="1" dirty="0"/>
          </a:p>
        </p:txBody>
      </p:sp>
      <p:pic>
        <p:nvPicPr>
          <p:cNvPr id="3074" name="Picture 2" descr="C:\Users\antonio\Downloads\School Uniform Argumen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4463143"/>
            <a:ext cx="2387235" cy="22528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66240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Compare and Contrast two Essays</a:t>
            </a:r>
            <a:endParaRPr lang="en-US" dirty="0"/>
          </a:p>
        </p:txBody>
      </p:sp>
      <p:sp>
        <p:nvSpPr>
          <p:cNvPr id="6" name="Text Placeholder 5"/>
          <p:cNvSpPr>
            <a:spLocks noGrp="1"/>
          </p:cNvSpPr>
          <p:nvPr>
            <p:ph type="body" idx="1"/>
          </p:nvPr>
        </p:nvSpPr>
        <p:spPr>
          <a:xfrm>
            <a:off x="609600" y="1524000"/>
            <a:ext cx="4040188" cy="639762"/>
          </a:xfrm>
        </p:spPr>
        <p:txBody>
          <a:bodyPr/>
          <a:lstStyle/>
          <a:p>
            <a:pPr algn="r"/>
            <a:r>
              <a:rPr lang="en-US" dirty="0" smtClean="0"/>
              <a:t>Persuasive  vs.	</a:t>
            </a:r>
            <a:endParaRPr lang="en-US" dirty="0"/>
          </a:p>
        </p:txBody>
      </p:sp>
      <p:sp>
        <p:nvSpPr>
          <p:cNvPr id="4" name="Content Placeholder 3"/>
          <p:cNvSpPr>
            <a:spLocks noGrp="1"/>
          </p:cNvSpPr>
          <p:nvPr>
            <p:ph sz="half" idx="2"/>
          </p:nvPr>
        </p:nvSpPr>
        <p:spPr>
          <a:xfrm>
            <a:off x="152400" y="2209800"/>
            <a:ext cx="4497388" cy="3951288"/>
          </a:xfrm>
        </p:spPr>
        <p:txBody>
          <a:bodyPr>
            <a:normAutofit fontScale="92500" lnSpcReduction="10000"/>
          </a:bodyPr>
          <a:lstStyle/>
          <a:p>
            <a:r>
              <a:rPr lang="en-US" dirty="0" smtClean="0"/>
              <a:t>Read the two essays</a:t>
            </a:r>
          </a:p>
          <a:p>
            <a:endParaRPr lang="en-US" dirty="0" smtClean="0"/>
          </a:p>
          <a:p>
            <a:r>
              <a:rPr lang="en-US" dirty="0" smtClean="0"/>
              <a:t>In your notes, write the statement (</a:t>
            </a:r>
            <a:r>
              <a:rPr lang="en-US" dirty="0" smtClean="0"/>
              <a:t>on the right side) </a:t>
            </a:r>
            <a:r>
              <a:rPr lang="en-US" dirty="0" smtClean="0"/>
              <a:t>and </a:t>
            </a:r>
            <a:r>
              <a:rPr lang="en-US" dirty="0" smtClean="0"/>
              <a:t>fill in the </a:t>
            </a:r>
            <a:r>
              <a:rPr lang="en-US" dirty="0" smtClean="0"/>
              <a:t>blanks </a:t>
            </a:r>
            <a:r>
              <a:rPr lang="en-US" dirty="0" smtClean="0"/>
              <a:t>to compare and contrast the essays.</a:t>
            </a:r>
          </a:p>
          <a:p>
            <a:pPr marL="0" indent="0">
              <a:buNone/>
            </a:pPr>
            <a:endParaRPr lang="en-US" dirty="0" smtClean="0"/>
          </a:p>
          <a:p>
            <a:r>
              <a:rPr lang="en-US" dirty="0" smtClean="0"/>
              <a:t>Share your answer with the group.</a:t>
            </a:r>
          </a:p>
          <a:p>
            <a:pPr marL="0" indent="0">
              <a:buNone/>
            </a:pPr>
            <a:endParaRPr lang="en-US" dirty="0" smtClean="0"/>
          </a:p>
          <a:p>
            <a:r>
              <a:rPr lang="en-US" dirty="0" smtClean="0"/>
              <a:t>Be prepared to share your answer with the class.</a:t>
            </a:r>
            <a:endParaRPr lang="en-US" dirty="0"/>
          </a:p>
        </p:txBody>
      </p:sp>
      <p:sp>
        <p:nvSpPr>
          <p:cNvPr id="7" name="Text Placeholder 6"/>
          <p:cNvSpPr>
            <a:spLocks noGrp="1"/>
          </p:cNvSpPr>
          <p:nvPr>
            <p:ph type="body" sz="quarter" idx="3"/>
          </p:nvPr>
        </p:nvSpPr>
        <p:spPr>
          <a:xfrm>
            <a:off x="3886200" y="1524000"/>
            <a:ext cx="2819400" cy="639762"/>
          </a:xfrm>
        </p:spPr>
        <p:txBody>
          <a:bodyPr/>
          <a:lstStyle/>
          <a:p>
            <a:r>
              <a:rPr lang="en-US" dirty="0" smtClean="0"/>
              <a:t>Argumentative</a:t>
            </a:r>
            <a:endParaRPr lang="en-US" dirty="0"/>
          </a:p>
        </p:txBody>
      </p:sp>
      <p:sp>
        <p:nvSpPr>
          <p:cNvPr id="8" name="Content Placeholder 7"/>
          <p:cNvSpPr>
            <a:spLocks noGrp="1"/>
          </p:cNvSpPr>
          <p:nvPr>
            <p:ph sz="quarter" idx="4"/>
          </p:nvPr>
        </p:nvSpPr>
        <p:spPr>
          <a:xfrm>
            <a:off x="4844596" y="2819400"/>
            <a:ext cx="4270375" cy="3078163"/>
          </a:xfrm>
        </p:spPr>
        <p:txBody>
          <a:bodyPr>
            <a:noAutofit/>
          </a:bodyPr>
          <a:lstStyle/>
          <a:p>
            <a:pPr marL="0" indent="0">
              <a:buNone/>
            </a:pPr>
            <a:r>
              <a:rPr lang="en-US" sz="3600" b="1" dirty="0" smtClean="0"/>
              <a:t>Both of these essays are______________; however, they are different because _________________.</a:t>
            </a:r>
            <a:endParaRPr lang="en-US" sz="3600" b="1" dirty="0"/>
          </a:p>
        </p:txBody>
      </p:sp>
    </p:spTree>
    <p:extLst>
      <p:ext uri="{BB962C8B-B14F-4D97-AF65-F5344CB8AC3E}">
        <p14:creationId xmlns:p14="http://schemas.microsoft.com/office/powerpoint/2010/main" val="15139927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0" y="609600"/>
            <a:ext cx="3733800" cy="76200"/>
          </a:xfrm>
        </p:spPr>
        <p:txBody>
          <a:bodyPr>
            <a:normAutofit fontScale="90000"/>
          </a:bodyPr>
          <a:lstStyle/>
          <a:p>
            <a:endParaRPr lang="en-US" dirty="0"/>
          </a:p>
        </p:txBody>
      </p:sp>
      <p:sp>
        <p:nvSpPr>
          <p:cNvPr id="3" name="Content Placeholder 2"/>
          <p:cNvSpPr>
            <a:spLocks noGrp="1"/>
          </p:cNvSpPr>
          <p:nvPr>
            <p:ph sz="half" idx="1"/>
          </p:nvPr>
        </p:nvSpPr>
        <p:spPr>
          <a:xfrm>
            <a:off x="152400" y="152400"/>
            <a:ext cx="4267200" cy="6400800"/>
          </a:xfrm>
        </p:spPr>
        <p:txBody>
          <a:bodyPr>
            <a:noAutofit/>
          </a:bodyPr>
          <a:lstStyle/>
          <a:p>
            <a:pPr marL="0" indent="0" algn="ctr">
              <a:buNone/>
            </a:pPr>
            <a:r>
              <a:rPr lang="en-US" sz="1100" dirty="0" smtClean="0"/>
              <a:t> </a:t>
            </a:r>
            <a:r>
              <a:rPr lang="en-US" sz="1100" b="1" dirty="0"/>
              <a:t>Persuasive Essay:</a:t>
            </a:r>
            <a:endParaRPr lang="en-US" sz="1100" dirty="0"/>
          </a:p>
          <a:p>
            <a:pPr marL="0" indent="0" algn="ctr">
              <a:buNone/>
            </a:pPr>
            <a:r>
              <a:rPr lang="en-US" sz="1100" b="1" i="1" dirty="0"/>
              <a:t>Animal Testing </a:t>
            </a:r>
            <a:endParaRPr lang="en-US" sz="1100" dirty="0"/>
          </a:p>
          <a:p>
            <a:pPr marL="0" indent="0">
              <a:buNone/>
            </a:pPr>
            <a:r>
              <a:rPr lang="en-US" sz="1100" dirty="0"/>
              <a:t>Animal testing has benefited human health. People do not contract polio anymore because of a vaccine tested on animals. Advances in antibiotics, insulin, and other drugs have been made possible through research done on animals. Animal testing should continue to benefit medical research</a:t>
            </a:r>
            <a:r>
              <a:rPr lang="en-US" sz="1100" dirty="0" smtClean="0"/>
              <a:t>.</a:t>
            </a:r>
          </a:p>
          <a:p>
            <a:pPr marL="0" indent="0">
              <a:buNone/>
            </a:pPr>
            <a:endParaRPr lang="en-US" sz="1100" dirty="0"/>
          </a:p>
          <a:p>
            <a:pPr marL="0" indent="0">
              <a:buNone/>
            </a:pPr>
            <a:r>
              <a:rPr lang="en-US" sz="1100" dirty="0"/>
              <a:t>In order for scientists to create new drugs, they have to be able to test them. Scientists have found that many animals have similar physical processes to humans. Watching how a new drug affects an animal makes it possible to find out how new drugs might affect the human body. </a:t>
            </a:r>
            <a:endParaRPr lang="en-US" sz="1100" dirty="0" smtClean="0"/>
          </a:p>
          <a:p>
            <a:pPr marL="0" indent="0">
              <a:buNone/>
            </a:pPr>
            <a:endParaRPr lang="en-US" sz="1100" dirty="0"/>
          </a:p>
          <a:p>
            <a:pPr marL="0" indent="0">
              <a:buNone/>
            </a:pPr>
            <a:r>
              <a:rPr lang="en-US" sz="1100" dirty="0"/>
              <a:t>The cost of animal testing makes it an affordable option. Laboratory animals are in abundance. It is easy to breed rats and other animals and to keep them in labs</a:t>
            </a:r>
            <a:r>
              <a:rPr lang="en-US" sz="1100" dirty="0" smtClean="0"/>
              <a:t>.</a:t>
            </a:r>
          </a:p>
          <a:p>
            <a:pPr marL="0" indent="0">
              <a:buNone/>
            </a:pPr>
            <a:endParaRPr lang="en-US" sz="1100" dirty="0"/>
          </a:p>
          <a:p>
            <a:pPr marL="0" indent="0">
              <a:buNone/>
            </a:pPr>
            <a:r>
              <a:rPr lang="en-US" sz="1100" dirty="0"/>
              <a:t>Animal testing saves human lives. It would be wrong to test new drugs on humans. How many people would die because doctors could not administer medication before compiling all the information about a new drug? When surveyed, 99% of all active doctors in the United States stated that animal research has paved the way to many medical advancements. An impressive 97% of doctors support the continuous use of animals for research</a:t>
            </a:r>
            <a:r>
              <a:rPr lang="en-US" sz="1100" dirty="0" smtClean="0"/>
              <a:t>.</a:t>
            </a:r>
          </a:p>
          <a:p>
            <a:pPr marL="0" indent="0">
              <a:buNone/>
            </a:pPr>
            <a:endParaRPr lang="en-US" sz="1100" dirty="0"/>
          </a:p>
          <a:p>
            <a:pPr marL="0" indent="0">
              <a:buNone/>
            </a:pPr>
            <a:r>
              <a:rPr lang="en-US" sz="1100" dirty="0"/>
              <a:t>Animal testing should be continued for medical research. It provides a safe method for drug testing that is inexpensive and easy to maintain. Doctors endorse the usage of animals for testing. It is possible that the cure for AIDS could come about through animal testing</a:t>
            </a:r>
            <a:r>
              <a:rPr lang="en-US" sz="1100" dirty="0" smtClean="0"/>
              <a:t>.</a:t>
            </a:r>
          </a:p>
          <a:p>
            <a:pPr marL="0" indent="0">
              <a:buNone/>
            </a:pPr>
            <a:endParaRPr lang="en-US" sz="1100" dirty="0" smtClean="0"/>
          </a:p>
          <a:p>
            <a:pPr marL="0" indent="0">
              <a:buNone/>
            </a:pPr>
            <a:endParaRPr lang="en-US" sz="1100" dirty="0" smtClean="0"/>
          </a:p>
          <a:p>
            <a:pPr marL="0" indent="0">
              <a:buNone/>
            </a:pPr>
            <a:r>
              <a:rPr lang="en-US" sz="1100" dirty="0" smtClean="0"/>
              <a:t>	= </a:t>
            </a:r>
            <a:r>
              <a:rPr lang="en-US" sz="1100" dirty="0"/>
              <a:t>Claim (my side, the “right” side)</a:t>
            </a:r>
          </a:p>
          <a:p>
            <a:pPr marL="0" indent="0">
              <a:buNone/>
            </a:pPr>
            <a:r>
              <a:rPr lang="en-US" sz="1100" dirty="0" smtClean="0"/>
              <a:t>	= </a:t>
            </a:r>
            <a:r>
              <a:rPr lang="en-US" sz="1100" dirty="0"/>
              <a:t>Counterclaim (the “other” side, the “wrong” side. </a:t>
            </a:r>
          </a:p>
        </p:txBody>
      </p:sp>
      <p:sp>
        <p:nvSpPr>
          <p:cNvPr id="4" name="Content Placeholder 3"/>
          <p:cNvSpPr>
            <a:spLocks noGrp="1"/>
          </p:cNvSpPr>
          <p:nvPr>
            <p:ph sz="half" idx="2"/>
          </p:nvPr>
        </p:nvSpPr>
        <p:spPr>
          <a:xfrm>
            <a:off x="4572000" y="198437"/>
            <a:ext cx="4495800" cy="6507163"/>
          </a:xfrm>
        </p:spPr>
        <p:txBody>
          <a:bodyPr>
            <a:noAutofit/>
          </a:bodyPr>
          <a:lstStyle/>
          <a:p>
            <a:pPr marL="0" indent="0" algn="ctr">
              <a:buNone/>
            </a:pPr>
            <a:r>
              <a:rPr lang="en-US" sz="1000" b="1" dirty="0" smtClean="0"/>
              <a:t>Argumentative </a:t>
            </a:r>
            <a:r>
              <a:rPr lang="en-US" sz="1000" b="1" dirty="0"/>
              <a:t>Essay:</a:t>
            </a:r>
            <a:endParaRPr lang="en-US" sz="1000" dirty="0"/>
          </a:p>
          <a:p>
            <a:pPr marL="0" indent="0" algn="ctr">
              <a:buNone/>
            </a:pPr>
            <a:r>
              <a:rPr lang="en-US" sz="1000" b="1" i="1" dirty="0"/>
              <a:t>Animal Testing </a:t>
            </a:r>
            <a:endParaRPr lang="en-US" sz="1000" dirty="0"/>
          </a:p>
          <a:p>
            <a:pPr marL="0" indent="0">
              <a:buNone/>
            </a:pPr>
            <a:r>
              <a:rPr lang="en-US" sz="1000" dirty="0"/>
              <a:t>Medical research involving animals has dramatically improved the health of the human race. Without animal testing, the cure for polio would not exist and diabetics would suffer or die from their disease. Despite these benefits, some people believe that animals should be not be used for testing medical techniques and drugs. This essay will outline the advantages of animal testing. </a:t>
            </a:r>
            <a:endParaRPr lang="en-US" sz="1000" dirty="0" smtClean="0"/>
          </a:p>
          <a:p>
            <a:pPr marL="0" indent="0">
              <a:buNone/>
            </a:pPr>
            <a:endParaRPr lang="en-US" sz="1000" dirty="0"/>
          </a:p>
          <a:p>
            <a:pPr marL="0" indent="0">
              <a:buNone/>
            </a:pPr>
            <a:r>
              <a:rPr lang="en-US" sz="1000" dirty="0"/>
              <a:t>Animal testing allows scientists to test and create new drugs. Animals such as monkeys or rabbits have similar physical processes to humans. This allows scientists to test the effects of certain drugs. If a drug produces adverse effects in animals, it is probably unfit for human use</a:t>
            </a:r>
            <a:r>
              <a:rPr lang="en-US" sz="1000" dirty="0" smtClean="0"/>
              <a:t>.</a:t>
            </a:r>
          </a:p>
          <a:p>
            <a:pPr marL="0" indent="0">
              <a:buNone/>
            </a:pPr>
            <a:endParaRPr lang="en-US" sz="1000" dirty="0"/>
          </a:p>
          <a:p>
            <a:pPr marL="0" indent="0">
              <a:buNone/>
            </a:pPr>
            <a:r>
              <a:rPr lang="en-US" sz="1000" dirty="0"/>
              <a:t>Animal testing is cheap. There is a large supply of animals for medical research. Animals are easily bred and maintained safely in controlled labs. The costs of testing on humans would be extremely high</a:t>
            </a:r>
            <a:r>
              <a:rPr lang="en-US" sz="1000" dirty="0" smtClean="0"/>
              <a:t>.</a:t>
            </a:r>
          </a:p>
          <a:p>
            <a:pPr marL="0" indent="0">
              <a:buNone/>
            </a:pPr>
            <a:endParaRPr lang="en-US" sz="1000" dirty="0"/>
          </a:p>
          <a:p>
            <a:pPr marL="0" indent="0">
              <a:buNone/>
            </a:pPr>
            <a:r>
              <a:rPr lang="en-US" sz="1000" dirty="0"/>
              <a:t>Many people argue that animal testing is cruel. In some cases, this is true. However, it would be much more cruel to test new drugs on people or children, or to let people die because there was not enough information about a drug. Furthermore, legislation in most countries sets </a:t>
            </a:r>
            <a:r>
              <a:rPr lang="en-US" sz="1000" dirty="0" smtClean="0"/>
              <a:t>standards </a:t>
            </a:r>
            <a:r>
              <a:rPr lang="en-US" sz="1000" dirty="0"/>
              <a:t>for animal treatment, and laboratories have guidelines to prevent cruelty</a:t>
            </a:r>
            <a:r>
              <a:rPr lang="en-US" sz="1000" dirty="0" smtClean="0"/>
              <a:t>.</a:t>
            </a:r>
          </a:p>
          <a:p>
            <a:pPr marL="0" indent="0">
              <a:buNone/>
            </a:pPr>
            <a:endParaRPr lang="en-US" sz="1000" dirty="0"/>
          </a:p>
          <a:p>
            <a:pPr marL="0" indent="0">
              <a:buNone/>
            </a:pPr>
            <a:r>
              <a:rPr lang="en-US" sz="1000" dirty="0"/>
              <a:t>Opponents of animal research also say that information from animals does not apply to humans. They point to certain commercial drugs, which have been withdrawn because of side effects in humans. While it is true that animal systems differ from human systems, there are enough similarities to apply information from animals to humans</a:t>
            </a:r>
            <a:r>
              <a:rPr lang="en-US" sz="1000" dirty="0" smtClean="0"/>
              <a:t>.</a:t>
            </a:r>
          </a:p>
          <a:p>
            <a:pPr marL="0" indent="0">
              <a:buNone/>
            </a:pPr>
            <a:endParaRPr lang="en-US" sz="1000" dirty="0"/>
          </a:p>
          <a:p>
            <a:pPr marL="0" indent="0">
              <a:buNone/>
            </a:pPr>
            <a:r>
              <a:rPr lang="en-US" sz="1000" dirty="0"/>
              <a:t>Animal rights campaigners claim that we don’t need new tests because we already have vast amounts of information. However, many new deadly infections appear every year and new treatments and drugs are needed to combat these deadly plagues</a:t>
            </a:r>
            <a:r>
              <a:rPr lang="en-US" sz="1000" dirty="0" smtClean="0"/>
              <a:t>.</a:t>
            </a:r>
          </a:p>
          <a:p>
            <a:pPr marL="0" indent="0">
              <a:buNone/>
            </a:pPr>
            <a:endParaRPr lang="en-US" sz="1000" dirty="0"/>
          </a:p>
          <a:p>
            <a:pPr marL="0" indent="0">
              <a:buNone/>
            </a:pPr>
            <a:r>
              <a:rPr lang="en-US" sz="1000" dirty="0"/>
              <a:t>Animal testing is needed in the world we live in. Our responsibility is to manage the animals in our care and balance their suffering against the good that comes from them. </a:t>
            </a:r>
            <a:endParaRPr lang="en-US" sz="1000" dirty="0"/>
          </a:p>
        </p:txBody>
      </p:sp>
      <p:sp>
        <p:nvSpPr>
          <p:cNvPr id="5" name="Oval 4"/>
          <p:cNvSpPr/>
          <p:nvPr/>
        </p:nvSpPr>
        <p:spPr>
          <a:xfrm>
            <a:off x="609600" y="6020707"/>
            <a:ext cx="457200" cy="11384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609600" y="6248400"/>
            <a:ext cx="457200" cy="152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20058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What elements are used in Persuasive Writing</a:t>
            </a:r>
            <a:r>
              <a:rPr lang="en-US" dirty="0"/>
              <a:t>?</a:t>
            </a:r>
            <a:endParaRPr lang="en-US" dirty="0"/>
          </a:p>
        </p:txBody>
      </p:sp>
      <p:sp>
        <p:nvSpPr>
          <p:cNvPr id="8" name="Content Placeholder 7"/>
          <p:cNvSpPr>
            <a:spLocks noGrp="1"/>
          </p:cNvSpPr>
          <p:nvPr>
            <p:ph idx="1"/>
          </p:nvPr>
        </p:nvSpPr>
        <p:spPr>
          <a:xfrm>
            <a:off x="192314" y="2133600"/>
            <a:ext cx="8915400" cy="4419600"/>
          </a:xfrm>
        </p:spPr>
        <p:txBody>
          <a:bodyPr>
            <a:normAutofit/>
          </a:bodyPr>
          <a:lstStyle/>
          <a:p>
            <a:r>
              <a:rPr lang="en-US" sz="2800" dirty="0" smtClean="0"/>
              <a:t>Addresses </a:t>
            </a:r>
            <a:r>
              <a:rPr lang="en-US" sz="2800" b="1" dirty="0" smtClean="0"/>
              <a:t>one side of a claim</a:t>
            </a:r>
            <a:r>
              <a:rPr lang="en-US" sz="2800" dirty="0" smtClean="0"/>
              <a:t>.</a:t>
            </a:r>
          </a:p>
          <a:p>
            <a:r>
              <a:rPr lang="en-US" sz="2800" b="1" dirty="0" smtClean="0"/>
              <a:t>Uses</a:t>
            </a:r>
            <a:r>
              <a:rPr lang="en-US" sz="2800" dirty="0" smtClean="0"/>
              <a:t> </a:t>
            </a:r>
            <a:r>
              <a:rPr lang="en-US" sz="2800" dirty="0" smtClean="0"/>
              <a:t>techniques </a:t>
            </a:r>
            <a:r>
              <a:rPr lang="en-US" sz="2800" dirty="0" smtClean="0"/>
              <a:t>such as</a:t>
            </a:r>
            <a:r>
              <a:rPr lang="en-US" sz="2800" dirty="0" smtClean="0"/>
              <a:t>:</a:t>
            </a:r>
          </a:p>
          <a:p>
            <a:pPr marL="0" indent="0">
              <a:buNone/>
            </a:pPr>
            <a:endParaRPr lang="en-US" sz="2400" dirty="0" smtClean="0"/>
          </a:p>
          <a:p>
            <a:pPr lvl="2"/>
            <a:r>
              <a:rPr lang="en-US" sz="2400" b="1" dirty="0" smtClean="0"/>
              <a:t>Bandwagon</a:t>
            </a:r>
            <a:r>
              <a:rPr lang="en-US" sz="2400" dirty="0"/>
              <a:t>	</a:t>
            </a:r>
            <a:r>
              <a:rPr lang="en-US" sz="2400" dirty="0" smtClean="0"/>
              <a:t>                </a:t>
            </a:r>
            <a:r>
              <a:rPr lang="en-US" sz="2400" dirty="0" smtClean="0"/>
              <a:t>(Everybody </a:t>
            </a:r>
            <a:r>
              <a:rPr lang="en-US" sz="2400" dirty="0" smtClean="0"/>
              <a:t>does it, and so should you.)</a:t>
            </a:r>
          </a:p>
          <a:p>
            <a:pPr lvl="2"/>
            <a:r>
              <a:rPr lang="en-US" sz="2400" b="1" dirty="0" smtClean="0"/>
              <a:t>Famous people</a:t>
            </a:r>
            <a:r>
              <a:rPr lang="en-US" sz="2400" dirty="0" smtClean="0"/>
              <a:t> </a:t>
            </a:r>
            <a:r>
              <a:rPr lang="en-US" sz="2400" dirty="0" smtClean="0"/>
              <a:t>                (</a:t>
            </a:r>
            <a:r>
              <a:rPr lang="en-US" sz="2400" dirty="0" smtClean="0"/>
              <a:t>You can be like this famous person.)</a:t>
            </a:r>
          </a:p>
          <a:p>
            <a:pPr lvl="2"/>
            <a:r>
              <a:rPr lang="en-US" sz="2400" b="1" dirty="0" smtClean="0"/>
              <a:t>Emotionally loaded </a:t>
            </a:r>
            <a:r>
              <a:rPr lang="en-US" sz="2400" b="1" dirty="0" smtClean="0"/>
              <a:t>words            </a:t>
            </a:r>
            <a:r>
              <a:rPr lang="en-US" sz="2400" dirty="0" smtClean="0"/>
              <a:t>(Help the starving children.)</a:t>
            </a:r>
          </a:p>
          <a:p>
            <a:pPr lvl="2"/>
            <a:r>
              <a:rPr lang="en-US" sz="2400" b="1" dirty="0" smtClean="0"/>
              <a:t>Testimonial                </a:t>
            </a:r>
            <a:r>
              <a:rPr lang="en-US" sz="2400" dirty="0" smtClean="0"/>
              <a:t> </a:t>
            </a:r>
            <a:r>
              <a:rPr lang="en-US" sz="2400" dirty="0" smtClean="0"/>
              <a:t>(It works for me, so it will work for you.)</a:t>
            </a:r>
          </a:p>
          <a:p>
            <a:pPr lvl="2"/>
            <a:r>
              <a:rPr lang="en-US" sz="2400" b="1" dirty="0" smtClean="0"/>
              <a:t>Transfer</a:t>
            </a:r>
            <a:r>
              <a:rPr lang="en-US" sz="2400" dirty="0" smtClean="0"/>
              <a:t> </a:t>
            </a:r>
            <a:r>
              <a:rPr lang="en-US" sz="2400" dirty="0" smtClean="0"/>
              <a:t>                            (</a:t>
            </a:r>
            <a:r>
              <a:rPr lang="en-US" sz="2400" dirty="0" smtClean="0"/>
              <a:t>Bruno Mars likes ____, so I like ___.)</a:t>
            </a:r>
          </a:p>
        </p:txBody>
      </p:sp>
      <p:pic>
        <p:nvPicPr>
          <p:cNvPr id="4" name="Picture 2" descr="C:\Users\antonio\Downloads\For or Agains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1406071"/>
            <a:ext cx="1945585" cy="2057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10278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239000" cy="1143000"/>
          </a:xfrm>
        </p:spPr>
        <p:txBody>
          <a:bodyPr/>
          <a:lstStyle/>
          <a:p>
            <a:r>
              <a:rPr lang="en-US" dirty="0" smtClean="0"/>
              <a:t>What e</a:t>
            </a:r>
            <a:r>
              <a:rPr lang="en-US" dirty="0" smtClean="0"/>
              <a:t>lements are used in Argumentative Writing?</a:t>
            </a:r>
            <a:endParaRPr lang="en-US" dirty="0"/>
          </a:p>
        </p:txBody>
      </p:sp>
      <p:sp>
        <p:nvSpPr>
          <p:cNvPr id="3" name="Content Placeholder 2"/>
          <p:cNvSpPr>
            <a:spLocks noGrp="1"/>
          </p:cNvSpPr>
          <p:nvPr>
            <p:ph idx="1"/>
          </p:nvPr>
        </p:nvSpPr>
        <p:spPr>
          <a:xfrm>
            <a:off x="25400" y="2057400"/>
            <a:ext cx="8382000" cy="4571998"/>
          </a:xfrm>
        </p:spPr>
        <p:txBody>
          <a:bodyPr>
            <a:normAutofit/>
          </a:bodyPr>
          <a:lstStyle/>
          <a:p>
            <a:r>
              <a:rPr lang="en-US" sz="2800" dirty="0" smtClean="0"/>
              <a:t>Addresses </a:t>
            </a:r>
            <a:r>
              <a:rPr lang="en-US" sz="2800" b="1" dirty="0" smtClean="0"/>
              <a:t>both sides of a claim</a:t>
            </a:r>
            <a:r>
              <a:rPr lang="en-US" sz="2800" dirty="0" smtClean="0"/>
              <a:t>.</a:t>
            </a:r>
          </a:p>
          <a:p>
            <a:r>
              <a:rPr lang="en-US" sz="2800" dirty="0" smtClean="0"/>
              <a:t>Uses</a:t>
            </a:r>
            <a:r>
              <a:rPr lang="en-US" sz="2800" b="1" dirty="0" smtClean="0"/>
              <a:t> evidence </a:t>
            </a:r>
            <a:r>
              <a:rPr lang="en-US" sz="2800" dirty="0" smtClean="0"/>
              <a:t>to prove a claim.</a:t>
            </a:r>
          </a:p>
          <a:p>
            <a:r>
              <a:rPr lang="en-US" sz="2800" dirty="0" smtClean="0"/>
              <a:t>Uses </a:t>
            </a:r>
            <a:r>
              <a:rPr lang="en-US" sz="2800" b="1" dirty="0" smtClean="0"/>
              <a:t>counterclaims </a:t>
            </a:r>
            <a:r>
              <a:rPr lang="en-US" sz="2800" dirty="0" smtClean="0"/>
              <a:t>to </a:t>
            </a:r>
            <a:r>
              <a:rPr lang="en-US" sz="2800" dirty="0" smtClean="0"/>
              <a:t>disprove the other </a:t>
            </a:r>
            <a:r>
              <a:rPr lang="en-US" sz="2800" dirty="0" smtClean="0"/>
              <a:t>side’s claim</a:t>
            </a:r>
            <a:r>
              <a:rPr lang="en-US" sz="2800" dirty="0" smtClean="0"/>
              <a:t>. </a:t>
            </a:r>
          </a:p>
          <a:p>
            <a:pPr marL="0" indent="0">
              <a:buNone/>
            </a:pPr>
            <a:endParaRPr lang="en-US" sz="2800" dirty="0"/>
          </a:p>
        </p:txBody>
      </p:sp>
      <p:pic>
        <p:nvPicPr>
          <p:cNvPr id="2051" name="Picture 3" descr="C:\Users\antonio\Downloads\Recipe for Argumen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943025"/>
            <a:ext cx="3962400" cy="2686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00058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counterclaim?</a:t>
            </a:r>
            <a:endParaRPr lang="en-US" dirty="0"/>
          </a:p>
        </p:txBody>
      </p:sp>
      <p:sp>
        <p:nvSpPr>
          <p:cNvPr id="3" name="Content Placeholder 2"/>
          <p:cNvSpPr>
            <a:spLocks noGrp="1"/>
          </p:cNvSpPr>
          <p:nvPr>
            <p:ph idx="1"/>
          </p:nvPr>
        </p:nvSpPr>
        <p:spPr/>
        <p:txBody>
          <a:bodyPr>
            <a:normAutofit/>
          </a:bodyPr>
          <a:lstStyle/>
          <a:p>
            <a:r>
              <a:rPr lang="en-US" sz="3200" dirty="0" smtClean="0"/>
              <a:t>A claim made to disprove the other side’s point of view</a:t>
            </a:r>
            <a:endParaRPr lang="en-US" sz="3200" dirty="0"/>
          </a:p>
        </p:txBody>
      </p:sp>
      <p:pic>
        <p:nvPicPr>
          <p:cNvPr id="1026" name="Picture 2" descr="C:\Users\antonio\Downloads\Argumentative Counterclai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2720121"/>
            <a:ext cx="4114800" cy="37806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00612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Checking for Understanding ~</a:t>
            </a:r>
            <a:br>
              <a:rPr lang="en-US" sz="4000" dirty="0" smtClean="0"/>
            </a:br>
            <a:r>
              <a:rPr lang="en-US" sz="4000" dirty="0" smtClean="0"/>
              <a:t>Tell your shoulder partner:</a:t>
            </a:r>
            <a:endParaRPr lang="en-US" sz="4000" dirty="0"/>
          </a:p>
        </p:txBody>
      </p:sp>
      <p:sp>
        <p:nvSpPr>
          <p:cNvPr id="3" name="Text Placeholder 2"/>
          <p:cNvSpPr>
            <a:spLocks noGrp="1"/>
          </p:cNvSpPr>
          <p:nvPr>
            <p:ph type="body" idx="1"/>
          </p:nvPr>
        </p:nvSpPr>
        <p:spPr>
          <a:xfrm>
            <a:off x="533400" y="1493838"/>
            <a:ext cx="3657600" cy="639762"/>
          </a:xfrm>
        </p:spPr>
        <p:txBody>
          <a:bodyPr/>
          <a:lstStyle/>
          <a:p>
            <a:r>
              <a:rPr lang="en-US" dirty="0" smtClean="0"/>
              <a:t>Persuasive </a:t>
            </a:r>
            <a:r>
              <a:rPr lang="en-US" dirty="0"/>
              <a:t>W</a:t>
            </a:r>
            <a:r>
              <a:rPr lang="en-US" dirty="0" smtClean="0"/>
              <a:t>riting is:</a:t>
            </a:r>
            <a:endParaRPr lang="en-US" dirty="0"/>
          </a:p>
        </p:txBody>
      </p:sp>
      <p:sp>
        <p:nvSpPr>
          <p:cNvPr id="4" name="Content Placeholder 3"/>
          <p:cNvSpPr>
            <a:spLocks noGrp="1"/>
          </p:cNvSpPr>
          <p:nvPr>
            <p:ph sz="half" idx="2"/>
          </p:nvPr>
        </p:nvSpPr>
        <p:spPr/>
        <p:txBody>
          <a:bodyPr/>
          <a:lstStyle/>
          <a:p>
            <a:pPr marL="114300" indent="0">
              <a:buNone/>
            </a:pPr>
            <a:r>
              <a:rPr lang="en-US" dirty="0" smtClean="0"/>
              <a:t>1.</a:t>
            </a:r>
          </a:p>
          <a:p>
            <a:pPr marL="114300" indent="0">
              <a:buNone/>
            </a:pPr>
            <a:endParaRPr lang="en-US" dirty="0"/>
          </a:p>
          <a:p>
            <a:pPr marL="114300" indent="0">
              <a:buNone/>
            </a:pPr>
            <a:r>
              <a:rPr lang="en-US" dirty="0" smtClean="0"/>
              <a:t>2.</a:t>
            </a:r>
          </a:p>
          <a:p>
            <a:pPr marL="114300" indent="0">
              <a:buNone/>
            </a:pPr>
            <a:endParaRPr lang="en-US" dirty="0"/>
          </a:p>
          <a:p>
            <a:pPr marL="114300" indent="0">
              <a:buNone/>
            </a:pPr>
            <a:r>
              <a:rPr lang="en-US" dirty="0" smtClean="0"/>
              <a:t>3.</a:t>
            </a:r>
            <a:endParaRPr lang="en-US" dirty="0"/>
          </a:p>
        </p:txBody>
      </p:sp>
      <p:sp>
        <p:nvSpPr>
          <p:cNvPr id="5" name="Text Placeholder 4"/>
          <p:cNvSpPr>
            <a:spLocks noGrp="1"/>
          </p:cNvSpPr>
          <p:nvPr>
            <p:ph type="body" sz="quarter" idx="3"/>
          </p:nvPr>
        </p:nvSpPr>
        <p:spPr/>
        <p:txBody>
          <a:bodyPr/>
          <a:lstStyle/>
          <a:p>
            <a:r>
              <a:rPr lang="en-US" dirty="0" smtClean="0"/>
              <a:t>Argumentative Writing is:</a:t>
            </a:r>
            <a:endParaRPr lang="en-US" dirty="0"/>
          </a:p>
        </p:txBody>
      </p:sp>
      <p:sp>
        <p:nvSpPr>
          <p:cNvPr id="6" name="Content Placeholder 5"/>
          <p:cNvSpPr>
            <a:spLocks noGrp="1"/>
          </p:cNvSpPr>
          <p:nvPr>
            <p:ph sz="quarter" idx="4"/>
          </p:nvPr>
        </p:nvSpPr>
        <p:spPr/>
        <p:txBody>
          <a:bodyPr/>
          <a:lstStyle/>
          <a:p>
            <a:pPr marL="114300" indent="0">
              <a:buNone/>
            </a:pPr>
            <a:r>
              <a:rPr lang="en-US" dirty="0" smtClean="0"/>
              <a:t>1.</a:t>
            </a:r>
          </a:p>
          <a:p>
            <a:pPr marL="114300" indent="0">
              <a:buNone/>
            </a:pPr>
            <a:endParaRPr lang="en-US" dirty="0"/>
          </a:p>
          <a:p>
            <a:pPr marL="114300" indent="0">
              <a:buNone/>
            </a:pPr>
            <a:r>
              <a:rPr lang="en-US" dirty="0" smtClean="0"/>
              <a:t>2.</a:t>
            </a:r>
          </a:p>
          <a:p>
            <a:pPr marL="114300" indent="0">
              <a:buNone/>
            </a:pPr>
            <a:endParaRPr lang="en-US" dirty="0"/>
          </a:p>
          <a:p>
            <a:pPr marL="114300" indent="0">
              <a:buNone/>
            </a:pPr>
            <a:r>
              <a:rPr lang="en-US" dirty="0" smtClean="0"/>
              <a:t>3.</a:t>
            </a:r>
            <a:endParaRPr lang="en-US" dirty="0"/>
          </a:p>
        </p:txBody>
      </p:sp>
      <p:cxnSp>
        <p:nvCxnSpPr>
          <p:cNvPr id="8" name="Straight Connector 7"/>
          <p:cNvCxnSpPr/>
          <p:nvPr/>
        </p:nvCxnSpPr>
        <p:spPr>
          <a:xfrm>
            <a:off x="533400" y="2133600"/>
            <a:ext cx="7620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267200" y="1600200"/>
            <a:ext cx="0" cy="48006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276933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284</TotalTime>
  <Words>1096</Words>
  <Application>Microsoft Office PowerPoint</Application>
  <PresentationFormat>On-screen Show (4:3)</PresentationFormat>
  <Paragraphs>106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Adjacency</vt:lpstr>
      <vt:lpstr>Argumentative Writing</vt:lpstr>
      <vt:lpstr>What is Argumentative Writing?</vt:lpstr>
      <vt:lpstr>What is Argumentative Writing?</vt:lpstr>
      <vt:lpstr>Compare and Contrast two Essays</vt:lpstr>
      <vt:lpstr>PowerPoint Presentation</vt:lpstr>
      <vt:lpstr>What elements are used in Persuasive Writing?</vt:lpstr>
      <vt:lpstr>What elements are used in Argumentative Writing?</vt:lpstr>
      <vt:lpstr>What is a counterclaim?</vt:lpstr>
      <vt:lpstr>Checking for Understanding ~ Tell your shoulder partner:</vt:lpstr>
      <vt:lpstr>What 3 techniques are used in Argumentative Writing?</vt:lpstr>
      <vt:lpstr>What is logical appeal?</vt:lpstr>
      <vt:lpstr>What is ethical appeal?</vt:lpstr>
      <vt:lpstr>What is emotional appeal?</vt:lpstr>
      <vt:lpstr>Checking for Understanding</vt:lpstr>
      <vt:lpstr>Summary in Cornell Notes</vt:lpstr>
    </vt:vector>
  </TitlesOfParts>
  <Company>SUSD #12</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antonio</cp:lastModifiedBy>
  <cp:revision>27</cp:revision>
  <dcterms:created xsi:type="dcterms:W3CDTF">2013-09-12T23:23:19Z</dcterms:created>
  <dcterms:modified xsi:type="dcterms:W3CDTF">2013-09-15T18:28:10Z</dcterms:modified>
</cp:coreProperties>
</file>