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2" r:id="rId4"/>
    <p:sldId id="258" r:id="rId5"/>
    <p:sldId id="273" r:id="rId6"/>
    <p:sldId id="259" r:id="rId7"/>
    <p:sldId id="274" r:id="rId8"/>
    <p:sldId id="286" r:id="rId9"/>
    <p:sldId id="287" r:id="rId10"/>
    <p:sldId id="260" r:id="rId11"/>
    <p:sldId id="275" r:id="rId12"/>
    <p:sldId id="261" r:id="rId13"/>
    <p:sldId id="276" r:id="rId14"/>
    <p:sldId id="262" r:id="rId15"/>
    <p:sldId id="277" r:id="rId16"/>
    <p:sldId id="269" r:id="rId17"/>
    <p:sldId id="278" r:id="rId18"/>
    <p:sldId id="263" r:id="rId19"/>
    <p:sldId id="279" r:id="rId20"/>
    <p:sldId id="270" r:id="rId21"/>
    <p:sldId id="280" r:id="rId22"/>
    <p:sldId id="264" r:id="rId23"/>
    <p:sldId id="281" r:id="rId24"/>
    <p:sldId id="271" r:id="rId25"/>
    <p:sldId id="282" r:id="rId26"/>
    <p:sldId id="265" r:id="rId27"/>
    <p:sldId id="283" r:id="rId28"/>
    <p:sldId id="266" r:id="rId29"/>
    <p:sldId id="285" r:id="rId30"/>
    <p:sldId id="267" r:id="rId31"/>
    <p:sldId id="268" r:id="rId32"/>
    <p:sldId id="288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>
        <p:scale>
          <a:sx n="59" d="100"/>
          <a:sy n="59" d="100"/>
        </p:scale>
        <p:origin x="-989" y="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651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ED5CA-B9C9-4DC4-AA57-748FA0564C91}" type="datetimeFigureOut">
              <a:rPr lang="en-US" smtClean="0"/>
              <a:t>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E8F45-F6EC-4818-A503-6AADE0D83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646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ED5CA-B9C9-4DC4-AA57-748FA0564C91}" type="datetimeFigureOut">
              <a:rPr lang="en-US" smtClean="0"/>
              <a:t>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E8F45-F6EC-4818-A503-6AADE0D83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895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ED5CA-B9C9-4DC4-AA57-748FA0564C91}" type="datetimeFigureOut">
              <a:rPr lang="en-US" smtClean="0"/>
              <a:t>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E8F45-F6EC-4818-A503-6AADE0D83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839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ED5CA-B9C9-4DC4-AA57-748FA0564C91}" type="datetimeFigureOut">
              <a:rPr lang="en-US" smtClean="0"/>
              <a:t>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E8F45-F6EC-4818-A503-6AADE0D83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604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ED5CA-B9C9-4DC4-AA57-748FA0564C91}" type="datetimeFigureOut">
              <a:rPr lang="en-US" smtClean="0"/>
              <a:t>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E8F45-F6EC-4818-A503-6AADE0D83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04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ED5CA-B9C9-4DC4-AA57-748FA0564C91}" type="datetimeFigureOut">
              <a:rPr lang="en-US" smtClean="0"/>
              <a:t>2/1/2015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E8F45-F6EC-4818-A503-6AADE0D83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770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ED5CA-B9C9-4DC4-AA57-748FA0564C91}" type="datetimeFigureOut">
              <a:rPr lang="en-US" smtClean="0"/>
              <a:t>2/1/2015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E8F45-F6EC-4818-A503-6AADE0D83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644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ED5CA-B9C9-4DC4-AA57-748FA0564C91}" type="datetimeFigureOut">
              <a:rPr lang="en-US" smtClean="0"/>
              <a:t>2/1/2015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E8F45-F6EC-4818-A503-6AADE0D83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059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ED5CA-B9C9-4DC4-AA57-748FA0564C91}" type="datetimeFigureOut">
              <a:rPr lang="en-US" smtClean="0"/>
              <a:t>2/1/2015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E8F45-F6EC-4818-A503-6AADE0D83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770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ED5CA-B9C9-4DC4-AA57-748FA0564C91}" type="datetimeFigureOut">
              <a:rPr lang="en-US" smtClean="0"/>
              <a:t>2/1/2015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E8F45-F6EC-4818-A503-6AADE0D83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116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ED5CA-B9C9-4DC4-AA57-748FA0564C91}" type="datetimeFigureOut">
              <a:rPr lang="en-US" smtClean="0"/>
              <a:t>2/1/2015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E8F45-F6EC-4818-A503-6AADE0D83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967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8ED5CA-B9C9-4DC4-AA57-748FA0564C91}" type="datetimeFigureOut">
              <a:rPr lang="en-US" smtClean="0"/>
              <a:t>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9E8F45-F6EC-4818-A503-6AADE0D83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97726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www.google.com/url?sa=i&amp;rct=j&amp;q=&amp;esrc=s&amp;frm=1&amp;source=images&amp;cd=&amp;cad=rja&amp;uact=8&amp;docid=uFZX0OZcAV0JhM&amp;tbnid=TKennK9xiF_NFM:&amp;ved=0CAYQjRw&amp;url=http://www.picstopin.com/3000/what-is-inferring-reading-tips-mrs-smiths-3rd-grade-class/http:||connect*issaquah*wednet*edu|cfs-file*ashx|__key|communityserver-blogs-components-weblogfiles|00-00-00-71-04|2477*Inferring*JPG/&amp;ei=SHYgU7jrNIurkQeBxoDYDQ&amp;psig=AFQjCNF1VBgnU2s197N6vbRn0i8QBgqURA&amp;ust=1394722396398690" TargetMode="Externa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http://bestmomstv.com/2013/08/20/dont-whine-kids-we-have-homework-too-making-dinner/" TargetMode="External"/><Relationship Id="rId13" Type="http://schemas.openxmlformats.org/officeDocument/2006/relationships/hyperlink" Target="http://readwithmeabc.blogspot.com/2012_10_01_archive.html" TargetMode="External"/><Relationship Id="rId18" Type="http://schemas.openxmlformats.org/officeDocument/2006/relationships/hyperlink" Target="http://lookingfromthirdtofourth.blogspot.com/2013/03/inferencing-and-freebie.html" TargetMode="External"/><Relationship Id="rId3" Type="http://schemas.openxmlformats.org/officeDocument/2006/relationships/hyperlink" Target="http://picforparents.areavoices.com/2011/12/02/co-parenting-holiday-tips/" TargetMode="External"/><Relationship Id="rId7" Type="http://schemas.openxmlformats.org/officeDocument/2006/relationships/hyperlink" Target="http://thesquillantes.blogspot.com/2011_04_01_archive.html" TargetMode="External"/><Relationship Id="rId12" Type="http://schemas.openxmlformats.org/officeDocument/2006/relationships/hyperlink" Target="http://www.123rf.com/photo_12387123_the-girl-the-teenager-is-upset-by-the-big-homework.html" TargetMode="External"/><Relationship Id="rId17" Type="http://schemas.openxmlformats.org/officeDocument/2006/relationships/hyperlink" Target="http://www.teacherspayteachers.com/Product/Inference-Poster-with-Thinking-Stems-398372" TargetMode="External"/><Relationship Id="rId2" Type="http://schemas.openxmlformats.org/officeDocument/2006/relationships/hyperlink" Target="http://www.pinterest.com/reallyrachel/inference-with-pictures/" TargetMode="External"/><Relationship Id="rId16" Type="http://schemas.openxmlformats.org/officeDocument/2006/relationships/hyperlink" Target="http://www.catawbaschools.net/schools/Oxford/staff/Rachel_Lamb/Web%20Page%20Library/Reading%20Resources.aspx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diethics.com/common-types-of-eating-disorders-in-children/" TargetMode="External"/><Relationship Id="rId11" Type="http://schemas.openxmlformats.org/officeDocument/2006/relationships/hyperlink" Target="http://cnai2.wordpress.com/2010/11/01/chores-and-children/" TargetMode="External"/><Relationship Id="rId5" Type="http://schemas.openxmlformats.org/officeDocument/2006/relationships/hyperlink" Target="http://newprotest.org/details.pl?222" TargetMode="External"/><Relationship Id="rId15" Type="http://schemas.openxmlformats.org/officeDocument/2006/relationships/hyperlink" Target="http://jennifersteachingtools.blogspot.com/2012/10/inferring-with-poetry.html" TargetMode="External"/><Relationship Id="rId10" Type="http://schemas.openxmlformats.org/officeDocument/2006/relationships/hyperlink" Target="http://www.kidspot.com.au/Nestle-Butter-Menthol/Comforting-your-sick-child+7055+sponsor-article.htm" TargetMode="External"/><Relationship Id="rId19" Type="http://schemas.openxmlformats.org/officeDocument/2006/relationships/hyperlink" Target="http://www.teachthought.com/literacy-2/difference-between-inference-prediction/" TargetMode="External"/><Relationship Id="rId4" Type="http://schemas.openxmlformats.org/officeDocument/2006/relationships/hyperlink" Target="http://forums.vr-zone.com/photopost/showphoto.php?photo=948" TargetMode="External"/><Relationship Id="rId9" Type="http://schemas.openxmlformats.org/officeDocument/2006/relationships/hyperlink" Target="http://www.jonkidwell.com/2013/11/busymom.html" TargetMode="External"/><Relationship Id="rId14" Type="http://schemas.openxmlformats.org/officeDocument/2006/relationships/hyperlink" Target="http://media-cache-ec0.pinimg.com/originals/ba/7a/d6/ba7ad67dfbab76e5b72c8ec8e25a42f2.jp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7957" y="228600"/>
            <a:ext cx="8171885" cy="200342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8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Making Inferences</a:t>
            </a:r>
            <a:endParaRPr lang="en-US" sz="8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14" b="27476"/>
          <a:stretch/>
        </p:blipFill>
        <p:spPr bwMode="auto">
          <a:xfrm>
            <a:off x="914400" y="2667000"/>
            <a:ext cx="7239000" cy="3136850"/>
          </a:xfrm>
          <a:prstGeom prst="rect">
            <a:avLst/>
          </a:prstGeom>
          <a:ln w="9525">
            <a:solidFill>
              <a:srgbClr val="FF0000"/>
            </a:solidFill>
            <a:miter lim="800000"/>
            <a:headEnd/>
            <a:tailEnd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5022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914400"/>
            <a:ext cx="7478943" cy="507829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Oval 4"/>
          <p:cNvSpPr/>
          <p:nvPr/>
        </p:nvSpPr>
        <p:spPr>
          <a:xfrm>
            <a:off x="1447800" y="5277386"/>
            <a:ext cx="7565571" cy="1428214"/>
          </a:xfrm>
          <a:prstGeom prst="ellipse">
            <a:avLst/>
          </a:prstGeom>
          <a:solidFill>
            <a:srgbClr val="FFCCFF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dirty="0" smtClean="0">
                <a:ln>
                  <a:solidFill>
                    <a:sysClr val="windowText" lastClr="000000"/>
                  </a:solidFill>
                </a:ln>
              </a:rPr>
              <a:t>What can you tell about the person that these feet belong to</a:t>
            </a:r>
            <a:r>
              <a:rPr lang="en-US" sz="3000" dirty="0" smtClean="0"/>
              <a:t>?</a:t>
            </a:r>
            <a:endParaRPr lang="en-US" sz="3000" dirty="0"/>
          </a:p>
        </p:txBody>
      </p:sp>
      <p:sp>
        <p:nvSpPr>
          <p:cNvPr id="6" name="Oval 5"/>
          <p:cNvSpPr/>
          <p:nvPr/>
        </p:nvSpPr>
        <p:spPr>
          <a:xfrm>
            <a:off x="152400" y="200293"/>
            <a:ext cx="2917370" cy="1428214"/>
          </a:xfrm>
          <a:prstGeom prst="ellipse">
            <a:avLst/>
          </a:prstGeom>
          <a:solidFill>
            <a:srgbClr val="FFCCFF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dirty="0" smtClean="0">
                <a:ln>
                  <a:solidFill>
                    <a:sysClr val="windowText" lastClr="000000"/>
                  </a:solidFill>
                </a:ln>
              </a:rPr>
              <a:t>What season is it?</a:t>
            </a:r>
            <a:endParaRPr lang="en-US" sz="3000" dirty="0">
              <a:ln>
                <a:solidFill>
                  <a:sysClr val="windowText" lastClr="00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007444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http://1.bp.blogspot.com/-xjqvSGuQiJY/URJP_Kq_BcI/AAAAAAAAAiM/eb0hZo-1ug8/s320/inf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58" y="711517"/>
            <a:ext cx="6778406" cy="5232083"/>
          </a:xfrm>
          <a:prstGeom prst="rect">
            <a:avLst/>
          </a:prstGeom>
          <a:ln w="88900" cap="sq" cmpd="thickThin">
            <a:solidFill>
              <a:srgbClr val="FF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3562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685799"/>
            <a:ext cx="7293429" cy="547007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Oval 4"/>
          <p:cNvSpPr/>
          <p:nvPr/>
        </p:nvSpPr>
        <p:spPr>
          <a:xfrm>
            <a:off x="6477000" y="1981200"/>
            <a:ext cx="2547257" cy="2077403"/>
          </a:xfrm>
          <a:prstGeom prst="ellipse">
            <a:avLst/>
          </a:prstGeom>
          <a:solidFill>
            <a:schemeClr val="tx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dirty="0" smtClean="0">
                <a:ln>
                  <a:solidFill>
                    <a:sysClr val="windowText" lastClr="000000"/>
                  </a:solidFill>
                </a:ln>
              </a:rPr>
              <a:t>What season is it?</a:t>
            </a:r>
            <a:endParaRPr lang="en-US" sz="30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6" name="Oval 5"/>
          <p:cNvSpPr/>
          <p:nvPr/>
        </p:nvSpPr>
        <p:spPr>
          <a:xfrm>
            <a:off x="152400" y="228600"/>
            <a:ext cx="2547257" cy="1428214"/>
          </a:xfrm>
          <a:prstGeom prst="ellipse">
            <a:avLst/>
          </a:prstGeom>
          <a:solidFill>
            <a:schemeClr val="tx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dirty="0" smtClean="0">
                <a:ln>
                  <a:solidFill>
                    <a:sysClr val="windowText" lastClr="000000"/>
                  </a:solidFill>
                </a:ln>
              </a:rPr>
              <a:t>Where are they?</a:t>
            </a:r>
            <a:endParaRPr lang="en-US" sz="30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7" name="Oval 6"/>
          <p:cNvSpPr/>
          <p:nvPr/>
        </p:nvSpPr>
        <p:spPr>
          <a:xfrm>
            <a:off x="1066800" y="5181600"/>
            <a:ext cx="3995057" cy="1428214"/>
          </a:xfrm>
          <a:prstGeom prst="ellipse">
            <a:avLst/>
          </a:prstGeom>
          <a:solidFill>
            <a:schemeClr val="tx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dirty="0" smtClean="0">
                <a:ln>
                  <a:solidFill>
                    <a:sysClr val="windowText" lastClr="000000"/>
                  </a:solidFill>
                </a:ln>
              </a:rPr>
              <a:t>What are they doing?</a:t>
            </a:r>
            <a:endParaRPr lang="en-US" sz="3000" dirty="0">
              <a:ln>
                <a:solidFill>
                  <a:sysClr val="windowText" lastClr="00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20842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85800"/>
            <a:ext cx="8309970" cy="52197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444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942975"/>
            <a:ext cx="7625598" cy="507682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Oval 4"/>
          <p:cNvSpPr/>
          <p:nvPr/>
        </p:nvSpPr>
        <p:spPr>
          <a:xfrm>
            <a:off x="990600" y="2286000"/>
            <a:ext cx="1828800" cy="1428214"/>
          </a:xfrm>
          <a:prstGeom prst="ellipse">
            <a:avLst/>
          </a:prstGeom>
          <a:solidFill>
            <a:srgbClr val="FFFFCC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dirty="0" smtClean="0">
                <a:ln>
                  <a:solidFill>
                    <a:sysClr val="windowText" lastClr="000000"/>
                  </a:solidFill>
                </a:ln>
              </a:rPr>
              <a:t>Where is she?</a:t>
            </a:r>
            <a:endParaRPr lang="en-US" sz="30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6" name="Oval 5"/>
          <p:cNvSpPr/>
          <p:nvPr/>
        </p:nvSpPr>
        <p:spPr>
          <a:xfrm>
            <a:off x="6629400" y="4495800"/>
            <a:ext cx="2362200" cy="2077403"/>
          </a:xfrm>
          <a:prstGeom prst="ellipse">
            <a:avLst/>
          </a:prstGeom>
          <a:solidFill>
            <a:srgbClr val="FFFFCC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dirty="0" smtClean="0">
                <a:ln>
                  <a:solidFill>
                    <a:sysClr val="windowText" lastClr="000000"/>
                  </a:solidFill>
                </a:ln>
              </a:rPr>
              <a:t>How does she feel?</a:t>
            </a:r>
            <a:endParaRPr lang="en-US" sz="30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7" name="Oval 6"/>
          <p:cNvSpPr/>
          <p:nvPr/>
        </p:nvSpPr>
        <p:spPr>
          <a:xfrm>
            <a:off x="4114800" y="629186"/>
            <a:ext cx="2933700" cy="1428214"/>
          </a:xfrm>
          <a:prstGeom prst="ellipse">
            <a:avLst/>
          </a:prstGeom>
          <a:solidFill>
            <a:srgbClr val="FFFFCC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dirty="0" smtClean="0">
                <a:ln>
                  <a:solidFill>
                    <a:sysClr val="windowText" lastClr="000000"/>
                  </a:solidFill>
                </a:ln>
              </a:rPr>
              <a:t>What is she thinking?</a:t>
            </a:r>
            <a:endParaRPr lang="en-US" sz="3000" dirty="0">
              <a:ln>
                <a:solidFill>
                  <a:sysClr val="windowText" lastClr="00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973007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mcdn1.teacherspayteachers.com/thumbitem/Inference-Poster-with-Thinking-Stems/original-398372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66057"/>
            <a:ext cx="7585310" cy="585152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133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268" name="Picture 4" descr="http://www.thetiredman.com/wp-content/uploads/2010/03/healthy_eating_s2_unhappy_kid_eating_vegtabl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599" y="914400"/>
            <a:ext cx="7193801" cy="488828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5"/>
          <p:cNvSpPr/>
          <p:nvPr/>
        </p:nvSpPr>
        <p:spPr>
          <a:xfrm>
            <a:off x="381000" y="5088576"/>
            <a:ext cx="2514600" cy="1428214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dirty="0" smtClean="0"/>
              <a:t>How does he feel?</a:t>
            </a:r>
            <a:endParaRPr lang="en-US" sz="3000" dirty="0"/>
          </a:p>
        </p:txBody>
      </p:sp>
      <p:sp>
        <p:nvSpPr>
          <p:cNvPr id="7" name="Oval 6"/>
          <p:cNvSpPr/>
          <p:nvPr/>
        </p:nvSpPr>
        <p:spPr>
          <a:xfrm>
            <a:off x="304800" y="304800"/>
            <a:ext cx="2057400" cy="1428214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dirty="0" smtClean="0"/>
              <a:t>Where is he?</a:t>
            </a:r>
            <a:endParaRPr lang="en-US" sz="3000" dirty="0"/>
          </a:p>
        </p:txBody>
      </p:sp>
      <p:sp>
        <p:nvSpPr>
          <p:cNvPr id="8" name="Oval 7"/>
          <p:cNvSpPr/>
          <p:nvPr/>
        </p:nvSpPr>
        <p:spPr>
          <a:xfrm>
            <a:off x="6172200" y="533400"/>
            <a:ext cx="2514600" cy="2077403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dirty="0" smtClean="0"/>
              <a:t>Why does he feel this way?</a:t>
            </a:r>
            <a:endParaRPr lang="en-US" sz="3000" dirty="0"/>
          </a:p>
        </p:txBody>
      </p:sp>
      <p:sp>
        <p:nvSpPr>
          <p:cNvPr id="9" name="Oval 8"/>
          <p:cNvSpPr/>
          <p:nvPr/>
        </p:nvSpPr>
        <p:spPr>
          <a:xfrm>
            <a:off x="6400800" y="4800600"/>
            <a:ext cx="2514600" cy="1428214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dirty="0" smtClean="0"/>
              <a:t>What will he say?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3053358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3.bp.blogspot.com/-KcXzVQ38Qps/UTytdvBfdEI/AAAAAAAABj8/4kG3Ts_5cZk/s320/inferences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838200"/>
            <a:ext cx="6763774" cy="5241925"/>
          </a:xfrm>
          <a:prstGeom prst="rect">
            <a:avLst/>
          </a:prstGeom>
          <a:ln w="88900" cap="sq" cmpd="thickThin">
            <a:solidFill>
              <a:srgbClr val="FF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9935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874268"/>
            <a:ext cx="7427007" cy="529793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Oval 4"/>
          <p:cNvSpPr/>
          <p:nvPr/>
        </p:nvSpPr>
        <p:spPr>
          <a:xfrm>
            <a:off x="1905000" y="5313168"/>
            <a:ext cx="3657600" cy="1428214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dirty="0" smtClean="0"/>
              <a:t>How does she feel?</a:t>
            </a:r>
            <a:endParaRPr lang="en-US" sz="3000" dirty="0"/>
          </a:p>
        </p:txBody>
      </p:sp>
      <p:sp>
        <p:nvSpPr>
          <p:cNvPr id="6" name="Oval 5"/>
          <p:cNvSpPr/>
          <p:nvPr/>
        </p:nvSpPr>
        <p:spPr>
          <a:xfrm>
            <a:off x="6781800" y="2425746"/>
            <a:ext cx="2362200" cy="2077403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dirty="0" smtClean="0"/>
              <a:t>How does he feel?</a:t>
            </a:r>
            <a:endParaRPr lang="en-US" sz="3000" dirty="0"/>
          </a:p>
        </p:txBody>
      </p:sp>
      <p:sp>
        <p:nvSpPr>
          <p:cNvPr id="7" name="Oval 6"/>
          <p:cNvSpPr/>
          <p:nvPr/>
        </p:nvSpPr>
        <p:spPr>
          <a:xfrm>
            <a:off x="76200" y="228600"/>
            <a:ext cx="2590800" cy="1428214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dirty="0" smtClean="0"/>
              <a:t>How do they feel?</a:t>
            </a:r>
            <a:endParaRPr lang="en-US" sz="3000" dirty="0"/>
          </a:p>
        </p:txBody>
      </p:sp>
      <p:sp>
        <p:nvSpPr>
          <p:cNvPr id="8" name="Oval 7"/>
          <p:cNvSpPr/>
          <p:nvPr/>
        </p:nvSpPr>
        <p:spPr>
          <a:xfrm>
            <a:off x="4267200" y="211574"/>
            <a:ext cx="4648200" cy="779026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dirty="0" smtClean="0"/>
              <a:t>What will they say?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1462961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4694" y="1143000"/>
            <a:ext cx="8298305" cy="393954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60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I predict…</a:t>
            </a:r>
          </a:p>
          <a:p>
            <a:endParaRPr lang="en-US" sz="15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endParaRPr lang="en-US" sz="15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r>
              <a:rPr lang="en-US" sz="5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 know… because…</a:t>
            </a:r>
          </a:p>
          <a:p>
            <a:endParaRPr lang="en-US" sz="15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endParaRPr lang="en-US" sz="15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From my background knowledge, I know that…</a:t>
            </a:r>
            <a:endParaRPr lang="en-US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01174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MPj04002030000[1]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988744"/>
            <a:ext cx="7549533" cy="503105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789843">
            <a:off x="312699" y="460320"/>
            <a:ext cx="3505200" cy="1143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sz="3000" b="1" dirty="0" smtClean="0"/>
              <a:t>What season is it? </a:t>
            </a:r>
            <a:endParaRPr lang="en-US" sz="3000" b="1" dirty="0"/>
          </a:p>
        </p:txBody>
      </p:sp>
      <p:sp>
        <p:nvSpPr>
          <p:cNvPr id="5" name="Oval 4"/>
          <p:cNvSpPr/>
          <p:nvPr/>
        </p:nvSpPr>
        <p:spPr>
          <a:xfrm>
            <a:off x="6553200" y="533400"/>
            <a:ext cx="2209800" cy="207740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b="1" dirty="0" smtClean="0"/>
              <a:t>What is the girl doing?</a:t>
            </a:r>
            <a:endParaRPr lang="en-US" sz="3000" b="1" dirty="0"/>
          </a:p>
        </p:txBody>
      </p:sp>
      <p:sp>
        <p:nvSpPr>
          <p:cNvPr id="6" name="Oval 5"/>
          <p:cNvSpPr/>
          <p:nvPr/>
        </p:nvSpPr>
        <p:spPr>
          <a:xfrm>
            <a:off x="3810001" y="5257800"/>
            <a:ext cx="2971799" cy="142821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</a:rPr>
              <a:t>How is she feeling?</a:t>
            </a:r>
            <a:endParaRPr lang="en-US" sz="3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1762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81000"/>
            <a:ext cx="4171950" cy="6188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4"/>
          <p:cNvSpPr/>
          <p:nvPr/>
        </p:nvSpPr>
        <p:spPr>
          <a:xfrm>
            <a:off x="228600" y="304800"/>
            <a:ext cx="2057400" cy="142821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dirty="0" smtClean="0"/>
              <a:t>Where is he?</a:t>
            </a:r>
            <a:endParaRPr lang="en-US" sz="3000" dirty="0"/>
          </a:p>
        </p:txBody>
      </p:sp>
      <p:sp>
        <p:nvSpPr>
          <p:cNvPr id="6" name="Oval 5"/>
          <p:cNvSpPr/>
          <p:nvPr/>
        </p:nvSpPr>
        <p:spPr>
          <a:xfrm>
            <a:off x="228600" y="2025211"/>
            <a:ext cx="2057400" cy="2077403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dirty="0" smtClean="0"/>
              <a:t>What season is it?</a:t>
            </a:r>
            <a:endParaRPr lang="en-US" sz="3000" dirty="0"/>
          </a:p>
        </p:txBody>
      </p:sp>
      <p:sp>
        <p:nvSpPr>
          <p:cNvPr id="7" name="Oval 6"/>
          <p:cNvSpPr/>
          <p:nvPr/>
        </p:nvSpPr>
        <p:spPr>
          <a:xfrm>
            <a:off x="228600" y="4343400"/>
            <a:ext cx="2057400" cy="207740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dirty="0" smtClean="0"/>
              <a:t>What holiday is it?</a:t>
            </a:r>
            <a:endParaRPr lang="en-US" sz="3000" dirty="0"/>
          </a:p>
        </p:txBody>
      </p:sp>
      <p:sp>
        <p:nvSpPr>
          <p:cNvPr id="8" name="Oval 7"/>
          <p:cNvSpPr/>
          <p:nvPr/>
        </p:nvSpPr>
        <p:spPr>
          <a:xfrm>
            <a:off x="6324600" y="424543"/>
            <a:ext cx="2457450" cy="1428214"/>
          </a:xfrm>
          <a:prstGeom prst="ellipse">
            <a:avLst/>
          </a:prstGeom>
          <a:solidFill>
            <a:srgbClr val="FFCCFF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dirty="0" smtClean="0"/>
              <a:t>How does he feel?</a:t>
            </a:r>
            <a:endParaRPr lang="en-US" sz="3000" dirty="0"/>
          </a:p>
        </p:txBody>
      </p:sp>
      <p:sp>
        <p:nvSpPr>
          <p:cNvPr id="9" name="Oval 8"/>
          <p:cNvSpPr/>
          <p:nvPr/>
        </p:nvSpPr>
        <p:spPr>
          <a:xfrm>
            <a:off x="6324600" y="1981200"/>
            <a:ext cx="2457450" cy="2077403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dirty="0" smtClean="0"/>
              <a:t>Why does he feel this way?</a:t>
            </a:r>
            <a:endParaRPr lang="en-US" sz="3000" dirty="0"/>
          </a:p>
        </p:txBody>
      </p:sp>
      <p:sp>
        <p:nvSpPr>
          <p:cNvPr id="10" name="Oval 9"/>
          <p:cNvSpPr/>
          <p:nvPr/>
        </p:nvSpPr>
        <p:spPr>
          <a:xfrm>
            <a:off x="6324600" y="4170997"/>
            <a:ext cx="2457450" cy="207740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dirty="0" smtClean="0"/>
              <a:t>What will happen next?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2577031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321" b="12321"/>
          <a:stretch/>
        </p:blipFill>
        <p:spPr bwMode="auto">
          <a:xfrm>
            <a:off x="1131194" y="1142998"/>
            <a:ext cx="7054174" cy="473637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9140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730" y="968710"/>
            <a:ext cx="7475927" cy="497489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Oval 4"/>
          <p:cNvSpPr/>
          <p:nvPr/>
        </p:nvSpPr>
        <p:spPr>
          <a:xfrm>
            <a:off x="228600" y="2362200"/>
            <a:ext cx="2594963" cy="1428214"/>
          </a:xfrm>
          <a:prstGeom prst="ellipse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dirty="0" smtClean="0"/>
              <a:t>How does she feel?</a:t>
            </a:r>
            <a:endParaRPr lang="en-US" sz="3000" dirty="0"/>
          </a:p>
        </p:txBody>
      </p:sp>
      <p:sp>
        <p:nvSpPr>
          <p:cNvPr id="8" name="Oval 7"/>
          <p:cNvSpPr/>
          <p:nvPr/>
        </p:nvSpPr>
        <p:spPr>
          <a:xfrm>
            <a:off x="6781800" y="228600"/>
            <a:ext cx="2209799" cy="2077403"/>
          </a:xfrm>
          <a:prstGeom prst="ellipse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dirty="0" smtClean="0"/>
              <a:t>Where are they?</a:t>
            </a:r>
            <a:endParaRPr lang="en-US" sz="3000" dirty="0"/>
          </a:p>
        </p:txBody>
      </p:sp>
      <p:sp>
        <p:nvSpPr>
          <p:cNvPr id="9" name="Oval 8"/>
          <p:cNvSpPr/>
          <p:nvPr/>
        </p:nvSpPr>
        <p:spPr>
          <a:xfrm>
            <a:off x="5562601" y="5277386"/>
            <a:ext cx="3200399" cy="1428214"/>
          </a:xfrm>
          <a:prstGeom prst="ellipse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dirty="0" smtClean="0"/>
              <a:t>What are they saying?</a:t>
            </a:r>
            <a:endParaRPr lang="en-US" sz="3000" dirty="0"/>
          </a:p>
        </p:txBody>
      </p:sp>
      <p:sp>
        <p:nvSpPr>
          <p:cNvPr id="10" name="Oval 9"/>
          <p:cNvSpPr/>
          <p:nvPr/>
        </p:nvSpPr>
        <p:spPr>
          <a:xfrm>
            <a:off x="76200" y="152400"/>
            <a:ext cx="3298371" cy="1428214"/>
          </a:xfrm>
          <a:prstGeom prst="ellipse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dirty="0" smtClean="0"/>
              <a:t>What will happen next?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221498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 descr="https://encrypted-tbn1.gstatic.com/images?q=tbn:ANd9GcSkVklg_nhi4xVxptCvG0KU_S3w1Af7SpS6GnaXRjhsANwTFWjg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16" t="4905" b="7176"/>
          <a:stretch/>
        </p:blipFill>
        <p:spPr bwMode="auto">
          <a:xfrm>
            <a:off x="2278180" y="885115"/>
            <a:ext cx="4200071" cy="507274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686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098177"/>
            <a:ext cx="8078251" cy="492162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4"/>
          <p:cNvSpPr/>
          <p:nvPr/>
        </p:nvSpPr>
        <p:spPr>
          <a:xfrm>
            <a:off x="228600" y="381000"/>
            <a:ext cx="2594963" cy="142821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dirty="0" smtClean="0"/>
              <a:t>How does she feel?</a:t>
            </a:r>
            <a:endParaRPr lang="en-US" sz="3000" dirty="0"/>
          </a:p>
        </p:txBody>
      </p:sp>
      <p:sp>
        <p:nvSpPr>
          <p:cNvPr id="6" name="Oval 5"/>
          <p:cNvSpPr/>
          <p:nvPr/>
        </p:nvSpPr>
        <p:spPr>
          <a:xfrm>
            <a:off x="217714" y="2819400"/>
            <a:ext cx="2457450" cy="207740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dirty="0" smtClean="0"/>
              <a:t>Why does she feel this way?</a:t>
            </a:r>
            <a:endParaRPr lang="en-US" sz="3000" dirty="0"/>
          </a:p>
        </p:txBody>
      </p:sp>
      <p:sp>
        <p:nvSpPr>
          <p:cNvPr id="7" name="Oval 6"/>
          <p:cNvSpPr/>
          <p:nvPr/>
        </p:nvSpPr>
        <p:spPr>
          <a:xfrm>
            <a:off x="2492828" y="5621774"/>
            <a:ext cx="4136572" cy="77902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dirty="0" smtClean="0"/>
              <a:t>Where is the girl?</a:t>
            </a:r>
            <a:endParaRPr lang="en-US" sz="3000" dirty="0"/>
          </a:p>
        </p:txBody>
      </p:sp>
      <p:sp>
        <p:nvSpPr>
          <p:cNvPr id="8" name="Oval 7"/>
          <p:cNvSpPr/>
          <p:nvPr/>
        </p:nvSpPr>
        <p:spPr>
          <a:xfrm>
            <a:off x="3352800" y="54429"/>
            <a:ext cx="4267200" cy="142821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dirty="0" smtClean="0"/>
              <a:t>Who is this? What will she say?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888790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 can see…</a:t>
            </a:r>
          </a:p>
          <a:p>
            <a:pPr marL="0" indent="0" algn="ctr">
              <a:buNone/>
            </a:pPr>
            <a:r>
              <a:rPr lang="en-US" sz="8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So I infer…</a:t>
            </a:r>
            <a:endParaRPr lang="en-US" sz="8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79323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http://bestmomstv.com/files/2013/08/Messy-kids-dinn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685800"/>
            <a:ext cx="7398450" cy="531812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/>
          <p:cNvSpPr/>
          <p:nvPr/>
        </p:nvSpPr>
        <p:spPr>
          <a:xfrm>
            <a:off x="228600" y="304800"/>
            <a:ext cx="3200399" cy="1428214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dirty="0" smtClean="0"/>
              <a:t>What are they doing?</a:t>
            </a:r>
            <a:endParaRPr lang="en-US" sz="3000" dirty="0"/>
          </a:p>
        </p:txBody>
      </p:sp>
      <p:sp>
        <p:nvSpPr>
          <p:cNvPr id="6" name="Oval 5"/>
          <p:cNvSpPr/>
          <p:nvPr/>
        </p:nvSpPr>
        <p:spPr>
          <a:xfrm>
            <a:off x="6096000" y="5181600"/>
            <a:ext cx="2743199" cy="1428214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dirty="0" smtClean="0"/>
              <a:t>Where are they?</a:t>
            </a:r>
            <a:endParaRPr lang="en-US" sz="3000" dirty="0"/>
          </a:p>
        </p:txBody>
      </p:sp>
      <p:sp>
        <p:nvSpPr>
          <p:cNvPr id="7" name="Oval 6"/>
          <p:cNvSpPr/>
          <p:nvPr/>
        </p:nvSpPr>
        <p:spPr>
          <a:xfrm>
            <a:off x="281023" y="5138057"/>
            <a:ext cx="2743199" cy="1428214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dirty="0" smtClean="0"/>
              <a:t>How will mom feel?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557591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928" y="457200"/>
            <a:ext cx="4651663" cy="60198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524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685800"/>
            <a:ext cx="7239000" cy="542925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Oval 4"/>
          <p:cNvSpPr/>
          <p:nvPr/>
        </p:nvSpPr>
        <p:spPr>
          <a:xfrm>
            <a:off x="228600" y="304800"/>
            <a:ext cx="3200399" cy="1428214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dirty="0" smtClean="0"/>
              <a:t>What are they doing?</a:t>
            </a:r>
            <a:endParaRPr lang="en-US" sz="3000" dirty="0"/>
          </a:p>
        </p:txBody>
      </p:sp>
      <p:sp>
        <p:nvSpPr>
          <p:cNvPr id="6" name="Oval 5"/>
          <p:cNvSpPr/>
          <p:nvPr/>
        </p:nvSpPr>
        <p:spPr>
          <a:xfrm>
            <a:off x="76201" y="4572000"/>
            <a:ext cx="2514600" cy="2077403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dirty="0" smtClean="0"/>
              <a:t>How will mom feel?</a:t>
            </a:r>
            <a:endParaRPr lang="en-US" sz="3000" dirty="0"/>
          </a:p>
        </p:txBody>
      </p:sp>
      <p:sp>
        <p:nvSpPr>
          <p:cNvPr id="7" name="Oval 6"/>
          <p:cNvSpPr/>
          <p:nvPr/>
        </p:nvSpPr>
        <p:spPr>
          <a:xfrm>
            <a:off x="6553200" y="250371"/>
            <a:ext cx="2438399" cy="1428214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dirty="0" smtClean="0"/>
              <a:t>Where are they?</a:t>
            </a:r>
            <a:endParaRPr lang="en-US" sz="3000" dirty="0"/>
          </a:p>
        </p:txBody>
      </p:sp>
      <p:sp>
        <p:nvSpPr>
          <p:cNvPr id="8" name="Oval 7"/>
          <p:cNvSpPr/>
          <p:nvPr/>
        </p:nvSpPr>
        <p:spPr>
          <a:xfrm>
            <a:off x="4952999" y="4572000"/>
            <a:ext cx="4038600" cy="2077403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dirty="0" smtClean="0"/>
              <a:t>Name something bad that might happen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4285353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1600200"/>
            <a:ext cx="8686800" cy="4525963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indent="0">
              <a:buNone/>
            </a:pPr>
            <a:endParaRPr lang="en-US" sz="80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8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 </a:t>
            </a:r>
            <a:r>
              <a:rPr lang="en-US" sz="8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know … because…</a:t>
            </a:r>
            <a:endParaRPr lang="en-US" sz="8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40534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57200"/>
            <a:ext cx="6096000" cy="6096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483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762000"/>
            <a:ext cx="7620000" cy="507076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Oval 4"/>
          <p:cNvSpPr/>
          <p:nvPr/>
        </p:nvSpPr>
        <p:spPr>
          <a:xfrm>
            <a:off x="381000" y="5275221"/>
            <a:ext cx="2514600" cy="1428214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dirty="0" smtClean="0"/>
              <a:t>How does she feel?</a:t>
            </a:r>
            <a:endParaRPr lang="en-US" sz="3000" dirty="0"/>
          </a:p>
        </p:txBody>
      </p:sp>
      <p:sp>
        <p:nvSpPr>
          <p:cNvPr id="6" name="Oval 5"/>
          <p:cNvSpPr/>
          <p:nvPr/>
        </p:nvSpPr>
        <p:spPr>
          <a:xfrm>
            <a:off x="6400800" y="228600"/>
            <a:ext cx="2514600" cy="2077403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dirty="0" smtClean="0"/>
              <a:t>Why does she feel this way?</a:t>
            </a:r>
            <a:endParaRPr lang="en-US" sz="3000" dirty="0"/>
          </a:p>
        </p:txBody>
      </p:sp>
      <p:sp>
        <p:nvSpPr>
          <p:cNvPr id="7" name="Oval 6"/>
          <p:cNvSpPr/>
          <p:nvPr/>
        </p:nvSpPr>
        <p:spPr>
          <a:xfrm>
            <a:off x="6858000" y="4944300"/>
            <a:ext cx="2057400" cy="1428214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dirty="0" smtClean="0"/>
              <a:t>Where is she?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1668945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430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8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The picture makes me think that…</a:t>
            </a:r>
          </a:p>
          <a:p>
            <a:pPr marL="0" indent="0" algn="ctr">
              <a:buFont typeface="Arial" pitchFamily="34" charset="0"/>
              <a:buNone/>
            </a:pPr>
            <a:r>
              <a:rPr lang="en-US" sz="8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Her face makes me think that…</a:t>
            </a:r>
            <a:endParaRPr lang="en-US" sz="8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3790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dirty="0" smtClean="0"/>
              <a:t>Credits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en-US" dirty="0" smtClean="0"/>
              <a:t>All </a:t>
            </a:r>
            <a:r>
              <a:rPr lang="en-US" dirty="0"/>
              <a:t>pictures were gathered from </a:t>
            </a:r>
            <a:r>
              <a:rPr lang="en-US" dirty="0" err="1" smtClean="0"/>
              <a:t>Pintrest</a:t>
            </a:r>
            <a:r>
              <a:rPr lang="en-US" dirty="0" smtClean="0"/>
              <a:t> </a:t>
            </a:r>
            <a:r>
              <a:rPr lang="en-US" dirty="0"/>
              <a:t>and Google image searches. Many of the pictures were found on </a:t>
            </a:r>
            <a:r>
              <a:rPr lang="en-US" u="sng" dirty="0">
                <a:hlinkClick r:id="rId2"/>
              </a:rPr>
              <a:t>Rachel Lynette’s inferencing </a:t>
            </a:r>
            <a:r>
              <a:rPr lang="en-US" u="sng" dirty="0" err="1" smtClean="0">
                <a:hlinkClick r:id="rId2"/>
              </a:rPr>
              <a:t>Pintrest</a:t>
            </a:r>
            <a:r>
              <a:rPr lang="en-US" u="sng" dirty="0" smtClean="0">
                <a:hlinkClick r:id="rId2"/>
              </a:rPr>
              <a:t> </a:t>
            </a:r>
            <a:r>
              <a:rPr lang="en-US" u="sng" dirty="0">
                <a:hlinkClick r:id="rId2"/>
              </a:rPr>
              <a:t>board</a:t>
            </a:r>
            <a:r>
              <a:rPr lang="en-US" dirty="0"/>
              <a:t>. The other stimuli were found through Google image searches, leading to the following </a:t>
            </a:r>
            <a:r>
              <a:rPr lang="en-US" dirty="0" smtClean="0"/>
              <a:t>sites (in  order of presentation):</a:t>
            </a:r>
            <a:endParaRPr lang="en-US" dirty="0"/>
          </a:p>
          <a:p>
            <a:r>
              <a:rPr lang="en-US" u="sng" dirty="0">
                <a:hlinkClick r:id="rId3"/>
              </a:rPr>
              <a:t>http://picforparents.areavoices.com/2011/12/02/co-parenting-holiday-tips/</a:t>
            </a:r>
            <a:endParaRPr lang="en-US" dirty="0"/>
          </a:p>
          <a:p>
            <a:r>
              <a:rPr lang="en-US" u="sng" dirty="0">
                <a:hlinkClick r:id="rId4"/>
              </a:rPr>
              <a:t>http://forums.vr-zone.com/photopost/showphoto.php?photo=948</a:t>
            </a:r>
            <a:endParaRPr lang="en-US" dirty="0"/>
          </a:p>
          <a:p>
            <a:r>
              <a:rPr lang="en-US" u="sng" dirty="0">
                <a:hlinkClick r:id="rId5"/>
              </a:rPr>
              <a:t>http://</a:t>
            </a:r>
            <a:r>
              <a:rPr lang="en-US" u="sng" dirty="0" smtClean="0">
                <a:hlinkClick r:id="rId5"/>
              </a:rPr>
              <a:t>newprotest.org/details.pl?222</a:t>
            </a:r>
            <a:r>
              <a:rPr lang="en-US" dirty="0" smtClean="0"/>
              <a:t>           </a:t>
            </a:r>
            <a:endParaRPr lang="en-US" dirty="0"/>
          </a:p>
          <a:p>
            <a:r>
              <a:rPr lang="en-US" u="sng" dirty="0">
                <a:hlinkClick r:id="rId6"/>
              </a:rPr>
              <a:t>http://diethics.com/common-types-of-eating-disorders-in-children/</a:t>
            </a:r>
            <a:endParaRPr lang="en-US" dirty="0"/>
          </a:p>
          <a:p>
            <a:r>
              <a:rPr lang="en-US" u="sng" dirty="0">
                <a:hlinkClick r:id="rId7"/>
              </a:rPr>
              <a:t>http://thesquillantes.blogspot.com/2011_04_01_archive.html</a:t>
            </a:r>
            <a:endParaRPr lang="en-US" dirty="0"/>
          </a:p>
          <a:p>
            <a:r>
              <a:rPr lang="en-US" u="sng" dirty="0">
                <a:hlinkClick r:id="rId8"/>
              </a:rPr>
              <a:t>http://bestmomstv.com/2013/08/20/dont-whine-kids-we-have-homework-too-making-dinner/</a:t>
            </a:r>
            <a:endParaRPr lang="en-US" dirty="0"/>
          </a:p>
          <a:p>
            <a:r>
              <a:rPr lang="en-US" u="sng" dirty="0">
                <a:hlinkClick r:id="rId9"/>
              </a:rPr>
              <a:t>http://www.jonkidwell.com/2013/11/busymom.html</a:t>
            </a:r>
            <a:endParaRPr lang="en-US" dirty="0"/>
          </a:p>
          <a:p>
            <a:r>
              <a:rPr lang="en-US" u="sng" dirty="0">
                <a:hlinkClick r:id="rId10"/>
              </a:rPr>
              <a:t>http://www.kidspot.com.au/Nestle-Butter-Menthol/Comforting-your-sick-child+7055+sponsor-article.htm</a:t>
            </a:r>
            <a:endParaRPr lang="en-US" dirty="0"/>
          </a:p>
          <a:p>
            <a:r>
              <a:rPr lang="en-US" u="sng" dirty="0">
                <a:hlinkClick r:id="rId11"/>
              </a:rPr>
              <a:t>http://cnai2.wordpress.com/2010/11/01/chores-and-children/</a:t>
            </a:r>
            <a:endParaRPr lang="en-US" dirty="0"/>
          </a:p>
          <a:p>
            <a:r>
              <a:rPr lang="en-US" u="sng" dirty="0">
                <a:hlinkClick r:id="rId12"/>
              </a:rPr>
              <a:t>http://www.123rf.com/photo_12387123_the-girl-the-teenager-is-upset-by-the-big-homework.html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Inferencing anchor charts were gathered from Google image searches and </a:t>
            </a:r>
            <a:r>
              <a:rPr lang="en-US" dirty="0" err="1" smtClean="0"/>
              <a:t>Pintrest</a:t>
            </a:r>
            <a:r>
              <a:rPr lang="en-US" dirty="0" smtClean="0"/>
              <a:t>, leading to the following sites </a:t>
            </a:r>
            <a:r>
              <a:rPr lang="en-US" dirty="0"/>
              <a:t>(in  order of presentation</a:t>
            </a:r>
            <a:r>
              <a:rPr lang="en-US" dirty="0" smtClean="0"/>
              <a:t>):</a:t>
            </a:r>
          </a:p>
          <a:p>
            <a:r>
              <a:rPr lang="en-US" dirty="0">
                <a:hlinkClick r:id="rId13"/>
              </a:rPr>
              <a:t>http://</a:t>
            </a:r>
            <a:r>
              <a:rPr lang="en-US" dirty="0" smtClean="0">
                <a:hlinkClick r:id="rId13"/>
              </a:rPr>
              <a:t>readwithmeabc.blogspot.com/2012_10_01_archive.html</a:t>
            </a:r>
            <a:endParaRPr lang="en-US" dirty="0" smtClean="0"/>
          </a:p>
          <a:p>
            <a:r>
              <a:rPr lang="en-US" dirty="0">
                <a:hlinkClick r:id="rId14"/>
              </a:rPr>
              <a:t>http://</a:t>
            </a:r>
            <a:r>
              <a:rPr lang="en-US" dirty="0" smtClean="0">
                <a:hlinkClick r:id="rId14"/>
              </a:rPr>
              <a:t>media-cache-ec0.pinimg.com/originals/ba/7a/d6/ba7ad67dfbab76e5b72c8ec8e25a42f2.jpg</a:t>
            </a:r>
            <a:endParaRPr lang="en-US" dirty="0" smtClean="0"/>
          </a:p>
          <a:p>
            <a:r>
              <a:rPr lang="en-US" dirty="0">
                <a:hlinkClick r:id="rId15"/>
              </a:rPr>
              <a:t>http://</a:t>
            </a:r>
            <a:r>
              <a:rPr lang="en-US" dirty="0" smtClean="0">
                <a:hlinkClick r:id="rId15"/>
              </a:rPr>
              <a:t>jennifersteachingtools.blogspot.com/2012/10/inferring-with-poetry.html</a:t>
            </a:r>
            <a:endParaRPr lang="en-US" dirty="0" smtClean="0"/>
          </a:p>
          <a:p>
            <a:r>
              <a:rPr lang="en-US" dirty="0">
                <a:hlinkClick r:id="rId16"/>
              </a:rPr>
              <a:t>http://</a:t>
            </a:r>
            <a:r>
              <a:rPr lang="en-US" dirty="0" smtClean="0">
                <a:hlinkClick r:id="rId16"/>
              </a:rPr>
              <a:t>www.catawbaschools.net/schools/Oxford/staff/Rachel_Lamb/Web%20Page%20Library/Reading%20Resources.aspx</a:t>
            </a:r>
            <a:endParaRPr lang="en-US" dirty="0" smtClean="0"/>
          </a:p>
          <a:p>
            <a:r>
              <a:rPr lang="en-US" dirty="0">
                <a:hlinkClick r:id="rId16"/>
              </a:rPr>
              <a:t>http://</a:t>
            </a:r>
            <a:r>
              <a:rPr lang="en-US" dirty="0" smtClean="0">
                <a:hlinkClick r:id="rId16"/>
              </a:rPr>
              <a:t>www.catawbaschools.net/schools/Oxford/staff/Rachel_Lamb/Web%20Page%20Library/Reading%20Resources.aspx</a:t>
            </a:r>
            <a:endParaRPr lang="en-US" dirty="0"/>
          </a:p>
          <a:p>
            <a:r>
              <a:rPr lang="en-US" dirty="0">
                <a:hlinkClick r:id="rId17"/>
              </a:rPr>
              <a:t>http://</a:t>
            </a:r>
            <a:r>
              <a:rPr lang="en-US" dirty="0" smtClean="0">
                <a:hlinkClick r:id="rId17"/>
              </a:rPr>
              <a:t>www.teacherspayteachers.com/Product/Inference-Poster-with-Thinking-Stems-398372</a:t>
            </a:r>
            <a:endParaRPr lang="en-US" dirty="0" smtClean="0"/>
          </a:p>
          <a:p>
            <a:r>
              <a:rPr lang="en-US" dirty="0">
                <a:hlinkClick r:id="rId18"/>
              </a:rPr>
              <a:t>http://</a:t>
            </a:r>
            <a:r>
              <a:rPr lang="en-US" dirty="0" smtClean="0">
                <a:hlinkClick r:id="rId18"/>
              </a:rPr>
              <a:t>lookingfromthirdtofourth.blogspot.com/2013/03/inferencing-and-freebie.html</a:t>
            </a:r>
            <a:endParaRPr lang="en-US" dirty="0" smtClean="0"/>
          </a:p>
          <a:p>
            <a:r>
              <a:rPr lang="en-US" dirty="0">
                <a:hlinkClick r:id="rId19"/>
              </a:rPr>
              <a:t>http://www.teachthought.com/literacy-2/difference-between-inference-prediction</a:t>
            </a:r>
            <a:r>
              <a:rPr lang="en-US" dirty="0" smtClean="0">
                <a:hlinkClick r:id="rId19"/>
              </a:rPr>
              <a:t>/</a:t>
            </a:r>
            <a:endParaRPr lang="en-US" dirty="0" smtClean="0"/>
          </a:p>
          <a:p>
            <a:r>
              <a:rPr lang="en-US" dirty="0"/>
              <a:t>http://connect.issaquah.wednet.edu/elementary/newcastle/staff/smithj3/b/readingtips/archive/2012/01/12/what-is-inferring.aspx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1611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6" b="98049" l="800" r="96600">
                        <a14:foregroundMark x1="67400" y1="17073" x2="56800" y2="976"/>
                        <a14:foregroundMark x1="83800" y1="30244" x2="96600" y2="25854"/>
                        <a14:foregroundMark x1="18000" y1="79756" x2="91800" y2="78780"/>
                        <a14:foregroundMark x1="14600" y1="59268" x2="43600" y2="70732"/>
                        <a14:foregroundMark x1="2400" y1="39756" x2="17800" y2="70488"/>
                        <a14:foregroundMark x1="19800" y1="6341" x2="7600" y2="31220"/>
                        <a14:foregroundMark x1="58600" y1="11707" x2="69800" y2="45366"/>
                        <a14:foregroundMark x1="72600" y1="12927" x2="65400" y2="33415"/>
                        <a14:foregroundMark x1="88600" y1="16098" x2="73600" y2="45610"/>
                        <a14:foregroundMark x1="91400" y1="10732" x2="90600" y2="55610"/>
                        <a14:foregroundMark x1="87000" y1="71220" x2="84800" y2="95366"/>
                        <a14:foregroundMark x1="70000" y1="80732" x2="800" y2="96585"/>
                        <a14:foregroundMark x1="4200" y1="90000" x2="35400" y2="71951"/>
                        <a14:foregroundMark x1="4800" y1="81951" x2="26400" y2="72439"/>
                        <a14:foregroundMark x1="26200" y1="97317" x2="75200" y2="83659"/>
                        <a14:foregroundMark x1="53000" y1="96341" x2="94400" y2="84634"/>
                        <a14:foregroundMark x1="52800" y1="98049" x2="28600" y2="98049"/>
                        <a14:foregroundMark x1="79400" y1="10000" x2="82000" y2="4390"/>
                        <a14:backgroundMark x1="80200" y1="12683" x2="72600" y2="31463"/>
                        <a14:backgroundMark x1="76800" y1="15366" x2="75200" y2="9512"/>
                        <a14:backgroundMark x1="80400" y1="19512" x2="85000" y2="9024"/>
                        <a14:backgroundMark x1="73000" y1="27561" x2="70400" y2="314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685799"/>
            <a:ext cx="6562957" cy="538162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 rot="789843">
            <a:off x="94985" y="4194120"/>
            <a:ext cx="3505200" cy="1143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sz="3000" dirty="0" smtClean="0">
                <a:ln>
                  <a:solidFill>
                    <a:sysClr val="windowText" lastClr="000000"/>
                  </a:solidFill>
                </a:ln>
              </a:rPr>
              <a:t>What season is it? </a:t>
            </a:r>
            <a:endParaRPr lang="en-US" sz="30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7" name="Oval 6"/>
          <p:cNvSpPr/>
          <p:nvPr/>
        </p:nvSpPr>
        <p:spPr>
          <a:xfrm>
            <a:off x="6248400" y="4310743"/>
            <a:ext cx="2667000" cy="2077403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000" dirty="0" smtClean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rPr>
              <a:t>How are they feeling?</a:t>
            </a:r>
            <a:endParaRPr lang="en-US" sz="3000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6" b="98049" l="800" r="96600">
                        <a14:foregroundMark x1="67400" y1="17073" x2="56800" y2="976"/>
                        <a14:foregroundMark x1="83800" y1="30244" x2="96600" y2="25854"/>
                        <a14:foregroundMark x1="18000" y1="79756" x2="91800" y2="78780"/>
                        <a14:foregroundMark x1="14600" y1="59268" x2="43600" y2="70732"/>
                        <a14:foregroundMark x1="2400" y1="39756" x2="17800" y2="70488"/>
                        <a14:foregroundMark x1="19800" y1="6341" x2="7600" y2="31220"/>
                        <a14:foregroundMark x1="58600" y1="11707" x2="69800" y2="45366"/>
                        <a14:foregroundMark x1="72600" y1="12927" x2="65400" y2="33415"/>
                        <a14:foregroundMark x1="88600" y1="16098" x2="73600" y2="45610"/>
                        <a14:foregroundMark x1="91400" y1="10732" x2="90600" y2="55610"/>
                        <a14:foregroundMark x1="87000" y1="71220" x2="84800" y2="95366"/>
                        <a14:foregroundMark x1="70000" y1="80732" x2="800" y2="96585"/>
                        <a14:foregroundMark x1="4200" y1="90000" x2="35400" y2="71951"/>
                        <a14:foregroundMark x1="4800" y1="81951" x2="26400" y2="72439"/>
                        <a14:foregroundMark x1="26200" y1="97317" x2="75200" y2="83659"/>
                        <a14:foregroundMark x1="53000" y1="96341" x2="94400" y2="84634"/>
                        <a14:foregroundMark x1="52800" y1="98049" x2="28600" y2="98049"/>
                        <a14:foregroundMark x1="79400" y1="10000" x2="82000" y2="4390"/>
                        <a14:backgroundMark x1="80200" y1="12683" x2="72600" y2="31463"/>
                        <a14:backgroundMark x1="76800" y1="15366" x2="75200" y2="9512"/>
                        <a14:backgroundMark x1="80400" y1="19512" x2="85000" y2="9024"/>
                        <a14:backgroundMark x1="73000" y1="27561" x2="70400" y2="314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973" t="10991" b="60655"/>
          <a:stretch/>
        </p:blipFill>
        <p:spPr bwMode="auto">
          <a:xfrm>
            <a:off x="5715000" y="985158"/>
            <a:ext cx="1485900" cy="15838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val 5"/>
          <p:cNvSpPr/>
          <p:nvPr/>
        </p:nvSpPr>
        <p:spPr>
          <a:xfrm>
            <a:off x="5910943" y="304800"/>
            <a:ext cx="2623457" cy="207740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dirty="0" smtClean="0">
                <a:ln>
                  <a:solidFill>
                    <a:sysClr val="windowText" lastClr="000000"/>
                  </a:solidFill>
                </a:ln>
              </a:rPr>
              <a:t>What will happen next?</a:t>
            </a:r>
            <a:endParaRPr lang="en-US" sz="3000" dirty="0">
              <a:ln>
                <a:solidFill>
                  <a:sysClr val="windowText" lastClr="00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258242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928352"/>
            <a:ext cx="6858000" cy="51435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767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294" y="609600"/>
            <a:ext cx="7995305" cy="553960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Oval 5"/>
          <p:cNvSpPr/>
          <p:nvPr/>
        </p:nvSpPr>
        <p:spPr>
          <a:xfrm>
            <a:off x="5257800" y="457200"/>
            <a:ext cx="3766457" cy="1428214"/>
          </a:xfrm>
          <a:prstGeom prst="ellipse">
            <a:avLst/>
          </a:prstGeom>
          <a:solidFill>
            <a:schemeClr val="tx1">
              <a:lumMod val="6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dirty="0" smtClean="0">
                <a:ln>
                  <a:solidFill>
                    <a:sysClr val="windowText" lastClr="000000"/>
                  </a:solidFill>
                </a:ln>
              </a:rPr>
              <a:t>Why is this man on the floor?</a:t>
            </a:r>
            <a:endParaRPr lang="en-US" sz="30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7" name="Oval 6"/>
          <p:cNvSpPr/>
          <p:nvPr/>
        </p:nvSpPr>
        <p:spPr>
          <a:xfrm>
            <a:off x="593829" y="5590431"/>
            <a:ext cx="3461657" cy="779026"/>
          </a:xfrm>
          <a:prstGeom prst="ellipse">
            <a:avLst/>
          </a:prstGeom>
          <a:solidFill>
            <a:schemeClr val="tx1">
              <a:lumMod val="6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dirty="0" smtClean="0">
                <a:ln>
                  <a:solidFill>
                    <a:sysClr val="windowText" lastClr="000000"/>
                  </a:solidFill>
                </a:ln>
              </a:rPr>
              <a:t>Where is he?</a:t>
            </a:r>
            <a:endParaRPr lang="en-US" sz="30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8" name="Oval 7"/>
          <p:cNvSpPr/>
          <p:nvPr/>
        </p:nvSpPr>
        <p:spPr>
          <a:xfrm>
            <a:off x="5943600" y="3902541"/>
            <a:ext cx="2166257" cy="2077403"/>
          </a:xfrm>
          <a:prstGeom prst="ellipse">
            <a:avLst/>
          </a:prstGeom>
          <a:solidFill>
            <a:schemeClr val="tx1">
              <a:lumMod val="6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dirty="0" smtClean="0">
                <a:ln>
                  <a:solidFill>
                    <a:sysClr val="windowText" lastClr="000000"/>
                  </a:solidFill>
                </a:ln>
              </a:rPr>
              <a:t>How does he feel?</a:t>
            </a:r>
            <a:endParaRPr lang="en-US" sz="3000" dirty="0">
              <a:ln>
                <a:solidFill>
                  <a:sysClr val="windowText" lastClr="00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831392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1.bp.blogspot.com/-DOvaixbgLbI/UIQUOqaEFOI/AAAAAAAABzE/prC4dloQVUk/s1600/this+is+how+I+infer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57"/>
          <a:stretch/>
        </p:blipFill>
        <p:spPr bwMode="auto">
          <a:xfrm>
            <a:off x="1981200" y="1828800"/>
            <a:ext cx="5432591" cy="425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1.bp.blogspot.com/-DOvaixbgLbI/UIQUOqaEFOI/AAAAAAAABzE/prC4dloQVUk/s1600/this+is+how+I+infer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139"/>
          <a:stretch/>
        </p:blipFill>
        <p:spPr bwMode="auto">
          <a:xfrm>
            <a:off x="1981200" y="685800"/>
            <a:ext cx="5432591" cy="1153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5587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914400"/>
            <a:ext cx="6281737" cy="476392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 rot="789843">
            <a:off x="499019" y="380205"/>
            <a:ext cx="3505200" cy="1440887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000" dirty="0" smtClean="0">
                <a:ln>
                  <a:solidFill>
                    <a:sysClr val="windowText" lastClr="000000"/>
                  </a:solidFill>
                </a:ln>
              </a:rPr>
              <a:t>What happened?</a:t>
            </a:r>
            <a:endParaRPr lang="en-US" sz="30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324600" y="609600"/>
            <a:ext cx="2514600" cy="1440887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dirty="0" smtClean="0">
                <a:ln>
                  <a:solidFill>
                    <a:sysClr val="windowText" lastClr="000000"/>
                  </a:solidFill>
                </a:ln>
              </a:rPr>
              <a:t>How does he feel?</a:t>
            </a:r>
            <a:endParaRPr lang="en-US" sz="30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33400" y="5029200"/>
            <a:ext cx="2514600" cy="1440887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dirty="0" smtClean="0">
                <a:ln>
                  <a:solidFill>
                    <a:sysClr val="windowText" lastClr="000000"/>
                  </a:solidFill>
                </a:ln>
              </a:rPr>
              <a:t>Why did he fall?</a:t>
            </a:r>
            <a:endParaRPr lang="en-US" sz="3000" dirty="0">
              <a:ln>
                <a:solidFill>
                  <a:sysClr val="windowText" lastClr="00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587746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sz="7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 infer…</a:t>
            </a:r>
          </a:p>
          <a:p>
            <a:pPr marL="0" indent="0">
              <a:buNone/>
            </a:pPr>
            <a:endParaRPr lang="en-US" sz="22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7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I think…because…</a:t>
            </a:r>
          </a:p>
          <a:p>
            <a:pPr marL="0" indent="0">
              <a:buNone/>
            </a:pPr>
            <a:endParaRPr lang="en-US" sz="20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6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The clues that helped me were…</a:t>
            </a:r>
            <a:endParaRPr lang="en-US" sz="6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29747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Mylar</Template>
  <TotalTime>4527</TotalTime>
  <Words>464</Words>
  <Application>Microsoft Office PowerPoint</Application>
  <PresentationFormat>On-screen Show (4:3)</PresentationFormat>
  <Paragraphs>95</Paragraphs>
  <Slides>32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Making Inferences</vt:lpstr>
      <vt:lpstr>What season is it? </vt:lpstr>
      <vt:lpstr>PowerPoint Presentation</vt:lpstr>
      <vt:lpstr>What season is it? </vt:lpstr>
      <vt:lpstr>PowerPoint Presentation</vt:lpstr>
      <vt:lpstr>PowerPoint Presentation</vt:lpstr>
      <vt:lpstr>PowerPoint Presentation</vt:lpstr>
      <vt:lpstr>What happened?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Credits</vt:lpstr>
    </vt:vector>
  </TitlesOfParts>
  <Company>MCPS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22</cp:revision>
  <dcterms:created xsi:type="dcterms:W3CDTF">2014-03-12T13:13:34Z</dcterms:created>
  <dcterms:modified xsi:type="dcterms:W3CDTF">2015-02-04T16:35:43Z</dcterms:modified>
</cp:coreProperties>
</file>