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328" r:id="rId2"/>
    <p:sldId id="307" r:id="rId3"/>
    <p:sldId id="256" r:id="rId4"/>
    <p:sldId id="257" r:id="rId5"/>
    <p:sldId id="258" r:id="rId6"/>
    <p:sldId id="263" r:id="rId7"/>
    <p:sldId id="280" r:id="rId8"/>
    <p:sldId id="259" r:id="rId9"/>
    <p:sldId id="260" r:id="rId10"/>
    <p:sldId id="264" r:id="rId11"/>
    <p:sldId id="261" r:id="rId12"/>
    <p:sldId id="262" r:id="rId13"/>
    <p:sldId id="265" r:id="rId14"/>
    <p:sldId id="266" r:id="rId15"/>
    <p:sldId id="267" r:id="rId16"/>
    <p:sldId id="268"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308" r:id="rId31"/>
    <p:sldId id="295" r:id="rId32"/>
    <p:sldId id="306" r:id="rId33"/>
    <p:sldId id="297" r:id="rId34"/>
    <p:sldId id="298" r:id="rId35"/>
    <p:sldId id="296" r:id="rId36"/>
    <p:sldId id="301" r:id="rId37"/>
    <p:sldId id="309" r:id="rId38"/>
    <p:sldId id="299" r:id="rId39"/>
    <p:sldId id="311" r:id="rId40"/>
    <p:sldId id="270" r:id="rId41"/>
    <p:sldId id="276" r:id="rId42"/>
    <p:sldId id="302" r:id="rId43"/>
    <p:sldId id="277" r:id="rId44"/>
    <p:sldId id="269" r:id="rId45"/>
    <p:sldId id="300" r:id="rId46"/>
    <p:sldId id="303" r:id="rId47"/>
    <p:sldId id="330" r:id="rId48"/>
    <p:sldId id="305" r:id="rId49"/>
    <p:sldId id="310" r:id="rId50"/>
    <p:sldId id="312" r:id="rId51"/>
    <p:sldId id="313" r:id="rId52"/>
    <p:sldId id="322" r:id="rId53"/>
    <p:sldId id="323" r:id="rId54"/>
    <p:sldId id="329" r:id="rId55"/>
    <p:sldId id="326" r:id="rId56"/>
    <p:sldId id="324" r:id="rId57"/>
    <p:sldId id="32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p:scale>
          <a:sx n="60" d="100"/>
          <a:sy n="60" d="100"/>
        </p:scale>
        <p:origin x="-216" y="-4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pPr>
              <a:defRPr/>
            </a:pPr>
            <a:endParaRPr lang="en-US"/>
          </a:p>
        </p:txBody>
      </p:sp>
      <p:sp>
        <p:nvSpPr>
          <p:cNvPr id="5" name="Footer Placeholder 4"/>
          <p:cNvSpPr>
            <a:spLocks noGrp="1"/>
          </p:cNvSpPr>
          <p:nvPr>
            <p:ph type="ftr" sz="quarter" idx="11"/>
          </p:nvPr>
        </p:nvSpPr>
        <p:spPr>
          <a:xfrm>
            <a:off x="3962399" y="5870575"/>
            <a:ext cx="4893958" cy="377825"/>
          </a:xfrm>
        </p:spPr>
        <p:txBody>
          <a:bodyPr/>
          <a:lstStyle/>
          <a:p>
            <a:pPr>
              <a:defRPr/>
            </a:pPr>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4B69F5C0-3054-4299-A769-6A0F1989E1C4}" type="slidenum">
              <a:rPr lang="en-US" altLang="en-US" smtClean="0"/>
              <a:pPr/>
              <a:t>‹#›</a:t>
            </a:fld>
            <a:endParaRPr lang="en-US" altLang="en-US"/>
          </a:p>
        </p:txBody>
      </p:sp>
    </p:spTree>
    <p:extLst>
      <p:ext uri="{BB962C8B-B14F-4D97-AF65-F5344CB8AC3E}">
        <p14:creationId xmlns:p14="http://schemas.microsoft.com/office/powerpoint/2010/main" val="152387744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7577400-12B0-47EA-9AFA-6680AC7AE9E2}" type="slidenum">
              <a:rPr lang="en-US" altLang="en-US" smtClean="0"/>
              <a:pPr/>
              <a:t>‹#›</a:t>
            </a:fld>
            <a:endParaRPr lang="en-US" altLang="en-US"/>
          </a:p>
        </p:txBody>
      </p:sp>
    </p:spTree>
    <p:extLst>
      <p:ext uri="{BB962C8B-B14F-4D97-AF65-F5344CB8AC3E}">
        <p14:creationId xmlns:p14="http://schemas.microsoft.com/office/powerpoint/2010/main" val="294783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7577400-12B0-47EA-9AFA-6680AC7AE9E2}" type="slidenum">
              <a:rPr lang="en-US" altLang="en-US" smtClean="0"/>
              <a:pPr/>
              <a:t>‹#›</a:t>
            </a:fld>
            <a:endParaRPr lang="en-US" altLang="en-US"/>
          </a:p>
        </p:txBody>
      </p:sp>
    </p:spTree>
    <p:extLst>
      <p:ext uri="{BB962C8B-B14F-4D97-AF65-F5344CB8AC3E}">
        <p14:creationId xmlns:p14="http://schemas.microsoft.com/office/powerpoint/2010/main" val="705917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7577400-12B0-47EA-9AFA-6680AC7AE9E2}" type="slidenum">
              <a:rPr lang="en-US" altLang="en-US" smtClean="0"/>
              <a:pPr/>
              <a:t>‹#›</a:t>
            </a:fld>
            <a:endParaRPr lang="en-US" altLang="en-US"/>
          </a:p>
        </p:txBody>
      </p:sp>
    </p:spTree>
    <p:extLst>
      <p:ext uri="{BB962C8B-B14F-4D97-AF65-F5344CB8AC3E}">
        <p14:creationId xmlns:p14="http://schemas.microsoft.com/office/powerpoint/2010/main" val="3850173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7577400-12B0-47EA-9AFA-6680AC7AE9E2}" type="slidenum">
              <a:rPr lang="en-US" altLang="en-US" smtClean="0"/>
              <a:pPr/>
              <a:t>‹#›</a:t>
            </a:fld>
            <a:endParaRPr lang="en-US" altLang="en-US"/>
          </a:p>
        </p:txBody>
      </p:sp>
    </p:spTree>
    <p:extLst>
      <p:ext uri="{BB962C8B-B14F-4D97-AF65-F5344CB8AC3E}">
        <p14:creationId xmlns:p14="http://schemas.microsoft.com/office/powerpoint/2010/main" val="389402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7577400-12B0-47EA-9AFA-6680AC7AE9E2}" type="slidenum">
              <a:rPr lang="en-US" altLang="en-US" smtClean="0"/>
              <a:pPr/>
              <a:t>‹#›</a:t>
            </a:fld>
            <a:endParaRPr lang="en-US" altLang="en-US"/>
          </a:p>
        </p:txBody>
      </p:sp>
    </p:spTree>
    <p:extLst>
      <p:ext uri="{BB962C8B-B14F-4D97-AF65-F5344CB8AC3E}">
        <p14:creationId xmlns:p14="http://schemas.microsoft.com/office/powerpoint/2010/main" val="1044123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7577400-12B0-47EA-9AFA-6680AC7AE9E2}" type="slidenum">
              <a:rPr lang="en-US" altLang="en-US" smtClean="0"/>
              <a:pPr/>
              <a:t>‹#›</a:t>
            </a:fld>
            <a:endParaRPr lang="en-US" altLang="en-US"/>
          </a:p>
        </p:txBody>
      </p:sp>
    </p:spTree>
    <p:extLst>
      <p:ext uri="{BB962C8B-B14F-4D97-AF65-F5344CB8AC3E}">
        <p14:creationId xmlns:p14="http://schemas.microsoft.com/office/powerpoint/2010/main" val="2922880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17A85C-75C5-4048-A977-02CEC8868548}" type="slidenum">
              <a:rPr lang="en-US" altLang="en-US" smtClean="0"/>
              <a:pPr/>
              <a:t>‹#›</a:t>
            </a:fld>
            <a:endParaRPr lang="en-US" altLang="en-US"/>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153177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B026125-23BB-441B-9394-61CFAD82B761}" type="slidenum">
              <a:rPr lang="en-US" altLang="en-US" smtClean="0"/>
              <a:pPr/>
              <a:t>‹#›</a:t>
            </a:fld>
            <a:endParaRPr lang="en-US" altLang="en-US"/>
          </a:p>
        </p:txBody>
      </p:sp>
    </p:spTree>
    <p:extLst>
      <p:ext uri="{BB962C8B-B14F-4D97-AF65-F5344CB8AC3E}">
        <p14:creationId xmlns:p14="http://schemas.microsoft.com/office/powerpoint/2010/main" val="261499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B233622-4C86-4D0C-A1BF-BF77616D3355}" type="slidenum">
              <a:rPr lang="en-US" altLang="en-US" smtClean="0"/>
              <a:pPr/>
              <a:t>‹#›</a:t>
            </a:fld>
            <a:endParaRPr lang="en-US" altLang="en-US"/>
          </a:p>
        </p:txBody>
      </p:sp>
    </p:spTree>
    <p:extLst>
      <p:ext uri="{BB962C8B-B14F-4D97-AF65-F5344CB8AC3E}">
        <p14:creationId xmlns:p14="http://schemas.microsoft.com/office/powerpoint/2010/main" val="242947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924C33B-4B43-4BBF-BFCB-A6D2E3874FC0}" type="slidenum">
              <a:rPr lang="en-US" altLang="en-US" smtClean="0"/>
              <a:pPr/>
              <a:t>‹#›</a:t>
            </a:fld>
            <a:endParaRPr lang="en-US" altLang="en-US"/>
          </a:p>
        </p:txBody>
      </p:sp>
    </p:spTree>
    <p:extLst>
      <p:ext uri="{BB962C8B-B14F-4D97-AF65-F5344CB8AC3E}">
        <p14:creationId xmlns:p14="http://schemas.microsoft.com/office/powerpoint/2010/main" val="15231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53C2191-668D-49B7-A650-A9D36DC11FA6}" type="slidenum">
              <a:rPr lang="en-US" altLang="en-US" smtClean="0"/>
              <a:pPr/>
              <a:t>‹#›</a:t>
            </a:fld>
            <a:endParaRPr lang="en-US" altLang="en-US"/>
          </a:p>
        </p:txBody>
      </p:sp>
    </p:spTree>
    <p:extLst>
      <p:ext uri="{BB962C8B-B14F-4D97-AF65-F5344CB8AC3E}">
        <p14:creationId xmlns:p14="http://schemas.microsoft.com/office/powerpoint/2010/main" val="104928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B601EA3-2C89-4BD1-A201-FD60736920F2}" type="slidenum">
              <a:rPr lang="en-US" altLang="en-US" smtClean="0"/>
              <a:pPr/>
              <a:t>‹#›</a:t>
            </a:fld>
            <a:endParaRPr lang="en-US" altLang="en-US"/>
          </a:p>
        </p:txBody>
      </p:sp>
    </p:spTree>
    <p:extLst>
      <p:ext uri="{BB962C8B-B14F-4D97-AF65-F5344CB8AC3E}">
        <p14:creationId xmlns:p14="http://schemas.microsoft.com/office/powerpoint/2010/main" val="344889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1CC6E551-DCB7-4F5E-A76C-63E4430BB7A4}" type="slidenum">
              <a:rPr lang="en-US" altLang="en-US" smtClean="0"/>
              <a:pPr/>
              <a:t>‹#›</a:t>
            </a:fld>
            <a:endParaRPr lang="en-US" altLang="en-US"/>
          </a:p>
        </p:txBody>
      </p:sp>
    </p:spTree>
    <p:extLst>
      <p:ext uri="{BB962C8B-B14F-4D97-AF65-F5344CB8AC3E}">
        <p14:creationId xmlns:p14="http://schemas.microsoft.com/office/powerpoint/2010/main" val="3293356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6AF44DB2-46D3-409E-BB48-812A32C51E21}" type="slidenum">
              <a:rPr lang="en-US" altLang="en-US" smtClean="0"/>
              <a:pPr/>
              <a:t>‹#›</a:t>
            </a:fld>
            <a:endParaRPr lang="en-US" altLang="en-US"/>
          </a:p>
        </p:txBody>
      </p:sp>
    </p:spTree>
    <p:extLst>
      <p:ext uri="{BB962C8B-B14F-4D97-AF65-F5344CB8AC3E}">
        <p14:creationId xmlns:p14="http://schemas.microsoft.com/office/powerpoint/2010/main" val="60561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5CE84DE-12CB-4F91-BCE4-E2D117DC4B2D}" type="slidenum">
              <a:rPr lang="en-US" altLang="en-US" smtClean="0"/>
              <a:pPr/>
              <a:t>‹#›</a:t>
            </a:fld>
            <a:endParaRPr lang="en-US" altLang="en-US"/>
          </a:p>
        </p:txBody>
      </p:sp>
    </p:spTree>
    <p:extLst>
      <p:ext uri="{BB962C8B-B14F-4D97-AF65-F5344CB8AC3E}">
        <p14:creationId xmlns:p14="http://schemas.microsoft.com/office/powerpoint/2010/main" val="138532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C25E2E9-96FC-45B7-B2D7-80F55FDD9E4C}" type="slidenum">
              <a:rPr lang="en-US" altLang="en-US" smtClean="0"/>
              <a:pPr/>
              <a:t>‹#›</a:t>
            </a:fld>
            <a:endParaRPr lang="en-US" altLang="en-US"/>
          </a:p>
        </p:txBody>
      </p:sp>
    </p:spTree>
    <p:extLst>
      <p:ext uri="{BB962C8B-B14F-4D97-AF65-F5344CB8AC3E}">
        <p14:creationId xmlns:p14="http://schemas.microsoft.com/office/powerpoint/2010/main" val="1183930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577400-12B0-47EA-9AFA-6680AC7AE9E2}" type="slidenum">
              <a:rPr lang="en-US" altLang="en-US" smtClean="0"/>
              <a:pPr/>
              <a:t>‹#›</a:t>
            </a:fld>
            <a:endParaRPr lang="en-US" altLang="en-US"/>
          </a:p>
        </p:txBody>
      </p:sp>
    </p:spTree>
    <p:extLst>
      <p:ext uri="{BB962C8B-B14F-4D97-AF65-F5344CB8AC3E}">
        <p14:creationId xmlns:p14="http://schemas.microsoft.com/office/powerpoint/2010/main" val="3168500812"/>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UJ1zKbfxbO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upload.wikimedia.org/wikipedia/commons/1/14/Come_unto_me,_ye_opprest.jpg"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upload.wikimedia.org/wikipedia/commons/2/23/Radicals_awaiting_deportation.jpg"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Bellwork</a:t>
            </a:r>
            <a:endParaRPr lang="en-US" dirty="0"/>
          </a:p>
        </p:txBody>
      </p:sp>
      <p:sp>
        <p:nvSpPr>
          <p:cNvPr id="3" name="Content Placeholder 2"/>
          <p:cNvSpPr>
            <a:spLocks noGrp="1"/>
          </p:cNvSpPr>
          <p:nvPr>
            <p:ph idx="1"/>
          </p:nvPr>
        </p:nvSpPr>
        <p:spPr/>
        <p:txBody>
          <a:bodyPr/>
          <a:lstStyle/>
          <a:p>
            <a:r>
              <a:rPr lang="en-US" dirty="0" smtClean="0"/>
              <a:t>What was the Treaty of Versailles?</a:t>
            </a:r>
          </a:p>
          <a:p>
            <a:r>
              <a:rPr lang="en-US" dirty="0" smtClean="0"/>
              <a:t>Why did the U.S. Senate fail to accept the Treaty of Versailles/join the League of Nations? </a:t>
            </a:r>
          </a:p>
          <a:p>
            <a:pPr marL="0" indent="0">
              <a:buNone/>
            </a:pPr>
            <a:endParaRPr lang="en-US" dirty="0" smtClean="0"/>
          </a:p>
        </p:txBody>
      </p:sp>
    </p:spTree>
    <p:extLst>
      <p:ext uri="{BB962C8B-B14F-4D97-AF65-F5344CB8AC3E}">
        <p14:creationId xmlns:p14="http://schemas.microsoft.com/office/powerpoint/2010/main" val="406009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5685" y="2399237"/>
            <a:ext cx="6151075" cy="3545256"/>
          </a:xfrm>
          <a:prstGeom prst="rect">
            <a:avLst/>
          </a:prstGeom>
        </p:spPr>
      </p:pic>
      <p:pic>
        <p:nvPicPr>
          <p:cNvPr id="5" name="Picture 4"/>
          <p:cNvPicPr>
            <a:picLocks noChangeAspect="1"/>
          </p:cNvPicPr>
          <p:nvPr/>
        </p:nvPicPr>
        <p:blipFill>
          <a:blip r:embed="rId3"/>
          <a:stretch>
            <a:fillRect/>
          </a:stretch>
        </p:blipFill>
        <p:spPr>
          <a:xfrm>
            <a:off x="5963039" y="2185902"/>
            <a:ext cx="5715000" cy="3971925"/>
          </a:xfrm>
          <a:prstGeom prst="rect">
            <a:avLst/>
          </a:prstGeom>
        </p:spPr>
      </p:pic>
    </p:spTree>
    <p:extLst>
      <p:ext uri="{BB962C8B-B14F-4D97-AF65-F5344CB8AC3E}">
        <p14:creationId xmlns:p14="http://schemas.microsoft.com/office/powerpoint/2010/main" val="86664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1919 Inflation- Recession </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Purchasing power of the dollar shrunk </a:t>
            </a:r>
          </a:p>
          <a:p>
            <a:r>
              <a:rPr lang="en-US" sz="2800" dirty="0" smtClean="0"/>
              <a:t>For average American Family in 1919 the cost of living was 99% higher than it had been before the war</a:t>
            </a:r>
          </a:p>
          <a:p>
            <a:r>
              <a:rPr lang="en-US" sz="2800" dirty="0" smtClean="0"/>
              <a:t>Poem “Because Wilson kept us out of war, he kept us out of peace, he kept us out of clothing, he kept us out of booze, he kept us out of sugar…”</a:t>
            </a:r>
          </a:p>
          <a:p>
            <a:r>
              <a:rPr lang="en-US" sz="2800" dirty="0" smtClean="0"/>
              <a:t>Economic troubles cause increased </a:t>
            </a:r>
            <a:r>
              <a:rPr lang="en-US" sz="2800" b="1" dirty="0" smtClean="0"/>
              <a:t>racism and intolerance </a:t>
            </a:r>
          </a:p>
          <a:p>
            <a:pPr marL="0" indent="0">
              <a:buNone/>
            </a:pPr>
            <a:r>
              <a:rPr lang="en-US" dirty="0" smtClean="0"/>
              <a:t>                 </a:t>
            </a:r>
            <a:endParaRPr lang="en-US" dirty="0"/>
          </a:p>
        </p:txBody>
      </p:sp>
    </p:spTree>
    <p:extLst>
      <p:ext uri="{BB962C8B-B14F-4D97-AF65-F5344CB8AC3E}">
        <p14:creationId xmlns:p14="http://schemas.microsoft.com/office/powerpoint/2010/main" val="301602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8" y="89639"/>
            <a:ext cx="10131425" cy="1456267"/>
          </a:xfrm>
        </p:spPr>
        <p:txBody>
          <a:bodyPr/>
          <a:lstStyle/>
          <a:p>
            <a:r>
              <a:rPr lang="en-US" dirty="0" smtClean="0"/>
              <a:t>End of Cooperation: Struggle between Labor and Capitalists Resumes</a:t>
            </a:r>
            <a:endParaRPr lang="en-US" dirty="0"/>
          </a:p>
        </p:txBody>
      </p:sp>
      <p:sp>
        <p:nvSpPr>
          <p:cNvPr id="3" name="Content Placeholder 2"/>
          <p:cNvSpPr>
            <a:spLocks noGrp="1"/>
          </p:cNvSpPr>
          <p:nvPr>
            <p:ph idx="1"/>
          </p:nvPr>
        </p:nvSpPr>
        <p:spPr>
          <a:xfrm>
            <a:off x="581298" y="766556"/>
            <a:ext cx="10131425" cy="3649133"/>
          </a:xfrm>
        </p:spPr>
        <p:txBody>
          <a:bodyPr>
            <a:normAutofit/>
          </a:bodyPr>
          <a:lstStyle/>
          <a:p>
            <a:r>
              <a:rPr lang="en-US" sz="2800" dirty="0" smtClean="0"/>
              <a:t>1919 Strikes:</a:t>
            </a:r>
          </a:p>
          <a:p>
            <a:r>
              <a:rPr lang="en-US" sz="2800" dirty="0" smtClean="0"/>
              <a:t>Almost every major had a massive strike in 1919; more than 2500 strikes with over 4 million workers (1/5 of the nation) </a:t>
            </a:r>
          </a:p>
          <a:p>
            <a:r>
              <a:rPr lang="en-US" sz="2800" dirty="0" smtClean="0"/>
              <a:t>Labor demanded shorter hours and raises to match inflation</a:t>
            </a:r>
            <a:endParaRPr lang="en-US" sz="2800" dirty="0"/>
          </a:p>
        </p:txBody>
      </p:sp>
      <p:pic>
        <p:nvPicPr>
          <p:cNvPr id="4" name="Picture 3"/>
          <p:cNvPicPr>
            <a:picLocks noChangeAspect="1"/>
          </p:cNvPicPr>
          <p:nvPr/>
        </p:nvPicPr>
        <p:blipFill>
          <a:blip r:embed="rId2"/>
          <a:stretch>
            <a:fillRect/>
          </a:stretch>
        </p:blipFill>
        <p:spPr>
          <a:xfrm>
            <a:off x="0" y="4038600"/>
            <a:ext cx="4010658" cy="2898612"/>
          </a:xfrm>
          <a:prstGeom prst="rect">
            <a:avLst/>
          </a:prstGeom>
        </p:spPr>
      </p:pic>
      <p:pic>
        <p:nvPicPr>
          <p:cNvPr id="5" name="Picture 4"/>
          <p:cNvPicPr>
            <a:picLocks noChangeAspect="1"/>
          </p:cNvPicPr>
          <p:nvPr/>
        </p:nvPicPr>
        <p:blipFill>
          <a:blip r:embed="rId3"/>
          <a:stretch>
            <a:fillRect/>
          </a:stretch>
        </p:blipFill>
        <p:spPr>
          <a:xfrm>
            <a:off x="9388251" y="3801373"/>
            <a:ext cx="3131587" cy="3090017"/>
          </a:xfrm>
          <a:prstGeom prst="rect">
            <a:avLst/>
          </a:prstGeom>
        </p:spPr>
      </p:pic>
      <p:pic>
        <p:nvPicPr>
          <p:cNvPr id="6" name="Picture 5"/>
          <p:cNvPicPr>
            <a:picLocks noChangeAspect="1"/>
          </p:cNvPicPr>
          <p:nvPr/>
        </p:nvPicPr>
        <p:blipFill>
          <a:blip r:embed="rId4"/>
          <a:stretch>
            <a:fillRect/>
          </a:stretch>
        </p:blipFill>
        <p:spPr>
          <a:xfrm>
            <a:off x="4010658" y="3846548"/>
            <a:ext cx="5377593" cy="3011452"/>
          </a:xfrm>
          <a:prstGeom prst="rect">
            <a:avLst/>
          </a:prstGeom>
        </p:spPr>
      </p:pic>
    </p:spTree>
    <p:extLst>
      <p:ext uri="{BB962C8B-B14F-4D97-AF65-F5344CB8AC3E}">
        <p14:creationId xmlns:p14="http://schemas.microsoft.com/office/powerpoint/2010/main" val="1205894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5903" y="49733"/>
            <a:ext cx="4738237" cy="6601588"/>
          </a:xfrm>
          <a:prstGeom prst="rect">
            <a:avLst/>
          </a:prstGeom>
        </p:spPr>
      </p:pic>
      <p:pic>
        <p:nvPicPr>
          <p:cNvPr id="5" name="Picture 4"/>
          <p:cNvPicPr>
            <a:picLocks noChangeAspect="1"/>
          </p:cNvPicPr>
          <p:nvPr/>
        </p:nvPicPr>
        <p:blipFill>
          <a:blip r:embed="rId3"/>
          <a:stretch>
            <a:fillRect/>
          </a:stretch>
        </p:blipFill>
        <p:spPr>
          <a:xfrm>
            <a:off x="4402334" y="3137841"/>
            <a:ext cx="6314065" cy="3599017"/>
          </a:xfrm>
          <a:prstGeom prst="rect">
            <a:avLst/>
          </a:prstGeom>
        </p:spPr>
      </p:pic>
      <p:pic>
        <p:nvPicPr>
          <p:cNvPr id="6" name="Picture 5"/>
          <p:cNvPicPr>
            <a:picLocks noChangeAspect="1"/>
          </p:cNvPicPr>
          <p:nvPr/>
        </p:nvPicPr>
        <p:blipFill>
          <a:blip r:embed="rId4"/>
          <a:stretch>
            <a:fillRect/>
          </a:stretch>
        </p:blipFill>
        <p:spPr>
          <a:xfrm>
            <a:off x="4402334" y="-71409"/>
            <a:ext cx="4242175" cy="3209250"/>
          </a:xfrm>
          <a:prstGeom prst="rect">
            <a:avLst/>
          </a:prstGeom>
        </p:spPr>
      </p:pic>
      <p:pic>
        <p:nvPicPr>
          <p:cNvPr id="7" name="Picture 6"/>
          <p:cNvPicPr>
            <a:picLocks noChangeAspect="1"/>
          </p:cNvPicPr>
          <p:nvPr/>
        </p:nvPicPr>
        <p:blipFill>
          <a:blip r:embed="rId5"/>
          <a:stretch>
            <a:fillRect/>
          </a:stretch>
        </p:blipFill>
        <p:spPr>
          <a:xfrm>
            <a:off x="8699980" y="286527"/>
            <a:ext cx="4032837" cy="2808321"/>
          </a:xfrm>
          <a:prstGeom prst="rect">
            <a:avLst/>
          </a:prstGeom>
        </p:spPr>
      </p:pic>
    </p:spTree>
    <p:extLst>
      <p:ext uri="{BB962C8B-B14F-4D97-AF65-F5344CB8AC3E}">
        <p14:creationId xmlns:p14="http://schemas.microsoft.com/office/powerpoint/2010/main" val="1461046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097" y="300444"/>
            <a:ext cx="10972800" cy="785949"/>
          </a:xfrm>
        </p:spPr>
        <p:txBody>
          <a:bodyPr/>
          <a:lstStyle/>
          <a:p>
            <a:r>
              <a:rPr lang="en-US" dirty="0" smtClean="0"/>
              <a:t>Boston Police Strike of 1919</a:t>
            </a:r>
            <a:endParaRPr lang="en-US" dirty="0"/>
          </a:p>
        </p:txBody>
      </p:sp>
      <p:sp>
        <p:nvSpPr>
          <p:cNvPr id="5" name="Content Placeholder 4"/>
          <p:cNvSpPr>
            <a:spLocks noGrp="1"/>
          </p:cNvSpPr>
          <p:nvPr>
            <p:ph idx="1"/>
          </p:nvPr>
        </p:nvSpPr>
        <p:spPr>
          <a:xfrm>
            <a:off x="505097" y="862149"/>
            <a:ext cx="10972800" cy="3267890"/>
          </a:xfrm>
        </p:spPr>
        <p:txBody>
          <a:bodyPr>
            <a:normAutofit/>
          </a:bodyPr>
          <a:lstStyle/>
          <a:p>
            <a:r>
              <a:rPr lang="en-US" sz="2800" dirty="0" smtClean="0"/>
              <a:t>Boston police had not been given a raise since before WWI</a:t>
            </a:r>
          </a:p>
          <a:p>
            <a:r>
              <a:rPr lang="en-US" sz="2800" dirty="0" smtClean="0"/>
              <a:t>Representatives who asked for raise were fired</a:t>
            </a:r>
          </a:p>
          <a:p>
            <a:r>
              <a:rPr lang="en-US" sz="2800" dirty="0" smtClean="0"/>
              <a:t>Remaining 1,117 officers go on strike</a:t>
            </a:r>
          </a:p>
          <a:p>
            <a:r>
              <a:rPr lang="en-US" sz="2800" dirty="0" smtClean="0"/>
              <a:t>Concern for public safety gain strike national attention </a:t>
            </a:r>
            <a:endParaRPr lang="en-US" sz="2800" dirty="0"/>
          </a:p>
        </p:txBody>
      </p:sp>
      <p:pic>
        <p:nvPicPr>
          <p:cNvPr id="6" name="Picture 5"/>
          <p:cNvPicPr>
            <a:picLocks noChangeAspect="1"/>
          </p:cNvPicPr>
          <p:nvPr/>
        </p:nvPicPr>
        <p:blipFill>
          <a:blip r:embed="rId2"/>
          <a:stretch>
            <a:fillRect/>
          </a:stretch>
        </p:blipFill>
        <p:spPr>
          <a:xfrm>
            <a:off x="6348226" y="3648437"/>
            <a:ext cx="3944984" cy="2961368"/>
          </a:xfrm>
          <a:prstGeom prst="rect">
            <a:avLst/>
          </a:prstGeom>
        </p:spPr>
      </p:pic>
      <p:pic>
        <p:nvPicPr>
          <p:cNvPr id="7" name="Picture 6"/>
          <p:cNvPicPr>
            <a:picLocks noChangeAspect="1"/>
          </p:cNvPicPr>
          <p:nvPr/>
        </p:nvPicPr>
        <p:blipFill>
          <a:blip r:embed="rId3"/>
          <a:stretch>
            <a:fillRect/>
          </a:stretch>
        </p:blipFill>
        <p:spPr>
          <a:xfrm>
            <a:off x="3067717" y="3648437"/>
            <a:ext cx="2095822" cy="2991394"/>
          </a:xfrm>
          <a:prstGeom prst="rect">
            <a:avLst/>
          </a:prstGeom>
        </p:spPr>
      </p:pic>
    </p:spTree>
    <p:extLst>
      <p:ext uri="{BB962C8B-B14F-4D97-AF65-F5344CB8AC3E}">
        <p14:creationId xmlns:p14="http://schemas.microsoft.com/office/powerpoint/2010/main" val="71282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Boston Police Strike </a:t>
            </a:r>
            <a:endParaRPr lang="en-US" dirty="0"/>
          </a:p>
        </p:txBody>
      </p:sp>
      <p:sp>
        <p:nvSpPr>
          <p:cNvPr id="3" name="Content Placeholder 2"/>
          <p:cNvSpPr>
            <a:spLocks noGrp="1"/>
          </p:cNvSpPr>
          <p:nvPr>
            <p:ph idx="1"/>
          </p:nvPr>
        </p:nvSpPr>
        <p:spPr>
          <a:xfrm>
            <a:off x="5520690" y="1825624"/>
            <a:ext cx="5113020" cy="4351338"/>
          </a:xfrm>
        </p:spPr>
        <p:txBody>
          <a:bodyPr/>
          <a:lstStyle/>
          <a:p>
            <a:r>
              <a:rPr lang="en-US" sz="2800" dirty="0" smtClean="0"/>
              <a:t>MA governor, Calvin Coolidge, calls out the National Guard</a:t>
            </a:r>
          </a:p>
          <a:p>
            <a:r>
              <a:rPr lang="en-US" sz="2800" dirty="0" smtClean="0"/>
              <a:t>“There is no right to strike against public safety by anybody, anywhere, any time.” </a:t>
            </a:r>
          </a:p>
          <a:p>
            <a:endParaRPr lang="en-US" dirty="0"/>
          </a:p>
        </p:txBody>
      </p:sp>
      <p:pic>
        <p:nvPicPr>
          <p:cNvPr id="4" name="Picture 3"/>
          <p:cNvPicPr>
            <a:picLocks noChangeAspect="1"/>
          </p:cNvPicPr>
          <p:nvPr/>
        </p:nvPicPr>
        <p:blipFill>
          <a:blip r:embed="rId2"/>
          <a:stretch>
            <a:fillRect/>
          </a:stretch>
        </p:blipFill>
        <p:spPr>
          <a:xfrm>
            <a:off x="1324927" y="1528695"/>
            <a:ext cx="3475673" cy="4945197"/>
          </a:xfrm>
          <a:prstGeom prst="rect">
            <a:avLst/>
          </a:prstGeom>
        </p:spPr>
      </p:pic>
    </p:spTree>
    <p:extLst>
      <p:ext uri="{BB962C8B-B14F-4D97-AF65-F5344CB8AC3E}">
        <p14:creationId xmlns:p14="http://schemas.microsoft.com/office/powerpoint/2010/main" val="1677084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0446"/>
            <a:ext cx="10972800" cy="903514"/>
          </a:xfrm>
        </p:spPr>
        <p:txBody>
          <a:bodyPr/>
          <a:lstStyle/>
          <a:p>
            <a:r>
              <a:rPr lang="en-US" dirty="0" smtClean="0"/>
              <a:t>Boston Police Strike </a:t>
            </a:r>
            <a:endParaRPr lang="en-US" dirty="0"/>
          </a:p>
        </p:txBody>
      </p:sp>
      <p:sp>
        <p:nvSpPr>
          <p:cNvPr id="3" name="Content Placeholder 2"/>
          <p:cNvSpPr>
            <a:spLocks noGrp="1"/>
          </p:cNvSpPr>
          <p:nvPr>
            <p:ph idx="1"/>
          </p:nvPr>
        </p:nvSpPr>
        <p:spPr>
          <a:xfrm>
            <a:off x="5694318" y="1203960"/>
            <a:ext cx="6111240" cy="4351338"/>
          </a:xfrm>
        </p:spPr>
        <p:txBody>
          <a:bodyPr>
            <a:normAutofit/>
          </a:bodyPr>
          <a:lstStyle/>
          <a:p>
            <a:r>
              <a:rPr lang="en-US" sz="2800" dirty="0" smtClean="0"/>
              <a:t>After the strike ended, striking officers were fired</a:t>
            </a:r>
          </a:p>
          <a:p>
            <a:r>
              <a:rPr lang="en-US" sz="2800" dirty="0" smtClean="0"/>
              <a:t>New officers were hired and trained</a:t>
            </a:r>
          </a:p>
          <a:p>
            <a:r>
              <a:rPr lang="en-US" sz="2800" dirty="0" smtClean="0"/>
              <a:t>Coolidge was praised for “saving Boston, if not the nation, for communism and anarchy”</a:t>
            </a:r>
          </a:p>
          <a:p>
            <a:r>
              <a:rPr lang="en-US" sz="2800" dirty="0" smtClean="0"/>
              <a:t>This fame and reputation help him secure the presidency </a:t>
            </a:r>
            <a:endParaRPr lang="en-US" sz="2800" dirty="0"/>
          </a:p>
        </p:txBody>
      </p:sp>
      <p:pic>
        <p:nvPicPr>
          <p:cNvPr id="4" name="Picture 3"/>
          <p:cNvPicPr>
            <a:picLocks noChangeAspect="1"/>
          </p:cNvPicPr>
          <p:nvPr/>
        </p:nvPicPr>
        <p:blipFill>
          <a:blip r:embed="rId2"/>
          <a:stretch>
            <a:fillRect/>
          </a:stretch>
        </p:blipFill>
        <p:spPr>
          <a:xfrm>
            <a:off x="1328738" y="1454414"/>
            <a:ext cx="3888105" cy="4823886"/>
          </a:xfrm>
          <a:prstGeom prst="rect">
            <a:avLst/>
          </a:prstGeom>
        </p:spPr>
      </p:pic>
    </p:spTree>
    <p:extLst>
      <p:ext uri="{BB962C8B-B14F-4D97-AF65-F5344CB8AC3E}">
        <p14:creationId xmlns:p14="http://schemas.microsoft.com/office/powerpoint/2010/main" val="3921705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057400" y="0"/>
            <a:ext cx="8229600" cy="1371600"/>
          </a:xfrm>
        </p:spPr>
        <p:txBody>
          <a:bodyPr/>
          <a:lstStyle/>
          <a:p>
            <a:pPr eaLnBrk="1" hangingPunct="1">
              <a:defRPr/>
            </a:pPr>
            <a:r>
              <a:rPr lang="en-US" dirty="0" smtClean="0"/>
              <a:t>Red Scare </a:t>
            </a:r>
          </a:p>
        </p:txBody>
      </p:sp>
      <p:sp>
        <p:nvSpPr>
          <p:cNvPr id="14339" name="Rectangle 3"/>
          <p:cNvSpPr>
            <a:spLocks noGrp="1" noChangeArrowheads="1"/>
          </p:cNvSpPr>
          <p:nvPr>
            <p:ph idx="1"/>
          </p:nvPr>
        </p:nvSpPr>
        <p:spPr>
          <a:xfrm>
            <a:off x="1828800" y="1143000"/>
            <a:ext cx="8686800" cy="5334000"/>
          </a:xfrm>
        </p:spPr>
        <p:txBody>
          <a:bodyPr/>
          <a:lstStyle/>
          <a:p>
            <a:pPr eaLnBrk="1" hangingPunct="1">
              <a:lnSpc>
                <a:spcPct val="90000"/>
              </a:lnSpc>
              <a:defRPr/>
            </a:pPr>
            <a:r>
              <a:rPr lang="en-US" sz="2800" dirty="0" smtClean="0"/>
              <a:t>November 1917 – Communist government established in Russia</a:t>
            </a:r>
          </a:p>
          <a:p>
            <a:pPr eaLnBrk="1" hangingPunct="1">
              <a:lnSpc>
                <a:spcPct val="90000"/>
              </a:lnSpc>
              <a:defRPr/>
            </a:pPr>
            <a:r>
              <a:rPr lang="en-US" sz="2800" dirty="0" smtClean="0"/>
              <a:t>Civilians in the US feared a communist revolution in America.</a:t>
            </a:r>
          </a:p>
          <a:p>
            <a:pPr eaLnBrk="1" hangingPunct="1">
              <a:lnSpc>
                <a:spcPct val="90000"/>
              </a:lnSpc>
              <a:defRPr/>
            </a:pPr>
            <a:r>
              <a:rPr lang="en-US" sz="2800" dirty="0" smtClean="0"/>
              <a:t>Showed hatred for foreigners</a:t>
            </a:r>
          </a:p>
          <a:p>
            <a:pPr eaLnBrk="1" hangingPunct="1">
              <a:lnSpc>
                <a:spcPct val="90000"/>
              </a:lnSpc>
              <a:defRPr/>
            </a:pPr>
            <a:r>
              <a:rPr lang="en-US" sz="2800" dirty="0" smtClean="0"/>
              <a:t>Public officials, the media, and business leaders all contributed to the Red Scare. </a:t>
            </a:r>
          </a:p>
          <a:p>
            <a:pPr eaLnBrk="1" hangingPunct="1">
              <a:lnSpc>
                <a:spcPct val="90000"/>
              </a:lnSpc>
              <a:defRPr/>
            </a:pPr>
            <a:r>
              <a:rPr lang="en-US" sz="2800" dirty="0" smtClean="0"/>
              <a:t>Strikes and labor unrest also contributed to internal fear because some radicals of the labor movement (IWW) really did want the US to become communist</a:t>
            </a:r>
          </a:p>
          <a:p>
            <a:pPr eaLnBrk="1" hangingPunct="1">
              <a:lnSpc>
                <a:spcPct val="90000"/>
              </a:lnSpc>
              <a:defRPr/>
            </a:pPr>
            <a:endParaRPr lang="en-US" dirty="0" smtClean="0"/>
          </a:p>
        </p:txBody>
      </p:sp>
    </p:spTree>
    <p:extLst>
      <p:ext uri="{BB962C8B-B14F-4D97-AF65-F5344CB8AC3E}">
        <p14:creationId xmlns:p14="http://schemas.microsoft.com/office/powerpoint/2010/main" val="3747642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81200" y="381000"/>
            <a:ext cx="4800600" cy="838200"/>
          </a:xfrm>
        </p:spPr>
        <p:txBody>
          <a:bodyPr>
            <a:normAutofit fontScale="90000"/>
          </a:bodyPr>
          <a:lstStyle/>
          <a:p>
            <a:pPr eaLnBrk="1" hangingPunct="1">
              <a:defRPr/>
            </a:pPr>
            <a:r>
              <a:rPr lang="en-US" sz="4000"/>
              <a:t>Anarchist Bombings</a:t>
            </a:r>
          </a:p>
        </p:txBody>
      </p:sp>
      <p:sp>
        <p:nvSpPr>
          <p:cNvPr id="45059" name="Rectangle 3"/>
          <p:cNvSpPr>
            <a:spLocks noGrp="1" noChangeArrowheads="1"/>
          </p:cNvSpPr>
          <p:nvPr>
            <p:ph idx="1"/>
          </p:nvPr>
        </p:nvSpPr>
        <p:spPr>
          <a:xfrm>
            <a:off x="1981200" y="1219199"/>
            <a:ext cx="5029200" cy="5325291"/>
          </a:xfrm>
        </p:spPr>
        <p:txBody>
          <a:bodyPr/>
          <a:lstStyle/>
          <a:p>
            <a:pPr eaLnBrk="1" hangingPunct="1">
              <a:lnSpc>
                <a:spcPct val="80000"/>
              </a:lnSpc>
              <a:defRPr/>
            </a:pPr>
            <a:r>
              <a:rPr lang="en-US" sz="2800" dirty="0"/>
              <a:t>Some radical anarchist revolutionaries participated in an organized campaign of terrorism</a:t>
            </a:r>
          </a:p>
          <a:p>
            <a:pPr eaLnBrk="1" hangingPunct="1">
              <a:lnSpc>
                <a:spcPct val="80000"/>
              </a:lnSpc>
              <a:defRPr/>
            </a:pPr>
            <a:r>
              <a:rPr lang="en-US" sz="2800" dirty="0"/>
              <a:t>Prominent politicians, businessmen, and members of the media were mailed bombs</a:t>
            </a:r>
          </a:p>
          <a:p>
            <a:pPr eaLnBrk="1" hangingPunct="1">
              <a:lnSpc>
                <a:spcPct val="80000"/>
              </a:lnSpc>
              <a:defRPr/>
            </a:pPr>
            <a:r>
              <a:rPr lang="en-US" sz="2800" dirty="0"/>
              <a:t>Wall Street Bombing</a:t>
            </a:r>
          </a:p>
          <a:p>
            <a:pPr lvl="1" eaLnBrk="1" hangingPunct="1">
              <a:lnSpc>
                <a:spcPct val="80000"/>
              </a:lnSpc>
              <a:defRPr/>
            </a:pPr>
            <a:r>
              <a:rPr lang="en-US" sz="2400" dirty="0"/>
              <a:t>1920, 38 killed, 143 injured.  This was the worst terrorist attack in American history until the OK City Bombing in </a:t>
            </a:r>
            <a:r>
              <a:rPr lang="en-US" sz="2400" dirty="0" smtClean="0"/>
              <a:t>1995</a:t>
            </a:r>
          </a:p>
          <a:p>
            <a:pPr lvl="1" eaLnBrk="1" hangingPunct="1">
              <a:lnSpc>
                <a:spcPct val="80000"/>
              </a:lnSpc>
              <a:defRPr/>
            </a:pPr>
            <a:r>
              <a:rPr lang="en-US" sz="2400" dirty="0">
                <a:hlinkClick r:id="rId2"/>
              </a:rPr>
              <a:t>https://</a:t>
            </a:r>
            <a:r>
              <a:rPr lang="en-US" sz="2400" dirty="0" smtClean="0">
                <a:hlinkClick r:id="rId2"/>
              </a:rPr>
              <a:t>www.youtube.com/watch?v=UJ1zKbfxbOg</a:t>
            </a:r>
            <a:r>
              <a:rPr lang="en-US" sz="2400" dirty="0" smtClean="0"/>
              <a:t> </a:t>
            </a:r>
            <a:endParaRPr lang="en-US" sz="2400"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095" y="659674"/>
            <a:ext cx="36099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274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r="439"/>
          <a:stretch>
            <a:fillRect/>
          </a:stretch>
        </p:blipFill>
        <p:spPr bwMode="auto">
          <a:xfrm>
            <a:off x="1752600" y="0"/>
            <a:ext cx="8534400"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630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1920s </a:t>
            </a:r>
            <a:endParaRPr lang="en-US" dirty="0"/>
          </a:p>
        </p:txBody>
      </p:sp>
      <p:sp>
        <p:nvSpPr>
          <p:cNvPr id="3" name="Subtitle 2"/>
          <p:cNvSpPr>
            <a:spLocks noGrp="1"/>
          </p:cNvSpPr>
          <p:nvPr>
            <p:ph type="subTitle" idx="1"/>
          </p:nvPr>
        </p:nvSpPr>
        <p:spPr/>
        <p:txBody>
          <a:bodyPr/>
          <a:lstStyle/>
          <a:p>
            <a:r>
              <a:rPr lang="en-US" dirty="0" smtClean="0"/>
              <a:t>“It was the best of times, it was the worst </a:t>
            </a:r>
            <a:r>
              <a:rPr lang="en-US" smtClean="0"/>
              <a:t>of times…”</a:t>
            </a:r>
            <a:endParaRPr lang="en-US"/>
          </a:p>
        </p:txBody>
      </p:sp>
    </p:spTree>
    <p:extLst>
      <p:ext uri="{BB962C8B-B14F-4D97-AF65-F5344CB8AC3E}">
        <p14:creationId xmlns:p14="http://schemas.microsoft.com/office/powerpoint/2010/main" val="119260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5%20Wall%20St_%20Bombing(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14401"/>
            <a:ext cx="7543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021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814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6738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391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File:Come unto me, ye oppres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14" y="1219200"/>
            <a:ext cx="49545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descr="Pol_Cartoon-Anti-Anarchist"/>
          <p:cNvPicPr>
            <a:picLocks noChangeAspect="1" noChangeArrowheads="1"/>
          </p:cNvPicPr>
          <p:nvPr/>
        </p:nvPicPr>
        <p:blipFill>
          <a:blip r:embed="rId4">
            <a:lum contrast="6000"/>
            <a:extLst>
              <a:ext uri="{28A0092B-C50C-407E-A947-70E740481C1C}">
                <a14:useLocalDpi xmlns:a14="http://schemas.microsoft.com/office/drawing/2010/main" val="0"/>
              </a:ext>
            </a:extLst>
          </a:blip>
          <a:srcRect b="13846"/>
          <a:stretch>
            <a:fillRect/>
          </a:stretch>
        </p:blipFill>
        <p:spPr bwMode="auto">
          <a:xfrm>
            <a:off x="1524000" y="0"/>
            <a:ext cx="4648200" cy="4559300"/>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718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381000"/>
            <a:ext cx="8229600" cy="685800"/>
          </a:xfrm>
        </p:spPr>
        <p:txBody>
          <a:bodyPr>
            <a:normAutofit fontScale="90000"/>
          </a:bodyPr>
          <a:lstStyle/>
          <a:p>
            <a:pPr eaLnBrk="1" hangingPunct="1">
              <a:defRPr/>
            </a:pPr>
            <a:r>
              <a:rPr lang="en-US" sz="4000"/>
              <a:t>The Palmer Raids</a:t>
            </a:r>
          </a:p>
        </p:txBody>
      </p:sp>
      <p:sp>
        <p:nvSpPr>
          <p:cNvPr id="35843" name="Rectangle 3"/>
          <p:cNvSpPr>
            <a:spLocks noGrp="1" noChangeArrowheads="1"/>
          </p:cNvSpPr>
          <p:nvPr>
            <p:ph idx="1"/>
          </p:nvPr>
        </p:nvSpPr>
        <p:spPr>
          <a:xfrm>
            <a:off x="1981200" y="1219200"/>
            <a:ext cx="7620000" cy="1752600"/>
          </a:xfrm>
        </p:spPr>
        <p:txBody>
          <a:bodyPr>
            <a:normAutofit lnSpcReduction="10000"/>
          </a:bodyPr>
          <a:lstStyle/>
          <a:p>
            <a:pPr eaLnBrk="1" hangingPunct="1">
              <a:lnSpc>
                <a:spcPct val="90000"/>
              </a:lnSpc>
              <a:defRPr/>
            </a:pPr>
            <a:r>
              <a:rPr lang="en-US" sz="2800"/>
              <a:t>A. Mitchell Palmer – Wilson’s attorney general &amp; lawyer</a:t>
            </a:r>
          </a:p>
          <a:p>
            <a:pPr eaLnBrk="1" hangingPunct="1">
              <a:lnSpc>
                <a:spcPct val="90000"/>
              </a:lnSpc>
              <a:defRPr/>
            </a:pPr>
            <a:r>
              <a:rPr lang="en-US" sz="2800"/>
              <a:t>Believed that communists were trying to take over the world </a:t>
            </a:r>
          </a:p>
          <a:p>
            <a:pPr eaLnBrk="1" hangingPunct="1">
              <a:lnSpc>
                <a:spcPct val="90000"/>
              </a:lnSpc>
              <a:defRPr/>
            </a:pPr>
            <a:endParaRPr lang="en-US" sz="2800"/>
          </a:p>
        </p:txBody>
      </p:sp>
      <p:pic>
        <p:nvPicPr>
          <p:cNvPr id="15364" name="Picture 4" descr="Alexander%20Mitchell%20Pal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95600"/>
            <a:ext cx="29860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ExplorePAHistory-a0j4v8-a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2590800"/>
            <a:ext cx="33702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04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0"/>
            <a:ext cx="8229600" cy="1371600"/>
          </a:xfrm>
        </p:spPr>
        <p:txBody>
          <a:bodyPr/>
          <a:lstStyle/>
          <a:p>
            <a:pPr eaLnBrk="1" hangingPunct="1">
              <a:defRPr/>
            </a:pPr>
            <a:r>
              <a:rPr lang="en-US" smtClean="0"/>
              <a:t>The Palmer Raids</a:t>
            </a:r>
          </a:p>
        </p:txBody>
      </p:sp>
      <p:sp>
        <p:nvSpPr>
          <p:cNvPr id="15363" name="Rectangle 3"/>
          <p:cNvSpPr>
            <a:spLocks noGrp="1" noChangeArrowheads="1"/>
          </p:cNvSpPr>
          <p:nvPr>
            <p:ph idx="1"/>
          </p:nvPr>
        </p:nvSpPr>
        <p:spPr>
          <a:xfrm>
            <a:off x="1524000" y="1157288"/>
            <a:ext cx="4572000" cy="5181600"/>
          </a:xfrm>
        </p:spPr>
        <p:txBody>
          <a:bodyPr/>
          <a:lstStyle/>
          <a:p>
            <a:pPr eaLnBrk="1" hangingPunct="1">
              <a:lnSpc>
                <a:spcPct val="90000"/>
              </a:lnSpc>
              <a:defRPr/>
            </a:pPr>
            <a:r>
              <a:rPr lang="en-US" sz="2800" dirty="0"/>
              <a:t>In response to several terrorist attacks linked to immigrants and anarchists, Palmer received $500,000 from Congress to gather information about radical activities.</a:t>
            </a:r>
          </a:p>
          <a:p>
            <a:pPr eaLnBrk="1" hangingPunct="1">
              <a:lnSpc>
                <a:spcPct val="90000"/>
              </a:lnSpc>
              <a:defRPr/>
            </a:pPr>
            <a:r>
              <a:rPr lang="en-US" sz="2800" dirty="0"/>
              <a:t>In November 1919, Palmer staged raids on unions, Russians, and anarchists.</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50" y="1295401"/>
            <a:ext cx="440055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35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IWWrans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71628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p:cNvSpPr>
            <a:spLocks noGrp="1" noChangeArrowheads="1"/>
          </p:cNvSpPr>
          <p:nvPr>
            <p:ph type="title"/>
          </p:nvPr>
        </p:nvSpPr>
        <p:spPr>
          <a:xfrm>
            <a:off x="1524000" y="0"/>
            <a:ext cx="9144000" cy="1371600"/>
          </a:xfrm>
        </p:spPr>
        <p:txBody>
          <a:bodyPr/>
          <a:lstStyle/>
          <a:p>
            <a:pPr eaLnBrk="1" hangingPunct="1">
              <a:defRPr/>
            </a:pPr>
            <a:r>
              <a:rPr lang="en-US" sz="4000"/>
              <a:t>IWW Headquarters after Palmer Raid</a:t>
            </a:r>
          </a:p>
        </p:txBody>
      </p:sp>
    </p:spTree>
    <p:extLst>
      <p:ext uri="{BB962C8B-B14F-4D97-AF65-F5344CB8AC3E}">
        <p14:creationId xmlns:p14="http://schemas.microsoft.com/office/powerpoint/2010/main" val="1249452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6"/>
          <p:cNvSpPr>
            <a:spLocks noGrp="1" noChangeArrowheads="1"/>
          </p:cNvSpPr>
          <p:nvPr>
            <p:ph type="title"/>
          </p:nvPr>
        </p:nvSpPr>
        <p:spPr/>
        <p:txBody>
          <a:bodyPr/>
          <a:lstStyle/>
          <a:p>
            <a:pPr eaLnBrk="1" hangingPunct="1">
              <a:defRPr/>
            </a:pPr>
            <a:r>
              <a:rPr lang="en-US" dirty="0" smtClean="0"/>
              <a:t>The Palmer Raids</a:t>
            </a:r>
          </a:p>
        </p:txBody>
      </p:sp>
      <p:sp>
        <p:nvSpPr>
          <p:cNvPr id="36871" name="Rectangle 7"/>
          <p:cNvSpPr>
            <a:spLocks noGrp="1" noChangeArrowheads="1"/>
          </p:cNvSpPr>
          <p:nvPr>
            <p:ph idx="1"/>
          </p:nvPr>
        </p:nvSpPr>
        <p:spPr>
          <a:xfrm>
            <a:off x="609600" y="1752600"/>
            <a:ext cx="10972800" cy="4114800"/>
          </a:xfrm>
        </p:spPr>
        <p:txBody>
          <a:bodyPr>
            <a:normAutofit/>
          </a:bodyPr>
          <a:lstStyle/>
          <a:p>
            <a:pPr eaLnBrk="1" hangingPunct="1">
              <a:defRPr/>
            </a:pPr>
            <a:r>
              <a:rPr lang="en-US" sz="2800" dirty="0" smtClean="0"/>
              <a:t>Rounded up suspects (mostly German, Russian, Italian-Americans, and any labor activists) </a:t>
            </a:r>
          </a:p>
          <a:p>
            <a:pPr eaLnBrk="1" hangingPunct="1">
              <a:defRPr/>
            </a:pPr>
            <a:r>
              <a:rPr lang="en-US" sz="2800" dirty="0" smtClean="0"/>
              <a:t>In the end more than 6,000 people were arrested without warrants and 556 were deported – violated civil liberties </a:t>
            </a:r>
          </a:p>
          <a:p>
            <a:pPr eaLnBrk="1" hangingPunct="1">
              <a:defRPr/>
            </a:pPr>
            <a:r>
              <a:rPr lang="en-US" sz="2800" dirty="0" smtClean="0"/>
              <a:t>Opened mail and tapped phones </a:t>
            </a:r>
          </a:p>
          <a:p>
            <a:pPr eaLnBrk="1" hangingPunct="1">
              <a:defRPr/>
            </a:pPr>
            <a:r>
              <a:rPr lang="en-US" sz="2800" dirty="0" smtClean="0"/>
              <a:t>Eventually the atmosphere of fear and paranoia died down and many realized that the Palmer Raids were an overreaction to an exaggerated threat</a:t>
            </a:r>
          </a:p>
        </p:txBody>
      </p:sp>
    </p:spTree>
    <p:extLst>
      <p:ext uri="{BB962C8B-B14F-4D97-AF65-F5344CB8AC3E}">
        <p14:creationId xmlns:p14="http://schemas.microsoft.com/office/powerpoint/2010/main" val="3255610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1981200" y="0"/>
            <a:ext cx="8229600" cy="1371600"/>
          </a:xfrm>
        </p:spPr>
        <p:txBody>
          <a:bodyPr/>
          <a:lstStyle/>
          <a:p>
            <a:pPr eaLnBrk="1" hangingPunct="1">
              <a:defRPr/>
            </a:pPr>
            <a:r>
              <a:rPr lang="en-US" sz="4000"/>
              <a:t>Men arrested during Palmer Raids – waiting for deportation</a:t>
            </a:r>
          </a:p>
        </p:txBody>
      </p:sp>
      <p:pic>
        <p:nvPicPr>
          <p:cNvPr id="19459" name="Picture 6" descr="File:Radicals awaiting deportati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38288"/>
            <a:ext cx="6705600"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205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3962400" y="0"/>
            <a:ext cx="8229600" cy="1371600"/>
          </a:xfrm>
        </p:spPr>
        <p:txBody>
          <a:bodyPr/>
          <a:lstStyle/>
          <a:p>
            <a:pPr eaLnBrk="1" hangingPunct="1">
              <a:defRPr/>
            </a:pPr>
            <a:r>
              <a:rPr lang="en-US" smtClean="0"/>
              <a:t>Sacco and Vanzetti</a:t>
            </a:r>
          </a:p>
        </p:txBody>
      </p:sp>
      <p:sp>
        <p:nvSpPr>
          <p:cNvPr id="5" name="Content Placeholder 4"/>
          <p:cNvSpPr>
            <a:spLocks noGrp="1"/>
          </p:cNvSpPr>
          <p:nvPr>
            <p:ph sz="quarter" idx="4294967295"/>
          </p:nvPr>
        </p:nvSpPr>
        <p:spPr>
          <a:xfrm>
            <a:off x="7924800" y="1219200"/>
            <a:ext cx="4267200" cy="5638800"/>
          </a:xfrm>
        </p:spPr>
        <p:txBody>
          <a:bodyPr/>
          <a:lstStyle/>
          <a:p>
            <a:pPr eaLnBrk="1" hangingPunct="1">
              <a:defRPr/>
            </a:pPr>
            <a:r>
              <a:rPr lang="en-US" sz="3000" dirty="0"/>
              <a:t>Two Italian immigrants and anarchists accused of murder.</a:t>
            </a:r>
          </a:p>
          <a:p>
            <a:pPr eaLnBrk="1" hangingPunct="1">
              <a:defRPr/>
            </a:pPr>
            <a:r>
              <a:rPr lang="en-US" sz="3000"/>
              <a:t>Extremely controversial court case during the Red Scare.</a:t>
            </a:r>
          </a:p>
          <a:p>
            <a:pPr eaLnBrk="1" hangingPunct="1">
              <a:defRPr/>
            </a:pPr>
            <a:r>
              <a:rPr lang="en-US" sz="3000" dirty="0"/>
              <a:t>Inconclusive evidence</a:t>
            </a:r>
          </a:p>
          <a:p>
            <a:pPr eaLnBrk="1" hangingPunct="1">
              <a:defRPr/>
            </a:pPr>
            <a:r>
              <a:rPr lang="en-US" sz="3000" dirty="0"/>
              <a:t>Sentenced to death by electric chair. </a:t>
            </a:r>
          </a:p>
        </p:txBody>
      </p:sp>
      <p:pic>
        <p:nvPicPr>
          <p:cNvPr id="20484" name="Picture 2" descr="http://www.law.umkc.edu/faculty/projects/ftrials/SaccoV/SACCO&amp;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905000"/>
            <a:ext cx="47101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623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pic>
        <p:nvPicPr>
          <p:cNvPr id="21506" name="Picture 2" descr="http://upload.wikimedia.org/wikipedia/commons/a/a3/Save_Sacco_and_Vanzet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7" y="174171"/>
            <a:ext cx="51038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p:cNvPicPr>
            <a:picLocks noChangeAspect="1" noChangeArrowheads="1"/>
          </p:cNvPicPr>
          <p:nvPr/>
        </p:nvPicPr>
        <p:blipFill>
          <a:blip r:embed="rId3">
            <a:extLst>
              <a:ext uri="{28A0092B-C50C-407E-A947-70E740481C1C}">
                <a14:useLocalDpi xmlns:a14="http://schemas.microsoft.com/office/drawing/2010/main" val="0"/>
              </a:ext>
            </a:extLst>
          </a:blip>
          <a:srcRect r="1250"/>
          <a:stretch>
            <a:fillRect/>
          </a:stretch>
        </p:blipFill>
        <p:spPr bwMode="auto">
          <a:xfrm>
            <a:off x="5638800" y="3316288"/>
            <a:ext cx="5029200"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64" y="0"/>
            <a:ext cx="294163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37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1918-1921</a:t>
            </a:r>
            <a:endParaRPr lang="en-US" dirty="0"/>
          </a:p>
        </p:txBody>
      </p:sp>
      <p:sp>
        <p:nvSpPr>
          <p:cNvPr id="3" name="Subtitle 2"/>
          <p:cNvSpPr>
            <a:spLocks noGrp="1"/>
          </p:cNvSpPr>
          <p:nvPr>
            <p:ph type="subTitle" idx="1"/>
          </p:nvPr>
        </p:nvSpPr>
        <p:spPr/>
        <p:txBody>
          <a:bodyPr/>
          <a:lstStyle/>
          <a:p>
            <a:r>
              <a:rPr lang="en-US" dirty="0" smtClean="0"/>
              <a:t>Troubled Waters</a:t>
            </a:r>
            <a:endParaRPr lang="en-US" dirty="0"/>
          </a:p>
        </p:txBody>
      </p:sp>
    </p:spTree>
    <p:extLst>
      <p:ext uri="{BB962C8B-B14F-4D97-AF65-F5344CB8AC3E}">
        <p14:creationId xmlns:p14="http://schemas.microsoft.com/office/powerpoint/2010/main" val="3485035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5882" y="525562"/>
            <a:ext cx="4480235" cy="5806876"/>
          </a:xfrm>
          <a:prstGeom prst="rect">
            <a:avLst/>
          </a:prstGeom>
        </p:spPr>
      </p:pic>
    </p:spTree>
    <p:extLst>
      <p:ext uri="{BB962C8B-B14F-4D97-AF65-F5344CB8AC3E}">
        <p14:creationId xmlns:p14="http://schemas.microsoft.com/office/powerpoint/2010/main" val="938219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0"/>
            <a:ext cx="8229600" cy="1371600"/>
          </a:xfrm>
        </p:spPr>
        <p:txBody>
          <a:bodyPr/>
          <a:lstStyle/>
          <a:p>
            <a:pPr eaLnBrk="1" hangingPunct="1">
              <a:defRPr/>
            </a:pPr>
            <a:r>
              <a:rPr lang="en-US" sz="4800"/>
              <a:t>Reading: Sacco and Vanzetti</a:t>
            </a:r>
          </a:p>
        </p:txBody>
      </p:sp>
      <p:sp>
        <p:nvSpPr>
          <p:cNvPr id="27651" name="Rectangle 3"/>
          <p:cNvSpPr>
            <a:spLocks noGrp="1" noChangeArrowheads="1"/>
          </p:cNvSpPr>
          <p:nvPr>
            <p:ph sz="half" idx="1"/>
          </p:nvPr>
        </p:nvSpPr>
        <p:spPr>
          <a:xfrm>
            <a:off x="1524000" y="1066800"/>
            <a:ext cx="4495800" cy="5562600"/>
          </a:xfrm>
        </p:spPr>
        <p:txBody>
          <a:bodyPr/>
          <a:lstStyle/>
          <a:p>
            <a:pPr eaLnBrk="1" hangingPunct="1">
              <a:lnSpc>
                <a:spcPct val="90000"/>
              </a:lnSpc>
              <a:defRPr/>
            </a:pPr>
            <a:r>
              <a:rPr lang="en-US" sz="3600" dirty="0"/>
              <a:t>You are now going to read more in-depth about this court case and the overall feeling in America at the time.</a:t>
            </a:r>
          </a:p>
          <a:p>
            <a:pPr eaLnBrk="1" hangingPunct="1">
              <a:lnSpc>
                <a:spcPct val="90000"/>
              </a:lnSpc>
              <a:defRPr/>
            </a:pPr>
            <a:r>
              <a:rPr lang="en-US" sz="3600" dirty="0"/>
              <a:t>Read the </a:t>
            </a:r>
            <a:r>
              <a:rPr lang="en-US" sz="3600" dirty="0" smtClean="0"/>
              <a:t>documents on Learn and answer the questions afterwards</a:t>
            </a:r>
            <a:endParaRPr lang="en-US" sz="3600" dirty="0"/>
          </a:p>
          <a:p>
            <a:pPr eaLnBrk="1" hangingPunct="1">
              <a:lnSpc>
                <a:spcPct val="90000"/>
              </a:lnSpc>
              <a:buFont typeface="Wingdings" panose="05000000000000000000" pitchFamily="2" charset="2"/>
              <a:buNone/>
              <a:defRPr/>
            </a:pPr>
            <a:endParaRPr lang="en-US" sz="3600" dirty="0"/>
          </a:p>
        </p:txBody>
      </p:sp>
      <p:pic>
        <p:nvPicPr>
          <p:cNvPr id="22532" name="Picture 6" descr="handcuf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219201"/>
            <a:ext cx="4352925"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9704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Bellwork</a:t>
            </a:r>
            <a:r>
              <a:rPr lang="en-US" dirty="0" smtClean="0"/>
              <a:t> </a:t>
            </a:r>
            <a:endParaRPr lang="en-US" dirty="0"/>
          </a:p>
        </p:txBody>
      </p:sp>
      <p:sp>
        <p:nvSpPr>
          <p:cNvPr id="3" name="Content Placeholder 2"/>
          <p:cNvSpPr>
            <a:spLocks noGrp="1"/>
          </p:cNvSpPr>
          <p:nvPr>
            <p:ph idx="1"/>
          </p:nvPr>
        </p:nvSpPr>
        <p:spPr/>
        <p:txBody>
          <a:bodyPr/>
          <a:lstStyle/>
          <a:p>
            <a:r>
              <a:rPr lang="en-US" sz="2800" dirty="0" smtClean="0"/>
              <a:t>What is the Red Scare?</a:t>
            </a:r>
          </a:p>
          <a:p>
            <a:r>
              <a:rPr lang="en-US" sz="2800" dirty="0" smtClean="0"/>
              <a:t>What were the Palmer Raids? </a:t>
            </a:r>
          </a:p>
          <a:p>
            <a:r>
              <a:rPr lang="en-US" sz="2800" dirty="0" smtClean="0"/>
              <a:t>What happened to Sacco and Vanzetti?</a:t>
            </a:r>
          </a:p>
          <a:p>
            <a:pPr marL="0" indent="0">
              <a:buNone/>
            </a:pPr>
            <a:endParaRPr lang="en-US" dirty="0"/>
          </a:p>
        </p:txBody>
      </p:sp>
    </p:spTree>
    <p:extLst>
      <p:ext uri="{BB962C8B-B14F-4D97-AF65-F5344CB8AC3E}">
        <p14:creationId xmlns:p14="http://schemas.microsoft.com/office/powerpoint/2010/main" val="3241277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Nativism; 100% Americanism </a:t>
            </a:r>
            <a:endParaRPr lang="en-US" dirty="0"/>
          </a:p>
        </p:txBody>
      </p:sp>
      <p:sp>
        <p:nvSpPr>
          <p:cNvPr id="3" name="Content Placeholder 2"/>
          <p:cNvSpPr>
            <a:spLocks noGrp="1"/>
          </p:cNvSpPr>
          <p:nvPr>
            <p:ph idx="1"/>
          </p:nvPr>
        </p:nvSpPr>
        <p:spPr/>
        <p:txBody>
          <a:bodyPr>
            <a:normAutofit/>
          </a:bodyPr>
          <a:lstStyle/>
          <a:p>
            <a:r>
              <a:rPr lang="en-US" sz="2800" dirty="0" smtClean="0"/>
              <a:t>New type of nationalism</a:t>
            </a:r>
          </a:p>
          <a:p>
            <a:r>
              <a:rPr lang="en-US" sz="2800" dirty="0" smtClean="0"/>
              <a:t>More narrowly defined who is and isn’t an American </a:t>
            </a:r>
          </a:p>
          <a:p>
            <a:r>
              <a:rPr lang="en-US" sz="2800" dirty="0" smtClean="0"/>
              <a:t>Those who aren’t usually ethnic, religious, linguistic, cultural minorities- people not assimilating fast enough</a:t>
            </a:r>
          </a:p>
          <a:p>
            <a:r>
              <a:rPr lang="en-US" sz="2800" dirty="0" smtClean="0"/>
              <a:t>See immigrants as taking jobs, lowering wages, drain on resources. </a:t>
            </a:r>
          </a:p>
        </p:txBody>
      </p:sp>
    </p:spTree>
    <p:extLst>
      <p:ext uri="{BB962C8B-B14F-4D97-AF65-F5344CB8AC3E}">
        <p14:creationId xmlns:p14="http://schemas.microsoft.com/office/powerpoint/2010/main" val="3518991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 Act of 1917</a:t>
            </a:r>
            <a:endParaRPr lang="en-US" dirty="0"/>
          </a:p>
        </p:txBody>
      </p:sp>
      <p:sp>
        <p:nvSpPr>
          <p:cNvPr id="3" name="Content Placeholder 2"/>
          <p:cNvSpPr>
            <a:spLocks noGrp="1"/>
          </p:cNvSpPr>
          <p:nvPr>
            <p:ph idx="1"/>
          </p:nvPr>
        </p:nvSpPr>
        <p:spPr/>
        <p:txBody>
          <a:bodyPr>
            <a:normAutofit/>
          </a:bodyPr>
          <a:lstStyle/>
          <a:p>
            <a:r>
              <a:rPr lang="en-US" sz="2800" dirty="0" smtClean="0"/>
              <a:t>1</a:t>
            </a:r>
            <a:r>
              <a:rPr lang="en-US" sz="2800" baseline="30000" dirty="0" smtClean="0"/>
              <a:t>st</a:t>
            </a:r>
            <a:r>
              <a:rPr lang="en-US" sz="2800" dirty="0" smtClean="0"/>
              <a:t> immigration to restrict </a:t>
            </a:r>
            <a:r>
              <a:rPr lang="en-US" sz="2800" b="1" dirty="0" smtClean="0"/>
              <a:t>European </a:t>
            </a:r>
            <a:r>
              <a:rPr lang="en-US" sz="2800" dirty="0" smtClean="0"/>
              <a:t>immigration</a:t>
            </a:r>
          </a:p>
          <a:p>
            <a:r>
              <a:rPr lang="en-US" sz="2800" dirty="0" smtClean="0"/>
              <a:t>Have to pass literacy tests and pay head tax</a:t>
            </a:r>
          </a:p>
          <a:p>
            <a:r>
              <a:rPr lang="en-US" sz="2800" dirty="0" smtClean="0"/>
              <a:t>Excluded classes: criminals, prostitutes, mentally ill </a:t>
            </a:r>
          </a:p>
        </p:txBody>
      </p:sp>
    </p:spTree>
    <p:extLst>
      <p:ext uri="{BB962C8B-B14F-4D97-AF65-F5344CB8AC3E}">
        <p14:creationId xmlns:p14="http://schemas.microsoft.com/office/powerpoint/2010/main" val="23089412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Quota Act of 1921 (and 1924) </a:t>
            </a:r>
            <a:endParaRPr lang="en-US" dirty="0"/>
          </a:p>
        </p:txBody>
      </p:sp>
      <p:sp>
        <p:nvSpPr>
          <p:cNvPr id="3" name="Content Placeholder 2"/>
          <p:cNvSpPr>
            <a:spLocks noGrp="1"/>
          </p:cNvSpPr>
          <p:nvPr>
            <p:ph idx="1"/>
          </p:nvPr>
        </p:nvSpPr>
        <p:spPr>
          <a:xfrm>
            <a:off x="609600" y="1752600"/>
            <a:ext cx="10972800" cy="4114800"/>
          </a:xfrm>
        </p:spPr>
        <p:txBody>
          <a:bodyPr>
            <a:normAutofit lnSpcReduction="10000"/>
          </a:bodyPr>
          <a:lstStyle/>
          <a:p>
            <a:r>
              <a:rPr lang="en-US" sz="2800" dirty="0" smtClean="0"/>
              <a:t>Nativist sentiment: “keep America for Americans”</a:t>
            </a:r>
          </a:p>
          <a:p>
            <a:r>
              <a:rPr lang="en-US" sz="2800" dirty="0"/>
              <a:t>Return to isolationism </a:t>
            </a:r>
            <a:endParaRPr lang="en-US" sz="2800" dirty="0" smtClean="0"/>
          </a:p>
          <a:p>
            <a:r>
              <a:rPr lang="en-US" sz="2800" dirty="0" smtClean="0"/>
              <a:t>Blamed open door immigration policy for terrorism </a:t>
            </a:r>
          </a:p>
          <a:p>
            <a:r>
              <a:rPr lang="en-US" sz="2800" dirty="0" smtClean="0"/>
              <a:t>Limited the amount of immigrants, especially for Eastern and Southern Europe </a:t>
            </a:r>
          </a:p>
          <a:p>
            <a:r>
              <a:rPr lang="en-US" sz="2800" dirty="0" smtClean="0"/>
              <a:t>Set quota system: 3% (then 2%) for any nationality based on 1910 (then 1890) census </a:t>
            </a:r>
          </a:p>
          <a:p>
            <a:r>
              <a:rPr lang="en-US" sz="2800" dirty="0" smtClean="0"/>
              <a:t>Excluded Western Hemisphere from restrictions (Mexico)</a:t>
            </a:r>
          </a:p>
          <a:p>
            <a:endParaRPr lang="en-US" dirty="0"/>
          </a:p>
        </p:txBody>
      </p:sp>
    </p:spTree>
    <p:extLst>
      <p:ext uri="{BB962C8B-B14F-4D97-AF65-F5344CB8AC3E}">
        <p14:creationId xmlns:p14="http://schemas.microsoft.com/office/powerpoint/2010/main" val="22820724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78877" y="662544"/>
            <a:ext cx="5103867" cy="5732035"/>
          </a:xfrm>
          <a:prstGeom prst="rect">
            <a:avLst/>
          </a:prstGeom>
        </p:spPr>
      </p:pic>
    </p:spTree>
    <p:extLst>
      <p:ext uri="{BB962C8B-B14F-4D97-AF65-F5344CB8AC3E}">
        <p14:creationId xmlns:p14="http://schemas.microsoft.com/office/powerpoint/2010/main" val="770303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African Americans: Great Migration, KKK, Harlem Renaissance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3236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Migration </a:t>
            </a:r>
            <a:endParaRPr lang="en-US" dirty="0"/>
          </a:p>
        </p:txBody>
      </p:sp>
      <p:sp>
        <p:nvSpPr>
          <p:cNvPr id="3" name="Content Placeholder 2"/>
          <p:cNvSpPr>
            <a:spLocks noGrp="1"/>
          </p:cNvSpPr>
          <p:nvPr>
            <p:ph idx="1"/>
          </p:nvPr>
        </p:nvSpPr>
        <p:spPr/>
        <p:txBody>
          <a:bodyPr>
            <a:normAutofit/>
          </a:bodyPr>
          <a:lstStyle/>
          <a:p>
            <a:r>
              <a:rPr lang="en-US" sz="2800" dirty="0"/>
              <a:t>over 300,000 blacks migrate north to cities between 1914 &amp; </a:t>
            </a:r>
            <a:r>
              <a:rPr lang="en-US" sz="2800" dirty="0" smtClean="0"/>
              <a:t>1920</a:t>
            </a:r>
          </a:p>
          <a:p>
            <a:r>
              <a:rPr lang="en-US" sz="2800" dirty="0" smtClean="0"/>
              <a:t>Loss wartime jobs to returning soldiers </a:t>
            </a:r>
          </a:p>
          <a:p>
            <a:r>
              <a:rPr lang="en-US" sz="2800" dirty="0" smtClean="0"/>
              <a:t>Jobs as metalworkers, autoworkers, meatpackers</a:t>
            </a:r>
          </a:p>
          <a:p>
            <a:r>
              <a:rPr lang="en-US" sz="2800" dirty="0" smtClean="0"/>
              <a:t>African Americans face increased racism in north and south in the form of race riots </a:t>
            </a:r>
            <a:endParaRPr lang="en-US" sz="2800" dirty="0"/>
          </a:p>
        </p:txBody>
      </p:sp>
    </p:spTree>
    <p:extLst>
      <p:ext uri="{BB962C8B-B14F-4D97-AF65-F5344CB8AC3E}">
        <p14:creationId xmlns:p14="http://schemas.microsoft.com/office/powerpoint/2010/main" val="2800945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3649" y="598269"/>
            <a:ext cx="9041828" cy="5926940"/>
          </a:xfrm>
          <a:prstGeom prst="rect">
            <a:avLst/>
          </a:prstGeom>
        </p:spPr>
      </p:pic>
    </p:spTree>
    <p:extLst>
      <p:ext uri="{BB962C8B-B14F-4D97-AF65-F5344CB8AC3E}">
        <p14:creationId xmlns:p14="http://schemas.microsoft.com/office/powerpoint/2010/main" val="2407265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1920s- transformative period </a:t>
            </a:r>
            <a:endParaRPr lang="en-US" dirty="0"/>
          </a:p>
        </p:txBody>
      </p:sp>
      <p:sp>
        <p:nvSpPr>
          <p:cNvPr id="3" name="Content Placeholder 2"/>
          <p:cNvSpPr>
            <a:spLocks noGrp="1"/>
          </p:cNvSpPr>
          <p:nvPr>
            <p:ph idx="1"/>
          </p:nvPr>
        </p:nvSpPr>
        <p:spPr>
          <a:xfrm>
            <a:off x="685801" y="1754912"/>
            <a:ext cx="10972800" cy="4114800"/>
          </a:xfrm>
        </p:spPr>
        <p:txBody>
          <a:bodyPr>
            <a:normAutofit fontScale="92500" lnSpcReduction="10000"/>
          </a:bodyPr>
          <a:lstStyle/>
          <a:p>
            <a:r>
              <a:rPr lang="en-US" sz="2800" dirty="0" smtClean="0"/>
              <a:t>Era of 1sts:</a:t>
            </a:r>
          </a:p>
          <a:p>
            <a:r>
              <a:rPr lang="en-US" sz="2800" dirty="0" smtClean="0"/>
              <a:t>Charles Lindbergh- 1</a:t>
            </a:r>
            <a:r>
              <a:rPr lang="en-US" sz="2800" baseline="30000" dirty="0" smtClean="0"/>
              <a:t>st</a:t>
            </a:r>
            <a:r>
              <a:rPr lang="en-US" sz="2800" dirty="0" smtClean="0"/>
              <a:t> Trans-Atlantic flight</a:t>
            </a:r>
          </a:p>
          <a:p>
            <a:r>
              <a:rPr lang="en-US" sz="2800" dirty="0" smtClean="0"/>
              <a:t>Amelia Earhart</a:t>
            </a:r>
          </a:p>
          <a:p>
            <a:r>
              <a:rPr lang="en-US" sz="2800" dirty="0" smtClean="0"/>
              <a:t>Celebrities- Babe Ruth</a:t>
            </a:r>
          </a:p>
          <a:p>
            <a:r>
              <a:rPr lang="en-US" sz="2800" dirty="0" smtClean="0"/>
              <a:t>18</a:t>
            </a:r>
            <a:r>
              <a:rPr lang="en-US" sz="2800" baseline="30000" dirty="0" smtClean="0"/>
              <a:t>th</a:t>
            </a:r>
            <a:r>
              <a:rPr lang="en-US" sz="2800" dirty="0" smtClean="0"/>
              <a:t> Amendment (Can the US legislate morality?)</a:t>
            </a:r>
          </a:p>
          <a:p>
            <a:r>
              <a:rPr lang="en-US" sz="2800" dirty="0" smtClean="0"/>
              <a:t>Organized crime/Bootleggers</a:t>
            </a:r>
          </a:p>
          <a:p>
            <a:r>
              <a:rPr lang="en-US" sz="2800" dirty="0" smtClean="0"/>
              <a:t>Harlem Renaissance</a:t>
            </a:r>
          </a:p>
          <a:p>
            <a:r>
              <a:rPr lang="en-US" sz="2800" dirty="0" smtClean="0"/>
              <a:t>Flappers</a:t>
            </a:r>
          </a:p>
          <a:p>
            <a:endParaRPr lang="en-US" dirty="0"/>
          </a:p>
        </p:txBody>
      </p:sp>
      <p:pic>
        <p:nvPicPr>
          <p:cNvPr id="4" name="Picture 3"/>
          <p:cNvPicPr>
            <a:picLocks noChangeAspect="1"/>
          </p:cNvPicPr>
          <p:nvPr/>
        </p:nvPicPr>
        <p:blipFill>
          <a:blip r:embed="rId2"/>
          <a:stretch>
            <a:fillRect/>
          </a:stretch>
        </p:blipFill>
        <p:spPr>
          <a:xfrm>
            <a:off x="9840530" y="552450"/>
            <a:ext cx="1905000" cy="2400300"/>
          </a:xfrm>
          <a:prstGeom prst="rect">
            <a:avLst/>
          </a:prstGeom>
        </p:spPr>
      </p:pic>
      <p:pic>
        <p:nvPicPr>
          <p:cNvPr id="5" name="Picture 4"/>
          <p:cNvPicPr>
            <a:picLocks noChangeAspect="1"/>
          </p:cNvPicPr>
          <p:nvPr/>
        </p:nvPicPr>
        <p:blipFill>
          <a:blip r:embed="rId3"/>
          <a:stretch>
            <a:fillRect/>
          </a:stretch>
        </p:blipFill>
        <p:spPr>
          <a:xfrm>
            <a:off x="9840530" y="3617224"/>
            <a:ext cx="2429847" cy="3037309"/>
          </a:xfrm>
          <a:prstGeom prst="rect">
            <a:avLst/>
          </a:prstGeom>
        </p:spPr>
      </p:pic>
      <p:pic>
        <p:nvPicPr>
          <p:cNvPr id="6" name="Picture 5"/>
          <p:cNvPicPr>
            <a:picLocks noChangeAspect="1"/>
          </p:cNvPicPr>
          <p:nvPr/>
        </p:nvPicPr>
        <p:blipFill>
          <a:blip r:embed="rId4"/>
          <a:stretch>
            <a:fillRect/>
          </a:stretch>
        </p:blipFill>
        <p:spPr>
          <a:xfrm>
            <a:off x="5085183" y="4881425"/>
            <a:ext cx="3763347" cy="1976575"/>
          </a:xfrm>
          <a:prstGeom prst="rect">
            <a:avLst/>
          </a:prstGeom>
        </p:spPr>
      </p:pic>
    </p:spTree>
    <p:extLst>
      <p:ext uri="{BB962C8B-B14F-4D97-AF65-F5344CB8AC3E}">
        <p14:creationId xmlns:p14="http://schemas.microsoft.com/office/powerpoint/2010/main" val="404080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Riots Causes </a:t>
            </a:r>
            <a:endParaRPr lang="en-US" dirty="0"/>
          </a:p>
        </p:txBody>
      </p:sp>
      <p:sp>
        <p:nvSpPr>
          <p:cNvPr id="3" name="Content Placeholder 2"/>
          <p:cNvSpPr>
            <a:spLocks noGrp="1"/>
          </p:cNvSpPr>
          <p:nvPr>
            <p:ph idx="1"/>
          </p:nvPr>
        </p:nvSpPr>
        <p:spPr>
          <a:xfrm>
            <a:off x="609600" y="1639078"/>
            <a:ext cx="10972800" cy="4114800"/>
          </a:xfrm>
        </p:spPr>
        <p:txBody>
          <a:bodyPr>
            <a:normAutofit/>
          </a:bodyPr>
          <a:lstStyle/>
          <a:p>
            <a:r>
              <a:rPr lang="en-US" sz="2800" dirty="0" smtClean="0"/>
              <a:t>Competition for jobs</a:t>
            </a:r>
          </a:p>
          <a:p>
            <a:r>
              <a:rPr lang="en-US" sz="2800" dirty="0" smtClean="0"/>
              <a:t>Overcrowding</a:t>
            </a:r>
          </a:p>
          <a:p>
            <a:r>
              <a:rPr lang="en-US" sz="2800" dirty="0" smtClean="0"/>
              <a:t>Intolerance</a:t>
            </a:r>
          </a:p>
          <a:p>
            <a:r>
              <a:rPr lang="en-US" sz="2800" dirty="0" smtClean="0"/>
              <a:t>Racism- poor whites part of the great migration- bring prejudice with them and already there </a:t>
            </a:r>
          </a:p>
          <a:p>
            <a:r>
              <a:rPr lang="en-US" sz="2800" dirty="0" smtClean="0"/>
              <a:t>Fear and suspicion</a:t>
            </a:r>
          </a:p>
          <a:p>
            <a:r>
              <a:rPr lang="en-US" sz="2800" dirty="0" smtClean="0"/>
              <a:t>Frustration with economy and changing culture- search for scapegoats</a:t>
            </a:r>
            <a:endParaRPr lang="en-US" sz="2800" dirty="0"/>
          </a:p>
        </p:txBody>
      </p:sp>
    </p:spTree>
    <p:extLst>
      <p:ext uri="{BB962C8B-B14F-4D97-AF65-F5344CB8AC3E}">
        <p14:creationId xmlns:p14="http://schemas.microsoft.com/office/powerpoint/2010/main" val="3555999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1919 Race Riots </a:t>
            </a:r>
            <a:endParaRPr lang="en-US" dirty="0"/>
          </a:p>
        </p:txBody>
      </p:sp>
      <p:sp>
        <p:nvSpPr>
          <p:cNvPr id="3" name="Content Placeholder 2"/>
          <p:cNvSpPr>
            <a:spLocks noGrp="1"/>
          </p:cNvSpPr>
          <p:nvPr>
            <p:ph idx="1"/>
          </p:nvPr>
        </p:nvSpPr>
        <p:spPr>
          <a:xfrm>
            <a:off x="489859" y="1057850"/>
            <a:ext cx="10131425" cy="3649133"/>
          </a:xfrm>
        </p:spPr>
        <p:txBody>
          <a:bodyPr/>
          <a:lstStyle/>
          <a:p>
            <a:r>
              <a:rPr lang="en-US" sz="2800" dirty="0" smtClean="0"/>
              <a:t>Whites in north want African Americans to go back to south due to shortage of jobs and housing</a:t>
            </a:r>
          </a:p>
          <a:p>
            <a:r>
              <a:rPr lang="en-US" sz="2800" dirty="0" smtClean="0"/>
              <a:t>African Americans want to stay north since racism and job opportunities even worse in the south </a:t>
            </a:r>
          </a:p>
          <a:p>
            <a:endParaRPr lang="en-US" dirty="0"/>
          </a:p>
        </p:txBody>
      </p:sp>
      <p:pic>
        <p:nvPicPr>
          <p:cNvPr id="4" name="Picture 3"/>
          <p:cNvPicPr>
            <a:picLocks noChangeAspect="1"/>
          </p:cNvPicPr>
          <p:nvPr/>
        </p:nvPicPr>
        <p:blipFill>
          <a:blip r:embed="rId2"/>
          <a:stretch>
            <a:fillRect/>
          </a:stretch>
        </p:blipFill>
        <p:spPr>
          <a:xfrm>
            <a:off x="293917" y="3722915"/>
            <a:ext cx="2182646" cy="2899002"/>
          </a:xfrm>
          <a:prstGeom prst="rect">
            <a:avLst/>
          </a:prstGeom>
        </p:spPr>
      </p:pic>
      <p:pic>
        <p:nvPicPr>
          <p:cNvPr id="5" name="Picture 4"/>
          <p:cNvPicPr>
            <a:picLocks noChangeAspect="1"/>
          </p:cNvPicPr>
          <p:nvPr/>
        </p:nvPicPr>
        <p:blipFill>
          <a:blip r:embed="rId3"/>
          <a:stretch>
            <a:fillRect/>
          </a:stretch>
        </p:blipFill>
        <p:spPr>
          <a:xfrm>
            <a:off x="2672505" y="3722915"/>
            <a:ext cx="4895777" cy="2741635"/>
          </a:xfrm>
          <a:prstGeom prst="rect">
            <a:avLst/>
          </a:prstGeom>
        </p:spPr>
      </p:pic>
      <p:pic>
        <p:nvPicPr>
          <p:cNvPr id="6" name="Picture 5"/>
          <p:cNvPicPr>
            <a:picLocks noChangeAspect="1"/>
          </p:cNvPicPr>
          <p:nvPr/>
        </p:nvPicPr>
        <p:blipFill>
          <a:blip r:embed="rId4"/>
          <a:stretch>
            <a:fillRect/>
          </a:stretch>
        </p:blipFill>
        <p:spPr>
          <a:xfrm>
            <a:off x="7568282" y="3766458"/>
            <a:ext cx="4586103" cy="2721088"/>
          </a:xfrm>
          <a:prstGeom prst="rect">
            <a:avLst/>
          </a:prstGeom>
        </p:spPr>
      </p:pic>
    </p:spTree>
    <p:extLst>
      <p:ext uri="{BB962C8B-B14F-4D97-AF65-F5344CB8AC3E}">
        <p14:creationId xmlns:p14="http://schemas.microsoft.com/office/powerpoint/2010/main" val="3054024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8" y="248194"/>
            <a:ext cx="10131425" cy="1190656"/>
          </a:xfrm>
        </p:spPr>
        <p:txBody>
          <a:bodyPr/>
          <a:lstStyle/>
          <a:p>
            <a:r>
              <a:rPr lang="en-US" dirty="0" smtClean="0"/>
              <a:t>Washington Race Riot 1920 </a:t>
            </a:r>
            <a:endParaRPr lang="en-US" dirty="0"/>
          </a:p>
        </p:txBody>
      </p:sp>
      <p:pic>
        <p:nvPicPr>
          <p:cNvPr id="4" name="Content Placeholder 3"/>
          <p:cNvPicPr>
            <a:picLocks noGrp="1" noChangeAspect="1"/>
          </p:cNvPicPr>
          <p:nvPr>
            <p:ph idx="1"/>
          </p:nvPr>
        </p:nvPicPr>
        <p:blipFill>
          <a:blip r:embed="rId2"/>
          <a:stretch>
            <a:fillRect/>
          </a:stretch>
        </p:blipFill>
        <p:spPr>
          <a:xfrm>
            <a:off x="2952206" y="1200430"/>
            <a:ext cx="6784293" cy="5413730"/>
          </a:xfrm>
          <a:prstGeom prst="rect">
            <a:avLst/>
          </a:prstGeom>
        </p:spPr>
      </p:pic>
    </p:spTree>
    <p:extLst>
      <p:ext uri="{BB962C8B-B14F-4D97-AF65-F5344CB8AC3E}">
        <p14:creationId xmlns:p14="http://schemas.microsoft.com/office/powerpoint/2010/main" val="29049168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Riots</a:t>
            </a:r>
            <a:endParaRPr lang="en-US" dirty="0"/>
          </a:p>
        </p:txBody>
      </p:sp>
      <p:sp>
        <p:nvSpPr>
          <p:cNvPr id="3" name="Content Placeholder 2"/>
          <p:cNvSpPr>
            <a:spLocks noGrp="1"/>
          </p:cNvSpPr>
          <p:nvPr>
            <p:ph idx="1"/>
          </p:nvPr>
        </p:nvSpPr>
        <p:spPr/>
        <p:txBody>
          <a:bodyPr/>
          <a:lstStyle/>
          <a:p>
            <a:r>
              <a:rPr lang="en-US" sz="2800" dirty="0" smtClean="0"/>
              <a:t>26 major riots in 1919-1920</a:t>
            </a:r>
          </a:p>
          <a:p>
            <a:r>
              <a:rPr lang="en-US" sz="2800" dirty="0" smtClean="0"/>
              <a:t>Loss of life and widespread destruction of property</a:t>
            </a:r>
          </a:p>
          <a:p>
            <a:r>
              <a:rPr lang="en-US" sz="2800" dirty="0" smtClean="0"/>
              <a:t>Most riots in the south but in the north too</a:t>
            </a:r>
          </a:p>
          <a:p>
            <a:r>
              <a:rPr lang="en-US" sz="2800" dirty="0" smtClean="0"/>
              <a:t>Worst in Chicago, Tulsa, Omaha, St. Louis and D.C.</a:t>
            </a:r>
          </a:p>
          <a:p>
            <a:r>
              <a:rPr lang="en-US" sz="2800" dirty="0" smtClean="0"/>
              <a:t>Investigation into riots proved riots were started by whites (riots would not be started by African Americans until the 1960s). </a:t>
            </a:r>
          </a:p>
          <a:p>
            <a:pPr marL="0" indent="0">
              <a:buNone/>
            </a:pPr>
            <a:endParaRPr lang="en-US" dirty="0"/>
          </a:p>
        </p:txBody>
      </p:sp>
    </p:spTree>
    <p:extLst>
      <p:ext uri="{BB962C8B-B14F-4D97-AF65-F5344CB8AC3E}">
        <p14:creationId xmlns:p14="http://schemas.microsoft.com/office/powerpoint/2010/main" val="8014847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of a Nation”</a:t>
            </a:r>
            <a:endParaRPr lang="en-US" dirty="0"/>
          </a:p>
        </p:txBody>
      </p:sp>
      <p:sp>
        <p:nvSpPr>
          <p:cNvPr id="3" name="Content Placeholder 2"/>
          <p:cNvSpPr>
            <a:spLocks noGrp="1"/>
          </p:cNvSpPr>
          <p:nvPr>
            <p:ph idx="1"/>
          </p:nvPr>
        </p:nvSpPr>
        <p:spPr>
          <a:xfrm>
            <a:off x="838200" y="1825625"/>
            <a:ext cx="7130143" cy="4351338"/>
          </a:xfrm>
        </p:spPr>
        <p:txBody>
          <a:bodyPr/>
          <a:lstStyle/>
          <a:p>
            <a:r>
              <a:rPr lang="en-US" sz="2800" dirty="0" smtClean="0"/>
              <a:t>Racist movie: African Americans depicted as apelike, revengeful for slavery trying to take over the south</a:t>
            </a:r>
          </a:p>
          <a:p>
            <a:r>
              <a:rPr lang="en-US" sz="2800" dirty="0" smtClean="0"/>
              <a:t>South saved by the KKK</a:t>
            </a:r>
          </a:p>
          <a:p>
            <a:r>
              <a:rPr lang="en-US" sz="2800" dirty="0" smtClean="0"/>
              <a:t>Credited with the rebirth of the KKK</a:t>
            </a:r>
          </a:p>
          <a:p>
            <a:r>
              <a:rPr lang="en-US" sz="2800" dirty="0" smtClean="0"/>
              <a:t>Shown in the White House for President Wilson </a:t>
            </a:r>
          </a:p>
          <a:p>
            <a:pPr marL="0" indent="0">
              <a:buNone/>
            </a:pPr>
            <a:r>
              <a:rPr lang="en-US" dirty="0"/>
              <a:t> </a:t>
            </a:r>
          </a:p>
        </p:txBody>
      </p:sp>
      <p:pic>
        <p:nvPicPr>
          <p:cNvPr id="4" name="Picture 3"/>
          <p:cNvPicPr>
            <a:picLocks noChangeAspect="1"/>
          </p:cNvPicPr>
          <p:nvPr/>
        </p:nvPicPr>
        <p:blipFill>
          <a:blip r:embed="rId2"/>
          <a:stretch>
            <a:fillRect/>
          </a:stretch>
        </p:blipFill>
        <p:spPr>
          <a:xfrm>
            <a:off x="8120742" y="753913"/>
            <a:ext cx="3838215" cy="5607698"/>
          </a:xfrm>
          <a:prstGeom prst="rect">
            <a:avLst/>
          </a:prstGeom>
        </p:spPr>
      </p:pic>
    </p:spTree>
    <p:extLst>
      <p:ext uri="{BB962C8B-B14F-4D97-AF65-F5344CB8AC3E}">
        <p14:creationId xmlns:p14="http://schemas.microsoft.com/office/powerpoint/2010/main" val="32198168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Wave of the KKK</a:t>
            </a:r>
            <a:endParaRPr lang="en-US" dirty="0"/>
          </a:p>
        </p:txBody>
      </p:sp>
      <p:sp>
        <p:nvSpPr>
          <p:cNvPr id="3" name="Content Placeholder 2"/>
          <p:cNvSpPr>
            <a:spLocks noGrp="1"/>
          </p:cNvSpPr>
          <p:nvPr>
            <p:ph idx="1"/>
          </p:nvPr>
        </p:nvSpPr>
        <p:spPr>
          <a:xfrm>
            <a:off x="609600" y="1981200"/>
            <a:ext cx="4876800" cy="4114800"/>
          </a:xfrm>
        </p:spPr>
        <p:txBody>
          <a:bodyPr>
            <a:normAutofit/>
          </a:bodyPr>
          <a:lstStyle/>
          <a:p>
            <a:r>
              <a:rPr lang="en-US" sz="2800" dirty="0" smtClean="0"/>
              <a:t>White Supremacist Group </a:t>
            </a:r>
          </a:p>
          <a:p>
            <a:r>
              <a:rPr lang="en-US" sz="2800" dirty="0"/>
              <a:t>M</a:t>
            </a:r>
            <a:r>
              <a:rPr lang="en-US" sz="2800" dirty="0" smtClean="0"/>
              <a:t>embership spread nationwide </a:t>
            </a:r>
          </a:p>
          <a:p>
            <a:r>
              <a:rPr lang="en-US" sz="2800" dirty="0" smtClean="0"/>
              <a:t>Membership peak at 4 million </a:t>
            </a:r>
          </a:p>
          <a:p>
            <a:r>
              <a:rPr lang="en-US" sz="2800" dirty="0" smtClean="0"/>
              <a:t>Target not just African Americans but immigrants, Catholics, Jews, communists, anarchists </a:t>
            </a:r>
            <a:endParaRPr lang="en-US" sz="2800" dirty="0"/>
          </a:p>
        </p:txBody>
      </p:sp>
      <p:pic>
        <p:nvPicPr>
          <p:cNvPr id="4" name="Picture 3"/>
          <p:cNvPicPr>
            <a:picLocks noChangeAspect="1"/>
          </p:cNvPicPr>
          <p:nvPr/>
        </p:nvPicPr>
        <p:blipFill>
          <a:blip r:embed="rId2"/>
          <a:stretch>
            <a:fillRect/>
          </a:stretch>
        </p:blipFill>
        <p:spPr>
          <a:xfrm>
            <a:off x="6096000" y="1607974"/>
            <a:ext cx="6024233" cy="4230865"/>
          </a:xfrm>
          <a:prstGeom prst="rect">
            <a:avLst/>
          </a:prstGeom>
        </p:spPr>
      </p:pic>
    </p:spTree>
    <p:extLst>
      <p:ext uri="{BB962C8B-B14F-4D97-AF65-F5344CB8AC3E}">
        <p14:creationId xmlns:p14="http://schemas.microsoft.com/office/powerpoint/2010/main" val="20542427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550" y="365760"/>
            <a:ext cx="10131425" cy="981650"/>
          </a:xfrm>
        </p:spPr>
        <p:txBody>
          <a:bodyPr/>
          <a:lstStyle/>
          <a:p>
            <a:r>
              <a:rPr lang="en-US" dirty="0" smtClean="0"/>
              <a:t>Anti-Immigration Rally; WV 1920 </a:t>
            </a:r>
            <a:endParaRPr lang="en-US" dirty="0"/>
          </a:p>
        </p:txBody>
      </p:sp>
      <p:pic>
        <p:nvPicPr>
          <p:cNvPr id="4" name="Content Placeholder 3"/>
          <p:cNvPicPr>
            <a:picLocks noGrp="1" noChangeAspect="1"/>
          </p:cNvPicPr>
          <p:nvPr>
            <p:ph idx="1"/>
          </p:nvPr>
        </p:nvPicPr>
        <p:blipFill>
          <a:blip r:embed="rId2"/>
          <a:stretch>
            <a:fillRect/>
          </a:stretch>
        </p:blipFill>
        <p:spPr>
          <a:xfrm>
            <a:off x="2991394" y="1507961"/>
            <a:ext cx="6576621" cy="4988633"/>
          </a:xfrm>
          <a:prstGeom prst="rect">
            <a:avLst/>
          </a:prstGeom>
        </p:spPr>
      </p:pic>
    </p:spTree>
    <p:extLst>
      <p:ext uri="{BB962C8B-B14F-4D97-AF65-F5344CB8AC3E}">
        <p14:creationId xmlns:p14="http://schemas.microsoft.com/office/powerpoint/2010/main" val="28314392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2057400" y="0"/>
            <a:ext cx="8229600" cy="762000"/>
          </a:xfrm>
        </p:spPr>
        <p:txBody>
          <a:bodyPr vert="horz" lIns="0" tIns="45720" rIns="0" bIns="0" rtlCol="0" anchor="b">
            <a:normAutofit/>
          </a:bodyPr>
          <a:lstStyle/>
          <a:p>
            <a:pPr eaLnBrk="1" hangingPunct="1"/>
            <a:r>
              <a:rPr lang="en-US" altLang="en-US" smtClean="0"/>
              <a:t>Marcus Garvey</a:t>
            </a:r>
          </a:p>
        </p:txBody>
      </p:sp>
      <p:sp>
        <p:nvSpPr>
          <p:cNvPr id="30723" name="Content Placeholder 2"/>
          <p:cNvSpPr>
            <a:spLocks noGrp="1"/>
          </p:cNvSpPr>
          <p:nvPr>
            <p:ph sz="half" idx="4294967295"/>
          </p:nvPr>
        </p:nvSpPr>
        <p:spPr>
          <a:xfrm>
            <a:off x="1524000" y="838200"/>
            <a:ext cx="4648200" cy="6019800"/>
          </a:xfrm>
        </p:spPr>
        <p:txBody>
          <a:bodyPr/>
          <a:lstStyle/>
          <a:p>
            <a:pPr marL="273050" indent="-273050"/>
            <a:r>
              <a:rPr lang="en-US" altLang="en-US" sz="3300"/>
              <a:t>A Jamaican-born activist who urged African Americans to return to “Motherland Africa” to create a self-governing nation.</a:t>
            </a:r>
          </a:p>
          <a:p>
            <a:pPr marL="273050" indent="-273050"/>
            <a:r>
              <a:rPr lang="en-US" altLang="en-US" sz="3300"/>
              <a:t>Raised $10 million for a steamship that would take his followers back to the motherland. </a:t>
            </a:r>
          </a:p>
        </p:txBody>
      </p:sp>
      <p:pic>
        <p:nvPicPr>
          <p:cNvPr id="30724" name="Content Placeholder 4" descr="marcus garvey.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248401" y="990600"/>
            <a:ext cx="4054475" cy="5181600"/>
          </a:xfrm>
        </p:spPr>
      </p:pic>
    </p:spTree>
    <p:extLst>
      <p:ext uri="{BB962C8B-B14F-4D97-AF65-F5344CB8AC3E}">
        <p14:creationId xmlns:p14="http://schemas.microsoft.com/office/powerpoint/2010/main" val="4270171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875211" y="313508"/>
            <a:ext cx="8229600" cy="838200"/>
          </a:xfrm>
        </p:spPr>
        <p:txBody>
          <a:bodyPr vert="horz" wrap="square" lIns="0" tIns="45720" rIns="0" bIns="0" numCol="1" anchor="b" anchorCtr="0" compatLnSpc="1">
            <a:prstTxWarp prst="textNoShape">
              <a:avLst/>
            </a:prstTxWarp>
          </a:bodyPr>
          <a:lstStyle/>
          <a:p>
            <a:pPr eaLnBrk="1" hangingPunct="1"/>
            <a:r>
              <a:rPr lang="en-US" altLang="en-US" dirty="0" smtClean="0"/>
              <a:t>Marcus Garvey</a:t>
            </a:r>
          </a:p>
        </p:txBody>
      </p:sp>
      <p:pic>
        <p:nvPicPr>
          <p:cNvPr id="31747" name="Content Placeholder 4" descr="I_BlackStarLinerDocked.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123406" y="1526177"/>
            <a:ext cx="4354513" cy="4343400"/>
          </a:xfrm>
        </p:spPr>
      </p:pic>
      <p:sp>
        <p:nvSpPr>
          <p:cNvPr id="31748" name="Content Placeholder 3"/>
          <p:cNvSpPr>
            <a:spLocks noGrp="1"/>
          </p:cNvSpPr>
          <p:nvPr>
            <p:ph sz="half" idx="4294967295"/>
          </p:nvPr>
        </p:nvSpPr>
        <p:spPr>
          <a:xfrm>
            <a:off x="5880463" y="732608"/>
            <a:ext cx="4495800" cy="5867400"/>
          </a:xfrm>
        </p:spPr>
        <p:txBody>
          <a:bodyPr/>
          <a:lstStyle/>
          <a:p>
            <a:pPr marL="273050" indent="-273050" eaLnBrk="1" hangingPunct="1"/>
            <a:r>
              <a:rPr lang="en-US" altLang="en-US" sz="3600" dirty="0"/>
              <a:t>Garvey was deported to Jamaica in 1927 for fraud charges.</a:t>
            </a:r>
          </a:p>
          <a:p>
            <a:pPr marL="273050" indent="-273050" eaLnBrk="1" hangingPunct="1"/>
            <a:r>
              <a:rPr lang="en-US" altLang="en-US" sz="3600" dirty="0"/>
              <a:t>His message of racial pride and independence inspired later “black pride” movements.</a:t>
            </a:r>
          </a:p>
        </p:txBody>
      </p:sp>
    </p:spTree>
    <p:extLst>
      <p:ext uri="{BB962C8B-B14F-4D97-AF65-F5344CB8AC3E}">
        <p14:creationId xmlns:p14="http://schemas.microsoft.com/office/powerpoint/2010/main" val="3263471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Harlem Renaissance </a:t>
            </a:r>
            <a:endParaRPr lang="en-US" dirty="0"/>
          </a:p>
        </p:txBody>
      </p:sp>
      <p:sp>
        <p:nvSpPr>
          <p:cNvPr id="3" name="Content Placeholder 2"/>
          <p:cNvSpPr>
            <a:spLocks noGrp="1"/>
          </p:cNvSpPr>
          <p:nvPr>
            <p:ph idx="1"/>
          </p:nvPr>
        </p:nvSpPr>
        <p:spPr/>
        <p:txBody>
          <a:bodyPr/>
          <a:lstStyle/>
          <a:p>
            <a:r>
              <a:rPr lang="en-US" sz="2800" dirty="0" smtClean="0"/>
              <a:t>Renaissance= rebirth </a:t>
            </a:r>
          </a:p>
          <a:p>
            <a:pPr eaLnBrk="1" hangingPunct="1">
              <a:lnSpc>
                <a:spcPct val="80000"/>
              </a:lnSpc>
            </a:pPr>
            <a:r>
              <a:rPr lang="en-US" altLang="en-US" sz="2800" dirty="0"/>
              <a:t>The Harlem Renaissance represents an era in American history during which the </a:t>
            </a:r>
            <a:r>
              <a:rPr lang="en-US" altLang="en-US" sz="2800" b="1" dirty="0"/>
              <a:t>uniqueness of African-American culture was celebrated</a:t>
            </a:r>
            <a:r>
              <a:rPr lang="en-US" altLang="en-US" sz="2800" dirty="0"/>
              <a:t>. </a:t>
            </a:r>
          </a:p>
          <a:p>
            <a:pPr eaLnBrk="1" hangingPunct="1">
              <a:lnSpc>
                <a:spcPct val="80000"/>
              </a:lnSpc>
              <a:buFont typeface="Wingdings 2" panose="05020102010507070707" pitchFamily="18" charset="2"/>
              <a:buNone/>
            </a:pPr>
            <a:endParaRPr lang="en-US" altLang="en-US" sz="2800" dirty="0"/>
          </a:p>
          <a:p>
            <a:pPr eaLnBrk="1" hangingPunct="1">
              <a:lnSpc>
                <a:spcPct val="80000"/>
              </a:lnSpc>
            </a:pPr>
            <a:r>
              <a:rPr lang="en-US" altLang="en-US" sz="2800" dirty="0"/>
              <a:t>The Harlem Renaissance took place in newly-formed black communities in the neighborhood of </a:t>
            </a:r>
            <a:r>
              <a:rPr lang="en-US" altLang="en-US" sz="2800" b="1" dirty="0"/>
              <a:t>Harlem, NY</a:t>
            </a:r>
            <a:r>
              <a:rPr lang="en-US" altLang="en-US" sz="2800" dirty="0"/>
              <a:t>. </a:t>
            </a:r>
          </a:p>
          <a:p>
            <a:pPr eaLnBrk="1" hangingPunct="1">
              <a:lnSpc>
                <a:spcPct val="80000"/>
              </a:lnSpc>
              <a:buFont typeface="Wingdings 2" panose="05020102010507070707" pitchFamily="18" charset="2"/>
              <a:buNone/>
            </a:pPr>
            <a:endParaRPr lang="en-US" altLang="en-US" dirty="0"/>
          </a:p>
          <a:p>
            <a:endParaRPr lang="en-US" dirty="0"/>
          </a:p>
        </p:txBody>
      </p:sp>
    </p:spTree>
    <p:extLst>
      <p:ext uri="{BB962C8B-B14F-4D97-AF65-F5344CB8AC3E}">
        <p14:creationId xmlns:p14="http://schemas.microsoft.com/office/powerpoint/2010/main" val="434555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1920s 1sts</a:t>
            </a:r>
            <a:endParaRPr lang="en-US" dirty="0"/>
          </a:p>
        </p:txBody>
      </p:sp>
      <p:sp>
        <p:nvSpPr>
          <p:cNvPr id="3" name="Content Placeholder 2"/>
          <p:cNvSpPr>
            <a:spLocks noGrp="1"/>
          </p:cNvSpPr>
          <p:nvPr>
            <p:ph idx="1"/>
          </p:nvPr>
        </p:nvSpPr>
        <p:spPr>
          <a:xfrm>
            <a:off x="609600" y="1563189"/>
            <a:ext cx="10972800" cy="4114800"/>
          </a:xfrm>
        </p:spPr>
        <p:txBody>
          <a:bodyPr>
            <a:normAutofit/>
          </a:bodyPr>
          <a:lstStyle/>
          <a:p>
            <a:r>
              <a:rPr lang="en-US" sz="2800" dirty="0" smtClean="0"/>
              <a:t>Presidents elected for personalities</a:t>
            </a:r>
          </a:p>
          <a:p>
            <a:r>
              <a:rPr lang="en-US" sz="2800" dirty="0" smtClean="0"/>
              <a:t>Soaring stock markets </a:t>
            </a:r>
          </a:p>
          <a:p>
            <a:r>
              <a:rPr lang="en-US" sz="2800" dirty="0" smtClean="0"/>
              <a:t>Widening gulf between rich and poor and middle class</a:t>
            </a:r>
          </a:p>
          <a:p>
            <a:r>
              <a:rPr lang="en-US" sz="2800" dirty="0" smtClean="0"/>
              <a:t>Showdown between secular and religious values </a:t>
            </a:r>
          </a:p>
          <a:p>
            <a:r>
              <a:rPr lang="en-US" sz="2800" dirty="0" smtClean="0"/>
              <a:t>Powerful, restrictive immigration laws</a:t>
            </a:r>
          </a:p>
          <a:p>
            <a:r>
              <a:rPr lang="en-US" sz="2800" dirty="0" smtClean="0"/>
              <a:t>Emphasis on youth culture- youths become center of society</a:t>
            </a:r>
          </a:p>
          <a:p>
            <a:r>
              <a:rPr lang="en-US" sz="2800" dirty="0" smtClean="0"/>
              <a:t>1</a:t>
            </a:r>
            <a:r>
              <a:rPr lang="en-US" sz="2800" baseline="30000" dirty="0" smtClean="0"/>
              <a:t>st</a:t>
            </a:r>
            <a:r>
              <a:rPr lang="en-US" sz="2800" dirty="0" smtClean="0"/>
              <a:t> era given nicknames: Roaring 20s, The Jazz Age </a:t>
            </a:r>
            <a:endParaRPr lang="en-US" sz="2800" dirty="0"/>
          </a:p>
        </p:txBody>
      </p:sp>
    </p:spTree>
    <p:extLst>
      <p:ext uri="{BB962C8B-B14F-4D97-AF65-F5344CB8AC3E}">
        <p14:creationId xmlns:p14="http://schemas.microsoft.com/office/powerpoint/2010/main" val="1502601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Harlem- neighborhood of NY City </a:t>
            </a:r>
            <a:endParaRPr lang="en-US" dirty="0"/>
          </a:p>
        </p:txBody>
      </p:sp>
      <p:pic>
        <p:nvPicPr>
          <p:cNvPr id="4" name="Content Placeholder 3"/>
          <p:cNvPicPr>
            <a:picLocks noGrp="1" noChangeAspect="1"/>
          </p:cNvPicPr>
          <p:nvPr>
            <p:ph idx="1"/>
          </p:nvPr>
        </p:nvPicPr>
        <p:blipFill>
          <a:blip r:embed="rId2"/>
          <a:stretch>
            <a:fillRect/>
          </a:stretch>
        </p:blipFill>
        <p:spPr>
          <a:xfrm>
            <a:off x="1587754" y="1779037"/>
            <a:ext cx="4508246" cy="4114800"/>
          </a:xfrm>
          <a:prstGeom prst="rect">
            <a:avLst/>
          </a:prstGeom>
        </p:spPr>
      </p:pic>
      <p:pic>
        <p:nvPicPr>
          <p:cNvPr id="5" name="Picture 4"/>
          <p:cNvPicPr>
            <a:picLocks noChangeAspect="1"/>
          </p:cNvPicPr>
          <p:nvPr/>
        </p:nvPicPr>
        <p:blipFill>
          <a:blip r:embed="rId3"/>
          <a:stretch>
            <a:fillRect/>
          </a:stretch>
        </p:blipFill>
        <p:spPr>
          <a:xfrm>
            <a:off x="7996902" y="1388828"/>
            <a:ext cx="2688569" cy="5182049"/>
          </a:xfrm>
          <a:prstGeom prst="rect">
            <a:avLst/>
          </a:prstGeom>
        </p:spPr>
      </p:pic>
    </p:spTree>
    <p:extLst>
      <p:ext uri="{BB962C8B-B14F-4D97-AF65-F5344CB8AC3E}">
        <p14:creationId xmlns:p14="http://schemas.microsoft.com/office/powerpoint/2010/main" val="3849643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Harlem Renaissance </a:t>
            </a:r>
            <a:endParaRPr lang="en-US" dirty="0"/>
          </a:p>
        </p:txBody>
      </p:sp>
      <p:sp>
        <p:nvSpPr>
          <p:cNvPr id="3" name="Content Placeholder 2"/>
          <p:cNvSpPr>
            <a:spLocks noGrp="1"/>
          </p:cNvSpPr>
          <p:nvPr>
            <p:ph idx="1"/>
          </p:nvPr>
        </p:nvSpPr>
        <p:spPr/>
        <p:txBody>
          <a:bodyPr/>
          <a:lstStyle/>
          <a:p>
            <a:pPr eaLnBrk="1" hangingPunct="1">
              <a:lnSpc>
                <a:spcPct val="80000"/>
              </a:lnSpc>
            </a:pPr>
            <a:r>
              <a:rPr lang="en-US" altLang="en-US" sz="2800" dirty="0"/>
              <a:t>It was a period marked by an active and vibrant </a:t>
            </a:r>
            <a:r>
              <a:rPr lang="en-US" altLang="en-US" sz="2800" b="1" dirty="0" smtClean="0"/>
              <a:t>nightlife</a:t>
            </a:r>
            <a:endParaRPr lang="en-US" altLang="en-US" sz="2800" dirty="0"/>
          </a:p>
          <a:p>
            <a:pPr eaLnBrk="1" hangingPunct="1">
              <a:lnSpc>
                <a:spcPct val="80000"/>
              </a:lnSpc>
            </a:pPr>
            <a:r>
              <a:rPr lang="en-US" altLang="en-US" sz="2800" dirty="0" smtClean="0"/>
              <a:t>by </a:t>
            </a:r>
            <a:r>
              <a:rPr lang="en-US" altLang="en-US" sz="2800" dirty="0"/>
              <a:t>the publishing of a great number of short stories, plays, poems and novels by African-Americans; by musicals written by and starring </a:t>
            </a:r>
            <a:r>
              <a:rPr lang="en-US" altLang="en-US" sz="2800" dirty="0" smtClean="0"/>
              <a:t>African-Americans</a:t>
            </a:r>
            <a:r>
              <a:rPr lang="en-US" altLang="en-US" sz="2800" dirty="0"/>
              <a:t>;</a:t>
            </a:r>
            <a:r>
              <a:rPr lang="en-US" altLang="en-US" sz="2800" dirty="0" smtClean="0"/>
              <a:t> </a:t>
            </a:r>
            <a:r>
              <a:rPr lang="en-US" altLang="en-US" sz="2800" dirty="0"/>
              <a:t>the creation of artwork by African-Americans. </a:t>
            </a:r>
          </a:p>
          <a:p>
            <a:pPr eaLnBrk="1" hangingPunct="1">
              <a:lnSpc>
                <a:spcPct val="80000"/>
              </a:lnSpc>
            </a:pPr>
            <a:r>
              <a:rPr lang="en-US" altLang="en-US" sz="2800" dirty="0"/>
              <a:t>African-American artists, writers, and musicians employed culture to work for goals of civil </a:t>
            </a:r>
            <a:r>
              <a:rPr lang="en-US" altLang="en-US" sz="2800" b="1" dirty="0"/>
              <a:t>rights and equality</a:t>
            </a:r>
            <a:r>
              <a:rPr lang="en-US" altLang="en-US" sz="2800" dirty="0"/>
              <a:t>. </a:t>
            </a:r>
          </a:p>
          <a:p>
            <a:endParaRPr lang="en-US" dirty="0"/>
          </a:p>
        </p:txBody>
      </p:sp>
    </p:spTree>
    <p:extLst>
      <p:ext uri="{BB962C8B-B14F-4D97-AF65-F5344CB8AC3E}">
        <p14:creationId xmlns:p14="http://schemas.microsoft.com/office/powerpoint/2010/main" val="38654761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0"/>
            <a:ext cx="8229600" cy="1371600"/>
          </a:xfrm>
        </p:spPr>
        <p:txBody>
          <a:bodyPr/>
          <a:lstStyle/>
          <a:p>
            <a:pPr eaLnBrk="1" hangingPunct="1"/>
            <a:r>
              <a:rPr lang="en-US" altLang="en-US" smtClean="0"/>
              <a:t>JAZZ MUSIC </a:t>
            </a:r>
          </a:p>
        </p:txBody>
      </p:sp>
      <p:sp>
        <p:nvSpPr>
          <p:cNvPr id="4099" name="Rectangle 3"/>
          <p:cNvSpPr>
            <a:spLocks noGrp="1" noChangeArrowheads="1"/>
          </p:cNvSpPr>
          <p:nvPr>
            <p:ph sz="half" idx="1"/>
          </p:nvPr>
        </p:nvSpPr>
        <p:spPr>
          <a:xfrm>
            <a:off x="6248400" y="1143000"/>
            <a:ext cx="4419600" cy="5715000"/>
          </a:xfrm>
        </p:spPr>
        <p:txBody>
          <a:bodyPr/>
          <a:lstStyle/>
          <a:p>
            <a:pPr eaLnBrk="1" hangingPunct="1"/>
            <a:r>
              <a:rPr lang="en-US" altLang="en-US" sz="3600"/>
              <a:t>Louis Armstrong</a:t>
            </a:r>
          </a:p>
          <a:p>
            <a:pPr eaLnBrk="1" hangingPunct="1"/>
            <a:r>
              <a:rPr lang="en-US" altLang="en-US" sz="3600"/>
              <a:t>Influential Jazz singer and trumpet player</a:t>
            </a:r>
          </a:p>
          <a:p>
            <a:pPr eaLnBrk="1" hangingPunct="1"/>
            <a:r>
              <a:rPr lang="en-US" altLang="en-US" sz="3600"/>
              <a:t>Invented “scat” singing</a:t>
            </a:r>
          </a:p>
          <a:p>
            <a:pPr eaLnBrk="1" hangingPunct="1"/>
            <a:r>
              <a:rPr lang="en-US" altLang="en-US" sz="3600"/>
              <a:t>“One of the best musicians of all time” </a:t>
            </a:r>
          </a:p>
          <a:p>
            <a:pPr eaLnBrk="1" hangingPunct="1"/>
            <a:endParaRPr lang="en-US" altLang="en-US" sz="3600"/>
          </a:p>
        </p:txBody>
      </p:sp>
      <p:pic>
        <p:nvPicPr>
          <p:cNvPr id="4100" name="Picture 6" descr="http://riverwalkjazz.stanford.edu/sites/default/files/images/Louis-Armstrong1932_publicdo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1"/>
            <a:ext cx="41910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8020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57400" y="0"/>
            <a:ext cx="8229600" cy="1371600"/>
          </a:xfrm>
        </p:spPr>
        <p:txBody>
          <a:bodyPr/>
          <a:lstStyle/>
          <a:p>
            <a:pPr eaLnBrk="1" hangingPunct="1"/>
            <a:r>
              <a:rPr lang="en-US" altLang="en-US" smtClean="0"/>
              <a:t>JAZZ  MUSIC</a:t>
            </a:r>
          </a:p>
        </p:txBody>
      </p:sp>
      <p:sp>
        <p:nvSpPr>
          <p:cNvPr id="5123" name="Rectangle 3"/>
          <p:cNvSpPr>
            <a:spLocks noGrp="1" noChangeArrowheads="1"/>
          </p:cNvSpPr>
          <p:nvPr>
            <p:ph sz="half" idx="1"/>
          </p:nvPr>
        </p:nvSpPr>
        <p:spPr>
          <a:xfrm>
            <a:off x="1524000" y="1752600"/>
            <a:ext cx="4648200" cy="5105400"/>
          </a:xfrm>
        </p:spPr>
        <p:txBody>
          <a:bodyPr/>
          <a:lstStyle/>
          <a:p>
            <a:pPr eaLnBrk="1" hangingPunct="1"/>
            <a:r>
              <a:rPr lang="en-US" altLang="en-US" sz="4000"/>
              <a:t>Duke Ellington</a:t>
            </a:r>
          </a:p>
          <a:p>
            <a:pPr eaLnBrk="1" hangingPunct="1"/>
            <a:r>
              <a:rPr lang="en-US" altLang="en-US" sz="4000"/>
              <a:t>Influential jazz pianist/composer</a:t>
            </a:r>
          </a:p>
          <a:p>
            <a:pPr eaLnBrk="1" hangingPunct="1"/>
            <a:r>
              <a:rPr lang="en-US" altLang="en-US" sz="4000"/>
              <a:t>Helped make Big Band popular</a:t>
            </a:r>
          </a:p>
          <a:p>
            <a:pPr eaLnBrk="1" hangingPunct="1"/>
            <a:endParaRPr lang="en-US" altLang="en-US" sz="4000"/>
          </a:p>
          <a:p>
            <a:pPr eaLnBrk="1" hangingPunct="1"/>
            <a:endParaRPr lang="en-US" altLang="en-US" smtClean="0"/>
          </a:p>
        </p:txBody>
      </p:sp>
      <p:pic>
        <p:nvPicPr>
          <p:cNvPr id="5124" name="Picture 6" descr="http://cherrymusic.org/wp-content/uploads/2012/01/Duke-Elling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1" y="1295400"/>
            <a:ext cx="40608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6566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Cotton Club </a:t>
            </a:r>
            <a:endParaRPr lang="en-US" dirty="0"/>
          </a:p>
        </p:txBody>
      </p:sp>
      <p:pic>
        <p:nvPicPr>
          <p:cNvPr id="5" name="Content Placeholder 4"/>
          <p:cNvPicPr>
            <a:picLocks noGrp="1" noChangeAspect="1"/>
          </p:cNvPicPr>
          <p:nvPr>
            <p:ph sz="half" idx="1"/>
          </p:nvPr>
        </p:nvPicPr>
        <p:blipFill>
          <a:blip r:embed="rId2"/>
          <a:stretch>
            <a:fillRect/>
          </a:stretch>
        </p:blipFill>
        <p:spPr>
          <a:xfrm>
            <a:off x="266959" y="2218685"/>
            <a:ext cx="5448810" cy="4108093"/>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4060" y="2218685"/>
            <a:ext cx="5871618" cy="4108093"/>
          </a:xfrm>
          <a:prstGeom prst="rect">
            <a:avLst/>
          </a:prstGeom>
        </p:spPr>
      </p:pic>
    </p:spTree>
    <p:extLst>
      <p:ext uri="{BB962C8B-B14F-4D97-AF65-F5344CB8AC3E}">
        <p14:creationId xmlns:p14="http://schemas.microsoft.com/office/powerpoint/2010/main" val="1997999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0"/>
            <a:ext cx="8229600" cy="1371600"/>
          </a:xfrm>
        </p:spPr>
        <p:txBody>
          <a:bodyPr/>
          <a:lstStyle/>
          <a:p>
            <a:pPr eaLnBrk="1" hangingPunct="1"/>
            <a:r>
              <a:rPr lang="en-US" altLang="en-US" smtClean="0"/>
              <a:t>HARLEM RENAISSANCE</a:t>
            </a:r>
          </a:p>
        </p:txBody>
      </p:sp>
      <p:pic>
        <p:nvPicPr>
          <p:cNvPr id="9219" name="Picture 3" descr="jerry-butler-the-harlem-renaiss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259138"/>
            <a:ext cx="51054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20060823-Harlem%20Renaissance%20Neighborh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43434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611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0"/>
            <a:ext cx="8229600" cy="1371600"/>
          </a:xfrm>
        </p:spPr>
        <p:txBody>
          <a:bodyPr/>
          <a:lstStyle/>
          <a:p>
            <a:pPr eaLnBrk="1" hangingPunct="1"/>
            <a:r>
              <a:rPr lang="en-US" altLang="en-US" smtClean="0"/>
              <a:t>LOST GENERATION</a:t>
            </a:r>
          </a:p>
        </p:txBody>
      </p:sp>
      <p:sp>
        <p:nvSpPr>
          <p:cNvPr id="6147" name="Rectangle 3"/>
          <p:cNvSpPr>
            <a:spLocks noGrp="1" noChangeArrowheads="1"/>
          </p:cNvSpPr>
          <p:nvPr>
            <p:ph idx="1"/>
          </p:nvPr>
        </p:nvSpPr>
        <p:spPr>
          <a:xfrm>
            <a:off x="1524000" y="1219200"/>
            <a:ext cx="9144000" cy="5638800"/>
          </a:xfrm>
        </p:spPr>
        <p:txBody>
          <a:bodyPr/>
          <a:lstStyle/>
          <a:p>
            <a:pPr eaLnBrk="1" hangingPunct="1"/>
            <a:r>
              <a:rPr lang="en-US" altLang="en-US" sz="2800"/>
              <a:t>Group of disillusioned American authors who lived in Paris in the 1920's and 1930's</a:t>
            </a:r>
          </a:p>
          <a:p>
            <a:pPr eaLnBrk="1" hangingPunct="1"/>
            <a:r>
              <a:rPr lang="en-US" altLang="en-US" sz="2800"/>
              <a:t>Generation of young people in the United States shortly after World War I</a:t>
            </a:r>
          </a:p>
          <a:p>
            <a:pPr eaLnBrk="1" hangingPunct="1"/>
            <a:r>
              <a:rPr lang="en-US" altLang="en-US" sz="2800"/>
              <a:t>Coined by Gertrude Stein, who said, “You are all a Lost Generation” in a conversation to Ernest Hemmingway</a:t>
            </a:r>
          </a:p>
          <a:p>
            <a:pPr eaLnBrk="1" hangingPunct="1"/>
            <a:r>
              <a:rPr lang="en-US" altLang="en-US" sz="2800"/>
              <a:t>Characteristics of "Lost Generation" Authors:</a:t>
            </a:r>
          </a:p>
          <a:p>
            <a:pPr lvl="1" eaLnBrk="1" hangingPunct="1"/>
            <a:r>
              <a:rPr lang="en-US" altLang="en-US" sz="2400"/>
              <a:t>youthful idealism </a:t>
            </a:r>
          </a:p>
          <a:p>
            <a:pPr lvl="1" eaLnBrk="1" hangingPunct="1"/>
            <a:r>
              <a:rPr lang="en-US" altLang="en-US" sz="2400"/>
              <a:t>sought the meaning of life </a:t>
            </a:r>
          </a:p>
          <a:p>
            <a:pPr lvl="1" eaLnBrk="1" hangingPunct="1"/>
            <a:r>
              <a:rPr lang="en-US" altLang="en-US" sz="2400"/>
              <a:t>drank a lot </a:t>
            </a:r>
          </a:p>
          <a:p>
            <a:pPr lvl="1" eaLnBrk="1" hangingPunct="1"/>
            <a:r>
              <a:rPr lang="en-US" altLang="en-US" sz="2400"/>
              <a:t>rejected modern American materialism</a:t>
            </a:r>
          </a:p>
        </p:txBody>
      </p:sp>
    </p:spTree>
    <p:extLst>
      <p:ext uri="{BB962C8B-B14F-4D97-AF65-F5344CB8AC3E}">
        <p14:creationId xmlns:p14="http://schemas.microsoft.com/office/powerpoint/2010/main" val="3605542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0"/>
            <a:ext cx="8229600" cy="1371600"/>
          </a:xfrm>
        </p:spPr>
        <p:txBody>
          <a:bodyPr/>
          <a:lstStyle/>
          <a:p>
            <a:pPr eaLnBrk="1" hangingPunct="1"/>
            <a:r>
              <a:rPr lang="en-US" altLang="en-US" smtClean="0"/>
              <a:t>Lost Generation Writers</a:t>
            </a:r>
          </a:p>
        </p:txBody>
      </p:sp>
      <p:sp>
        <p:nvSpPr>
          <p:cNvPr id="7171" name="Rectangle 3"/>
          <p:cNvSpPr>
            <a:spLocks noGrp="1" noChangeArrowheads="1"/>
          </p:cNvSpPr>
          <p:nvPr>
            <p:ph sz="half" idx="1"/>
          </p:nvPr>
        </p:nvSpPr>
        <p:spPr>
          <a:xfrm>
            <a:off x="1905000" y="1295400"/>
            <a:ext cx="4038600" cy="4114800"/>
          </a:xfrm>
        </p:spPr>
        <p:txBody>
          <a:bodyPr/>
          <a:lstStyle/>
          <a:p>
            <a:pPr eaLnBrk="1" hangingPunct="1"/>
            <a:r>
              <a:rPr lang="en-US" altLang="en-US" smtClean="0"/>
              <a:t>Ernest Hemmingway</a:t>
            </a:r>
          </a:p>
        </p:txBody>
      </p:sp>
      <p:sp>
        <p:nvSpPr>
          <p:cNvPr id="7172" name="Rectangle 4"/>
          <p:cNvSpPr>
            <a:spLocks noGrp="1" noChangeArrowheads="1"/>
          </p:cNvSpPr>
          <p:nvPr>
            <p:ph sz="half" idx="2"/>
          </p:nvPr>
        </p:nvSpPr>
        <p:spPr>
          <a:xfrm>
            <a:off x="6629400" y="1219200"/>
            <a:ext cx="4038600" cy="4114800"/>
          </a:xfrm>
        </p:spPr>
        <p:txBody>
          <a:bodyPr/>
          <a:lstStyle/>
          <a:p>
            <a:pPr eaLnBrk="1" hangingPunct="1"/>
            <a:r>
              <a:rPr lang="en-US" altLang="en-US" smtClean="0"/>
              <a:t>F. Scott Fitzgerald </a:t>
            </a:r>
          </a:p>
        </p:txBody>
      </p:sp>
      <p:pic>
        <p:nvPicPr>
          <p:cNvPr id="7173" name="Picture 6" descr="f-scott-fitzgera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8" y="1108165"/>
            <a:ext cx="333851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descr="http://static.guim.co.uk/sys-images/Books/Pix/pictures/2009/6/30/1246371076422/Ernest-Hemingway-in-Paris-001.jpg"/>
          <p:cNvPicPr>
            <a:picLocks noChangeAspect="1" noChangeArrowheads="1"/>
          </p:cNvPicPr>
          <p:nvPr/>
        </p:nvPicPr>
        <p:blipFill>
          <a:blip r:embed="rId3">
            <a:extLst>
              <a:ext uri="{28A0092B-C50C-407E-A947-70E740481C1C}">
                <a14:useLocalDpi xmlns:a14="http://schemas.microsoft.com/office/drawing/2010/main" val="0"/>
              </a:ext>
            </a:extLst>
          </a:blip>
          <a:srcRect l="14658" r="25963"/>
          <a:stretch>
            <a:fillRect/>
          </a:stretch>
        </p:blipFill>
        <p:spPr bwMode="auto">
          <a:xfrm>
            <a:off x="1676400" y="1295400"/>
            <a:ext cx="42672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25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77413" y="240762"/>
            <a:ext cx="7392954" cy="6425455"/>
          </a:xfrm>
          <a:prstGeom prst="rect">
            <a:avLst/>
          </a:prstGeom>
        </p:spPr>
      </p:pic>
    </p:spTree>
    <p:extLst>
      <p:ext uri="{BB962C8B-B14F-4D97-AF65-F5344CB8AC3E}">
        <p14:creationId xmlns:p14="http://schemas.microsoft.com/office/powerpoint/2010/main" val="269436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Clashes </a:t>
            </a:r>
            <a:endParaRPr lang="en-US" dirty="0"/>
          </a:p>
        </p:txBody>
      </p:sp>
      <p:sp>
        <p:nvSpPr>
          <p:cNvPr id="3" name="Content Placeholder 2"/>
          <p:cNvSpPr>
            <a:spLocks noGrp="1"/>
          </p:cNvSpPr>
          <p:nvPr>
            <p:ph idx="1"/>
          </p:nvPr>
        </p:nvSpPr>
        <p:spPr>
          <a:xfrm>
            <a:off x="685801" y="1850571"/>
            <a:ext cx="10972800" cy="4114800"/>
          </a:xfrm>
        </p:spPr>
        <p:txBody>
          <a:bodyPr>
            <a:normAutofit lnSpcReduction="10000"/>
          </a:bodyPr>
          <a:lstStyle/>
          <a:p>
            <a:pPr>
              <a:lnSpc>
                <a:spcPct val="80000"/>
              </a:lnSpc>
              <a:defRPr/>
            </a:pPr>
            <a:r>
              <a:rPr lang="en-US" sz="2800" dirty="0"/>
              <a:t>During this decade American culture was changing rapidly and traditional America was competing with a new American culture.  Examples…</a:t>
            </a:r>
          </a:p>
          <a:p>
            <a:pPr lvl="1">
              <a:lnSpc>
                <a:spcPct val="80000"/>
              </a:lnSpc>
              <a:defRPr/>
            </a:pPr>
            <a:r>
              <a:rPr lang="en-US" sz="2800" dirty="0"/>
              <a:t>Red Scare</a:t>
            </a:r>
          </a:p>
          <a:p>
            <a:pPr lvl="1">
              <a:lnSpc>
                <a:spcPct val="80000"/>
              </a:lnSpc>
              <a:defRPr/>
            </a:pPr>
            <a:r>
              <a:rPr lang="en-US" sz="2800" dirty="0"/>
              <a:t>Rise of the KKK</a:t>
            </a:r>
          </a:p>
          <a:p>
            <a:pPr lvl="1">
              <a:lnSpc>
                <a:spcPct val="80000"/>
              </a:lnSpc>
              <a:defRPr/>
            </a:pPr>
            <a:r>
              <a:rPr lang="en-US" sz="2800" dirty="0"/>
              <a:t>Immigration</a:t>
            </a:r>
          </a:p>
          <a:p>
            <a:pPr lvl="1">
              <a:lnSpc>
                <a:spcPct val="80000"/>
              </a:lnSpc>
              <a:defRPr/>
            </a:pPr>
            <a:r>
              <a:rPr lang="en-US" sz="2800" dirty="0"/>
              <a:t>Evolution being taught in schools</a:t>
            </a:r>
          </a:p>
          <a:p>
            <a:pPr lvl="1">
              <a:lnSpc>
                <a:spcPct val="80000"/>
              </a:lnSpc>
              <a:defRPr/>
            </a:pPr>
            <a:r>
              <a:rPr lang="en-US" sz="2800" dirty="0"/>
              <a:t>New role of women</a:t>
            </a:r>
          </a:p>
          <a:p>
            <a:pPr lvl="1">
              <a:lnSpc>
                <a:spcPct val="80000"/>
              </a:lnSpc>
              <a:defRPr/>
            </a:pPr>
            <a:r>
              <a:rPr lang="en-US" sz="2800" dirty="0"/>
              <a:t>African-Americans moving to new areas and fighting for their rights</a:t>
            </a:r>
          </a:p>
          <a:p>
            <a:pPr lvl="1">
              <a:lnSpc>
                <a:spcPct val="80000"/>
              </a:lnSpc>
              <a:defRPr/>
            </a:pPr>
            <a:r>
              <a:rPr lang="en-US" sz="2800" dirty="0"/>
              <a:t>Volstead Act (Prohibition)</a:t>
            </a:r>
          </a:p>
          <a:p>
            <a:endParaRPr lang="en-US" dirty="0"/>
          </a:p>
        </p:txBody>
      </p:sp>
    </p:spTree>
    <p:extLst>
      <p:ext uri="{BB962C8B-B14F-4D97-AF65-F5344CB8AC3E}">
        <p14:creationId xmlns:p14="http://schemas.microsoft.com/office/powerpoint/2010/main" val="230881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“Nervous Generation”</a:t>
            </a:r>
            <a:endParaRPr lang="en-US" dirty="0"/>
          </a:p>
        </p:txBody>
      </p:sp>
      <p:sp>
        <p:nvSpPr>
          <p:cNvPr id="3" name="Content Placeholder 2"/>
          <p:cNvSpPr>
            <a:spLocks noGrp="1"/>
          </p:cNvSpPr>
          <p:nvPr>
            <p:ph idx="1"/>
          </p:nvPr>
        </p:nvSpPr>
        <p:spPr>
          <a:xfrm>
            <a:off x="609600" y="1563188"/>
            <a:ext cx="10972800" cy="4114800"/>
          </a:xfrm>
        </p:spPr>
        <p:txBody>
          <a:bodyPr/>
          <a:lstStyle/>
          <a:p>
            <a:r>
              <a:rPr lang="en-US" sz="2800" dirty="0" smtClean="0"/>
              <a:t>Change the only constant in life</a:t>
            </a:r>
          </a:p>
          <a:p>
            <a:r>
              <a:rPr lang="en-US" sz="2800" dirty="0" smtClean="0"/>
              <a:t>Weren’t ready to embrace/understand the changes from WWI</a:t>
            </a:r>
          </a:p>
          <a:p>
            <a:r>
              <a:rPr lang="en-US" sz="2800" dirty="0" smtClean="0"/>
              <a:t>The 20s the effects/reaction to the war</a:t>
            </a:r>
          </a:p>
          <a:p>
            <a:r>
              <a:rPr lang="en-US" sz="2800" dirty="0" smtClean="0"/>
              <a:t>Wanted a “return to normalcy”- life before the war</a:t>
            </a:r>
          </a:p>
          <a:p>
            <a:pPr lvl="1"/>
            <a:r>
              <a:rPr lang="en-US" sz="2800" dirty="0" smtClean="0"/>
              <a:t>Isolationism </a:t>
            </a:r>
          </a:p>
          <a:p>
            <a:pPr lvl="0"/>
            <a:r>
              <a:rPr lang="en-US" sz="2800" dirty="0"/>
              <a:t>During the 20s, America somehow looked forward and backward simultaneously </a:t>
            </a:r>
          </a:p>
          <a:p>
            <a:pPr marL="457200" lvl="1" indent="0">
              <a:buNone/>
            </a:pPr>
            <a:endParaRPr lang="en-US" dirty="0" smtClean="0"/>
          </a:p>
        </p:txBody>
      </p:sp>
    </p:spTree>
    <p:extLst>
      <p:ext uri="{BB962C8B-B14F-4D97-AF65-F5344CB8AC3E}">
        <p14:creationId xmlns:p14="http://schemas.microsoft.com/office/powerpoint/2010/main" val="1089612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9816"/>
            <a:ext cx="10972800" cy="812075"/>
          </a:xfrm>
        </p:spPr>
        <p:txBody>
          <a:bodyPr/>
          <a:lstStyle/>
          <a:p>
            <a:r>
              <a:rPr lang="en-US" dirty="0" smtClean="0"/>
              <a:t>Reconversion</a:t>
            </a:r>
            <a:endParaRPr lang="en-US" dirty="0"/>
          </a:p>
        </p:txBody>
      </p:sp>
      <p:sp>
        <p:nvSpPr>
          <p:cNvPr id="3" name="Content Placeholder 2"/>
          <p:cNvSpPr>
            <a:spLocks noGrp="1"/>
          </p:cNvSpPr>
          <p:nvPr>
            <p:ph idx="1"/>
          </p:nvPr>
        </p:nvSpPr>
        <p:spPr>
          <a:xfrm>
            <a:off x="609600" y="1480456"/>
            <a:ext cx="10972800" cy="4114800"/>
          </a:xfrm>
        </p:spPr>
        <p:txBody>
          <a:bodyPr>
            <a:normAutofit lnSpcReduction="10000"/>
          </a:bodyPr>
          <a:lstStyle/>
          <a:p>
            <a:r>
              <a:rPr lang="en-US" sz="2800" dirty="0" smtClean="0"/>
              <a:t>Wilson have no plan for reverting the economy to peacetime</a:t>
            </a:r>
          </a:p>
          <a:p>
            <a:r>
              <a:rPr lang="en-US" sz="2800" dirty="0" smtClean="0"/>
              <a:t>Unemployment</a:t>
            </a:r>
          </a:p>
          <a:p>
            <a:r>
              <a:rPr lang="en-US" sz="2800" dirty="0" smtClean="0"/>
              <a:t>Rapid demobilization- soldiers return to no jobs and not pensions </a:t>
            </a:r>
          </a:p>
          <a:p>
            <a:r>
              <a:rPr lang="en-US" sz="2800" dirty="0" smtClean="0"/>
              <a:t>Women, African Americans, Mexican Americans replaced in jobs for soldiers or jobs no longer exists</a:t>
            </a:r>
          </a:p>
          <a:p>
            <a:r>
              <a:rPr lang="en-US" sz="2800" dirty="0" smtClean="0"/>
              <a:t>1</a:t>
            </a:r>
            <a:r>
              <a:rPr lang="en-US" sz="2800" baseline="30000" dirty="0" smtClean="0"/>
              <a:t>st</a:t>
            </a:r>
            <a:r>
              <a:rPr lang="en-US" sz="2800" dirty="0" smtClean="0"/>
              <a:t> Repatriation of Mexican workers </a:t>
            </a:r>
          </a:p>
          <a:p>
            <a:r>
              <a:rPr lang="en-US" sz="2800" dirty="0" smtClean="0"/>
              <a:t>Sudden cancellation of war contracts, </a:t>
            </a:r>
            <a:r>
              <a:rPr lang="en-US" sz="2800" dirty="0" err="1" smtClean="0"/>
              <a:t>gov</a:t>
            </a:r>
            <a:r>
              <a:rPr lang="en-US" sz="2800" dirty="0" smtClean="0"/>
              <a:t> drop price controls, and shortages= prices skyrocket (inflation)</a:t>
            </a:r>
          </a:p>
          <a:p>
            <a:pPr marL="0" indent="0">
              <a:buNone/>
            </a:pPr>
            <a:endParaRPr lang="en-US" dirty="0" smtClean="0"/>
          </a:p>
          <a:p>
            <a:endParaRPr lang="en-US" dirty="0"/>
          </a:p>
        </p:txBody>
      </p:sp>
    </p:spTree>
    <p:extLst>
      <p:ext uri="{BB962C8B-B14F-4D97-AF65-F5344CB8AC3E}">
        <p14:creationId xmlns:p14="http://schemas.microsoft.com/office/powerpoint/2010/main" val="1490573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
  <TotalTime>2140</TotalTime>
  <Words>1600</Words>
  <Application>Microsoft Office PowerPoint</Application>
  <PresentationFormat>Custom</PresentationFormat>
  <Paragraphs>197</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Celestial</vt:lpstr>
      <vt:lpstr>Bellwork</vt:lpstr>
      <vt:lpstr>1920s </vt:lpstr>
      <vt:lpstr>1918-1921</vt:lpstr>
      <vt:lpstr>1920s- transformative period </vt:lpstr>
      <vt:lpstr>1920s 1sts</vt:lpstr>
      <vt:lpstr>PowerPoint Presentation</vt:lpstr>
      <vt:lpstr>Culture Clashes </vt:lpstr>
      <vt:lpstr>“Nervous Generation”</vt:lpstr>
      <vt:lpstr>Reconversion</vt:lpstr>
      <vt:lpstr>PowerPoint Presentation</vt:lpstr>
      <vt:lpstr>1919 Inflation- Recession </vt:lpstr>
      <vt:lpstr>End of Cooperation: Struggle between Labor and Capitalists Resumes</vt:lpstr>
      <vt:lpstr>PowerPoint Presentation</vt:lpstr>
      <vt:lpstr>Boston Police Strike of 1919</vt:lpstr>
      <vt:lpstr>Boston Police Strike </vt:lpstr>
      <vt:lpstr>Boston Police Strike </vt:lpstr>
      <vt:lpstr>Red Scare </vt:lpstr>
      <vt:lpstr>Anarchist Bombings</vt:lpstr>
      <vt:lpstr>PowerPoint Presentation</vt:lpstr>
      <vt:lpstr>PowerPoint Presentation</vt:lpstr>
      <vt:lpstr>PowerPoint Presentation</vt:lpstr>
      <vt:lpstr>PowerPoint Presentation</vt:lpstr>
      <vt:lpstr>The Palmer Raids</vt:lpstr>
      <vt:lpstr>The Palmer Raids</vt:lpstr>
      <vt:lpstr>IWW Headquarters after Palmer Raid</vt:lpstr>
      <vt:lpstr>The Palmer Raids</vt:lpstr>
      <vt:lpstr>Men arrested during Palmer Raids – waiting for deportation</vt:lpstr>
      <vt:lpstr>Sacco and Vanzetti</vt:lpstr>
      <vt:lpstr>PowerPoint Presentation</vt:lpstr>
      <vt:lpstr>PowerPoint Presentation</vt:lpstr>
      <vt:lpstr>Reading: Sacco and Vanzetti</vt:lpstr>
      <vt:lpstr>Bellwork </vt:lpstr>
      <vt:lpstr>Nativism; 100% Americanism </vt:lpstr>
      <vt:lpstr>Immigration Act of 1917</vt:lpstr>
      <vt:lpstr>Emergency Quota Act of 1921 (and 1924) </vt:lpstr>
      <vt:lpstr>PowerPoint Presentation</vt:lpstr>
      <vt:lpstr>African Americans: Great Migration, KKK, Harlem Renaissance </vt:lpstr>
      <vt:lpstr>Great Migration </vt:lpstr>
      <vt:lpstr>PowerPoint Presentation</vt:lpstr>
      <vt:lpstr>Race Riots Causes </vt:lpstr>
      <vt:lpstr>1919 Race Riots </vt:lpstr>
      <vt:lpstr>Washington Race Riot 1920 </vt:lpstr>
      <vt:lpstr>Race Riots</vt:lpstr>
      <vt:lpstr>“Birth of a Nation”</vt:lpstr>
      <vt:lpstr>2nd Wave of the KKK</vt:lpstr>
      <vt:lpstr>Anti-Immigration Rally; WV 1920 </vt:lpstr>
      <vt:lpstr>Marcus Garvey</vt:lpstr>
      <vt:lpstr>Marcus Garvey</vt:lpstr>
      <vt:lpstr>Harlem Renaissance </vt:lpstr>
      <vt:lpstr>Harlem- neighborhood of NY City </vt:lpstr>
      <vt:lpstr>Harlem Renaissance </vt:lpstr>
      <vt:lpstr>JAZZ MUSIC </vt:lpstr>
      <vt:lpstr>JAZZ  MUSIC</vt:lpstr>
      <vt:lpstr>Cotton Club </vt:lpstr>
      <vt:lpstr>HARLEM RENAISSANCE</vt:lpstr>
      <vt:lpstr>LOST GENERATION</vt:lpstr>
      <vt:lpstr>Lost Generation Writers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1918-1921</dc:title>
  <dc:creator>Maria Longo</dc:creator>
  <cp:lastModifiedBy>Windows User</cp:lastModifiedBy>
  <cp:revision>63</cp:revision>
  <dcterms:created xsi:type="dcterms:W3CDTF">2016-02-02T22:34:18Z</dcterms:created>
  <dcterms:modified xsi:type="dcterms:W3CDTF">2016-02-17T17:47:11Z</dcterms:modified>
</cp:coreProperties>
</file>