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72"/>
  </p:notesMasterIdLst>
  <p:handoutMasterIdLst>
    <p:handoutMasterId r:id="rId73"/>
  </p:handoutMasterIdLst>
  <p:sldIdLst>
    <p:sldId id="507" r:id="rId3"/>
    <p:sldId id="508" r:id="rId4"/>
    <p:sldId id="510" r:id="rId5"/>
    <p:sldId id="516" r:id="rId6"/>
    <p:sldId id="497" r:id="rId7"/>
    <p:sldId id="496" r:id="rId8"/>
    <p:sldId id="499" r:id="rId9"/>
    <p:sldId id="517" r:id="rId10"/>
    <p:sldId id="553" r:id="rId11"/>
    <p:sldId id="518" r:id="rId12"/>
    <p:sldId id="519" r:id="rId13"/>
    <p:sldId id="520" r:id="rId14"/>
    <p:sldId id="513" r:id="rId15"/>
    <p:sldId id="522" r:id="rId16"/>
    <p:sldId id="521" r:id="rId17"/>
    <p:sldId id="514" r:id="rId18"/>
    <p:sldId id="524" r:id="rId19"/>
    <p:sldId id="523" r:id="rId20"/>
    <p:sldId id="525" r:id="rId21"/>
    <p:sldId id="526" r:id="rId22"/>
    <p:sldId id="549" r:id="rId23"/>
    <p:sldId id="527" r:id="rId24"/>
    <p:sldId id="528" r:id="rId25"/>
    <p:sldId id="545" r:id="rId26"/>
    <p:sldId id="529" r:id="rId27"/>
    <p:sldId id="550" r:id="rId28"/>
    <p:sldId id="530" r:id="rId29"/>
    <p:sldId id="533" r:id="rId30"/>
    <p:sldId id="531" r:id="rId31"/>
    <p:sldId id="532" r:id="rId32"/>
    <p:sldId id="515" r:id="rId33"/>
    <p:sldId id="534" r:id="rId34"/>
    <p:sldId id="551" r:id="rId35"/>
    <p:sldId id="535" r:id="rId36"/>
    <p:sldId id="536" r:id="rId37"/>
    <p:sldId id="537" r:id="rId38"/>
    <p:sldId id="538" r:id="rId39"/>
    <p:sldId id="540" r:id="rId40"/>
    <p:sldId id="542" r:id="rId41"/>
    <p:sldId id="428" r:id="rId42"/>
    <p:sldId id="547" r:id="rId43"/>
    <p:sldId id="548" r:id="rId44"/>
    <p:sldId id="543" r:id="rId45"/>
    <p:sldId id="552" r:id="rId46"/>
    <p:sldId id="544" r:id="rId47"/>
    <p:sldId id="488" r:id="rId48"/>
    <p:sldId id="382" r:id="rId49"/>
    <p:sldId id="438" r:id="rId50"/>
    <p:sldId id="439" r:id="rId51"/>
    <p:sldId id="476" r:id="rId52"/>
    <p:sldId id="468" r:id="rId53"/>
    <p:sldId id="472" r:id="rId54"/>
    <p:sldId id="475" r:id="rId55"/>
    <p:sldId id="471" r:id="rId56"/>
    <p:sldId id="434" r:id="rId57"/>
    <p:sldId id="451" r:id="rId58"/>
    <p:sldId id="477" r:id="rId59"/>
    <p:sldId id="444" r:id="rId60"/>
    <p:sldId id="440" r:id="rId61"/>
    <p:sldId id="442" r:id="rId62"/>
    <p:sldId id="430" r:id="rId63"/>
    <p:sldId id="474" r:id="rId64"/>
    <p:sldId id="418" r:id="rId65"/>
    <p:sldId id="420" r:id="rId66"/>
    <p:sldId id="419" r:id="rId67"/>
    <p:sldId id="429" r:id="rId68"/>
    <p:sldId id="424" r:id="rId69"/>
    <p:sldId id="465" r:id="rId70"/>
    <p:sldId id="395" r:id="rId71"/>
  </p:sldIdLst>
  <p:sldSz cx="9144000" cy="6858000" type="screen4x3"/>
  <p:notesSz cx="6858000" cy="9296400"/>
  <p:defaultTextStyle>
    <a:defPPr>
      <a:defRPr lang="en-US"/>
    </a:defPPr>
    <a:lvl1pPr algn="l" rtl="0" eaLnBrk="0" fontAlgn="base" hangingPunct="0">
      <a:spcBef>
        <a:spcPct val="0"/>
      </a:spcBef>
      <a:spcAft>
        <a:spcPct val="0"/>
      </a:spcAft>
      <a:defRPr sz="2800" i="1" kern="1200">
        <a:solidFill>
          <a:schemeClr val="tx1"/>
        </a:solidFill>
        <a:latin typeface="Times New Roman" pitchFamily="1" charset="0"/>
        <a:ea typeface="+mn-ea"/>
        <a:cs typeface="+mn-cs"/>
      </a:defRPr>
    </a:lvl1pPr>
    <a:lvl2pPr marL="457200" algn="l" rtl="0" eaLnBrk="0" fontAlgn="base" hangingPunct="0">
      <a:spcBef>
        <a:spcPct val="0"/>
      </a:spcBef>
      <a:spcAft>
        <a:spcPct val="0"/>
      </a:spcAft>
      <a:defRPr sz="2800" i="1" kern="1200">
        <a:solidFill>
          <a:schemeClr val="tx1"/>
        </a:solidFill>
        <a:latin typeface="Times New Roman" pitchFamily="1" charset="0"/>
        <a:ea typeface="+mn-ea"/>
        <a:cs typeface="+mn-cs"/>
      </a:defRPr>
    </a:lvl2pPr>
    <a:lvl3pPr marL="914400" algn="l" rtl="0" eaLnBrk="0" fontAlgn="base" hangingPunct="0">
      <a:spcBef>
        <a:spcPct val="0"/>
      </a:spcBef>
      <a:spcAft>
        <a:spcPct val="0"/>
      </a:spcAft>
      <a:defRPr sz="2800" i="1" kern="1200">
        <a:solidFill>
          <a:schemeClr val="tx1"/>
        </a:solidFill>
        <a:latin typeface="Times New Roman" pitchFamily="1" charset="0"/>
        <a:ea typeface="+mn-ea"/>
        <a:cs typeface="+mn-cs"/>
      </a:defRPr>
    </a:lvl3pPr>
    <a:lvl4pPr marL="1371600" algn="l" rtl="0" eaLnBrk="0" fontAlgn="base" hangingPunct="0">
      <a:spcBef>
        <a:spcPct val="0"/>
      </a:spcBef>
      <a:spcAft>
        <a:spcPct val="0"/>
      </a:spcAft>
      <a:defRPr sz="2800" i="1" kern="1200">
        <a:solidFill>
          <a:schemeClr val="tx1"/>
        </a:solidFill>
        <a:latin typeface="Times New Roman" pitchFamily="1" charset="0"/>
        <a:ea typeface="+mn-ea"/>
        <a:cs typeface="+mn-cs"/>
      </a:defRPr>
    </a:lvl4pPr>
    <a:lvl5pPr marL="1828800" algn="l" rtl="0" eaLnBrk="0" fontAlgn="base" hangingPunct="0">
      <a:spcBef>
        <a:spcPct val="0"/>
      </a:spcBef>
      <a:spcAft>
        <a:spcPct val="0"/>
      </a:spcAft>
      <a:defRPr sz="2800" i="1" kern="1200">
        <a:solidFill>
          <a:schemeClr val="tx1"/>
        </a:solidFill>
        <a:latin typeface="Times New Roman" pitchFamily="1" charset="0"/>
        <a:ea typeface="+mn-ea"/>
        <a:cs typeface="+mn-cs"/>
      </a:defRPr>
    </a:lvl5pPr>
    <a:lvl6pPr marL="2286000" algn="l" defTabSz="914400" rtl="0" eaLnBrk="1" latinLnBrk="0" hangingPunct="1">
      <a:defRPr sz="2800" i="1" kern="1200">
        <a:solidFill>
          <a:schemeClr val="tx1"/>
        </a:solidFill>
        <a:latin typeface="Times New Roman" pitchFamily="1" charset="0"/>
        <a:ea typeface="+mn-ea"/>
        <a:cs typeface="+mn-cs"/>
      </a:defRPr>
    </a:lvl6pPr>
    <a:lvl7pPr marL="2743200" algn="l" defTabSz="914400" rtl="0" eaLnBrk="1" latinLnBrk="0" hangingPunct="1">
      <a:defRPr sz="2800" i="1" kern="1200">
        <a:solidFill>
          <a:schemeClr val="tx1"/>
        </a:solidFill>
        <a:latin typeface="Times New Roman" pitchFamily="1" charset="0"/>
        <a:ea typeface="+mn-ea"/>
        <a:cs typeface="+mn-cs"/>
      </a:defRPr>
    </a:lvl7pPr>
    <a:lvl8pPr marL="3200400" algn="l" defTabSz="914400" rtl="0" eaLnBrk="1" latinLnBrk="0" hangingPunct="1">
      <a:defRPr sz="2800" i="1" kern="1200">
        <a:solidFill>
          <a:schemeClr val="tx1"/>
        </a:solidFill>
        <a:latin typeface="Times New Roman" pitchFamily="1" charset="0"/>
        <a:ea typeface="+mn-ea"/>
        <a:cs typeface="+mn-cs"/>
      </a:defRPr>
    </a:lvl8pPr>
    <a:lvl9pPr marL="3657600" algn="l" defTabSz="914400" rtl="0" eaLnBrk="1" latinLnBrk="0" hangingPunct="1">
      <a:defRPr sz="2800" i="1" kern="1200">
        <a:solidFill>
          <a:schemeClr val="tx1"/>
        </a:solidFill>
        <a:latin typeface="Times New Roman" pitchFamily="1"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FFFF"/>
    </p:penClr>
  </p:showPr>
  <p:clrMru>
    <a:srgbClr val="DFBFFF"/>
    <a:srgbClr val="000000"/>
    <a:srgbClr val="0000FF"/>
    <a:srgbClr val="F569EB"/>
    <a:srgbClr val="99FF66"/>
    <a:srgbClr val="FF0066"/>
    <a:srgbClr val="FFFF00"/>
    <a:srgbClr val="6666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476" autoAdjust="0"/>
    <p:restoredTop sz="85516" autoAdjust="0"/>
  </p:normalViewPr>
  <p:slideViewPr>
    <p:cSldViewPr snapToGrid="0" snapToObjects="1">
      <p:cViewPr>
        <p:scale>
          <a:sx n="75" d="100"/>
          <a:sy n="75" d="100"/>
        </p:scale>
        <p:origin x="-72" y="-72"/>
      </p:cViewPr>
      <p:guideLst>
        <p:guide orient="horz" pos="1651"/>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66" d="100"/>
          <a:sy n="66" d="100"/>
        </p:scale>
        <p:origin x="-822" y="216"/>
      </p:cViewPr>
      <p:guideLst>
        <p:guide orient="horz" pos="2928"/>
        <p:guide pos="2161"/>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416425"/>
            <a:ext cx="5029200" cy="4181475"/>
          </a:xfrm>
          <a:prstGeom prst="rect">
            <a:avLst/>
          </a:prstGeom>
          <a:noFill/>
          <a:ln w="12700">
            <a:noFill/>
            <a:miter lim="800000"/>
            <a:headEnd/>
            <a:tailEnd/>
          </a:ln>
          <a:effectLst/>
        </p:spPr>
        <p:txBody>
          <a:bodyPr vert="horz" wrap="square" lIns="91452" tIns="44923" rIns="91452" bIns="4492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ChangeArrowheads="1" noTextEdit="1"/>
          </p:cNvSpPr>
          <p:nvPr>
            <p:ph type="sldImg" idx="2"/>
          </p:nvPr>
        </p:nvSpPr>
        <p:spPr bwMode="auto">
          <a:xfrm>
            <a:off x="1116013" y="704850"/>
            <a:ext cx="4630737" cy="3473450"/>
          </a:xfrm>
          <a:prstGeom prst="rect">
            <a:avLst/>
          </a:prstGeom>
          <a:noFill/>
          <a:ln w="12700">
            <a:solidFill>
              <a:schemeClr val="tx1"/>
            </a:solidFill>
            <a:miter lim="800000"/>
            <a:headEnd/>
            <a:tailEnd/>
          </a:ln>
          <a:effectLst/>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p:cNvSpPr>
            <a:spLocks noChangeArrowheads="1" noTextEdit="1"/>
          </p:cNvSpPr>
          <p:nvPr>
            <p:ph type="sldImg"/>
          </p:nvPr>
        </p:nvSpPr>
        <p:spPr>
          <a:ln/>
        </p:spPr>
      </p:sp>
      <p:sp>
        <p:nvSpPr>
          <p:cNvPr id="577539" name="Rectangle 3"/>
          <p:cNvSpPr>
            <a:spLocks noGrp="1" noChangeArrowheads="1"/>
          </p:cNvSpPr>
          <p:nvPr>
            <p:ph type="body" idx="1"/>
          </p:nvPr>
        </p:nvSpPr>
        <p:spPr/>
        <p:txBody>
          <a:bodyPr/>
          <a:lstStyle/>
          <a:p>
            <a:r>
              <a:rPr lang="en-US"/>
              <a:t>For instance, the ACT puts an emphasis on math fundamentals rather than topics and more on science process than content.</a:t>
            </a:r>
          </a:p>
          <a:p>
            <a:endParaRPr lang="en-US"/>
          </a:p>
          <a:p>
            <a:r>
              <a:rPr lang="en-US"/>
              <a:t>Another way to think about it is that the ACT is more about depth of understanding than breadth of knowledge.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ChangeArrowheads="1" noTextEdit="1"/>
          </p:cNvSpPr>
          <p:nvPr>
            <p:ph type="sldImg"/>
          </p:nvPr>
        </p:nvSpPr>
        <p:spPr>
          <a:ln/>
        </p:spPr>
      </p:sp>
      <p:sp>
        <p:nvSpPr>
          <p:cNvPr id="510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ChangeArrowheads="1" noTextEdit="1"/>
          </p:cNvSpPr>
          <p:nvPr>
            <p:ph type="sldImg"/>
          </p:nvPr>
        </p:nvSpPr>
        <p:spPr>
          <a:ln/>
        </p:spPr>
      </p:sp>
      <p:sp>
        <p:nvSpPr>
          <p:cNvPr id="513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p:cNvSpPr>
            <a:spLocks noChangeArrowheads="1" noTextEdit="1"/>
          </p:cNvSpPr>
          <p:nvPr>
            <p:ph type="sldImg"/>
          </p:nvPr>
        </p:nvSpPr>
        <p:spPr>
          <a:ln/>
        </p:spPr>
      </p:sp>
      <p:sp>
        <p:nvSpPr>
          <p:cNvPr id="498691" name="Rectangle 3"/>
          <p:cNvSpPr>
            <a:spLocks noGrp="1" noChangeArrowheads="1"/>
          </p:cNvSpPr>
          <p:nvPr>
            <p:ph type="body" idx="1"/>
          </p:nvPr>
        </p:nvSpPr>
        <p:spPr/>
        <p:txBody>
          <a:bodyPr/>
          <a:lstStyle/>
          <a:p>
            <a:r>
              <a:rPr lang="en-US"/>
              <a:t>This is particularly important since Rhetorical questions tend to be more difficult and are ALWAYS more time consuming.</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ChangeArrowheads="1" noTextEdit="1"/>
          </p:cNvSpPr>
          <p:nvPr>
            <p:ph type="sldImg"/>
          </p:nvPr>
        </p:nvSpPr>
        <p:spPr>
          <a:ln/>
        </p:spPr>
      </p:sp>
      <p:sp>
        <p:nvSpPr>
          <p:cNvPr id="519171" name="Rectangle 3"/>
          <p:cNvSpPr>
            <a:spLocks noGrp="1" noChangeArrowheads="1"/>
          </p:cNvSpPr>
          <p:nvPr>
            <p:ph type="body" idx="1"/>
          </p:nvPr>
        </p:nvSpPr>
        <p:spPr/>
        <p:txBody>
          <a:bodyPr/>
          <a:lstStyle/>
          <a:p>
            <a:r>
              <a:rPr lang="en-US"/>
              <a:t>This strategy alone can realistically improve a score by almost a point assuming the tester gets 50% of the additional two questions they’re going to be able to get to correct.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ChangeArrowheads="1" noTextEdit="1"/>
          </p:cNvSpPr>
          <p:nvPr>
            <p:ph type="sldImg"/>
          </p:nvPr>
        </p:nvSpPr>
        <p:spPr>
          <a:ln/>
        </p:spPr>
      </p:sp>
      <p:sp>
        <p:nvSpPr>
          <p:cNvPr id="517123" name="Rectangle 3"/>
          <p:cNvSpPr>
            <a:spLocks noGrp="1" noChangeArrowheads="1"/>
          </p:cNvSpPr>
          <p:nvPr>
            <p:ph type="body" idx="1"/>
          </p:nvPr>
        </p:nvSpPr>
        <p:spPr/>
        <p:txBody>
          <a:bodyPr/>
          <a:lstStyle/>
          <a:p>
            <a:r>
              <a:rPr lang="en-US"/>
              <a:t>It doesn’t make any difference which letter a tester chooses since, ultimately, the answers are evenly distributed.  It should also be noted that the answers “NO CHANGE” and “OMIT” are correct just as often as answers that offer specific changes.  It’s a fact that testers eliminate the answer “OMIT”  50% percent of the time when it should only be eliminated 25% of the time.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ChangeArrowheads="1" noTextEdit="1"/>
          </p:cNvSpPr>
          <p:nvPr>
            <p:ph type="sldImg"/>
          </p:nvPr>
        </p:nvSpPr>
        <p:spPr>
          <a:ln/>
        </p:spPr>
      </p:sp>
      <p:sp>
        <p:nvSpPr>
          <p:cNvPr id="500739" name="Rectangle 3"/>
          <p:cNvSpPr>
            <a:spLocks noGrp="1" noChangeArrowheads="1"/>
          </p:cNvSpPr>
          <p:nvPr>
            <p:ph type="body" idx="1"/>
          </p:nvPr>
        </p:nvSpPr>
        <p:spPr/>
        <p:txBody>
          <a:bodyPr/>
          <a:lstStyle/>
          <a:p>
            <a:r>
              <a:rPr lang="en-US"/>
              <a:t>Since testers know, almost exactly, the types and distribution of questions, they can go into the test with a “question-answer” strategy based upon the optimum score they feel is realistically possible.  </a:t>
            </a:r>
            <a:r>
              <a:rPr lang="en-US" b="1"/>
              <a:t>If they go into the test trying to attain a score above what’s realistic, they’ll never attain their optimum score</a:t>
            </a:r>
            <a:r>
              <a:rPr lang="en-US"/>
              <a:t>.  Testers need to know things like are they going to leave only 4-step-plus questions blank until the end, how many reading passages they’re going to concentrate on, and how much time they’re going to devote to, say, rhetoric questions.  In other words, a student should come into the test knowing approximately how many questions they’re going to answer, guess on, and save for last.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ChangeArrowheads="1" noTextEdit="1"/>
          </p:cNvSpPr>
          <p:nvPr>
            <p:ph type="sldImg"/>
          </p:nvPr>
        </p:nvSpPr>
        <p:spPr>
          <a:ln/>
        </p:spPr>
      </p:sp>
      <p:sp>
        <p:nvSpPr>
          <p:cNvPr id="523267" name="Rectangle 3"/>
          <p:cNvSpPr>
            <a:spLocks noGrp="1" noChangeArrowheads="1"/>
          </p:cNvSpPr>
          <p:nvPr>
            <p:ph type="body" idx="1"/>
          </p:nvPr>
        </p:nvSpPr>
        <p:spPr/>
        <p:txBody>
          <a:bodyPr/>
          <a:lstStyle/>
          <a:p>
            <a:r>
              <a:rPr lang="en-US"/>
              <a:t>The key is to know when/where to draw a line in the sand in regard to how much time to spend on a question.  Sometimes, even if it’s possible for a tester to answer the question, it may not be worth it if it takes five minutes.  The tester may be able answer three questions in the place of the one question, and even if the tester only gets two of the three additional questions correct, it still results in more points than answering the difficult question correctly at the expense of the other three.  </a:t>
            </a:r>
            <a:r>
              <a:rPr lang="en-US" b="1"/>
              <a:t>You’re not rewarded any additional points for getting the tougher questions correct so why devote extra time to them?  </a:t>
            </a:r>
            <a:r>
              <a:rPr lang="en-US"/>
              <a:t>Again, the tester should control the test rather than vice versa.</a:t>
            </a:r>
            <a:endParaRPr lang="en-US" b="1"/>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ChangeArrowheads="1" noTextEdit="1"/>
          </p:cNvSpPr>
          <p:nvPr>
            <p:ph type="sldImg"/>
          </p:nvPr>
        </p:nvSpPr>
        <p:spPr>
          <a:ln/>
        </p:spPr>
      </p:sp>
      <p:sp>
        <p:nvSpPr>
          <p:cNvPr id="521219" name="Rectangle 3"/>
          <p:cNvSpPr>
            <a:spLocks noGrp="1" noChangeArrowheads="1"/>
          </p:cNvSpPr>
          <p:nvPr>
            <p:ph type="body" idx="1"/>
          </p:nvPr>
        </p:nvSpPr>
        <p:spPr/>
        <p:txBody>
          <a:bodyPr/>
          <a:lstStyle/>
          <a:p>
            <a:r>
              <a:rPr lang="en-US"/>
              <a:t>A, B and D are too close in meaning so C must be correct by default.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p:cNvSpPr>
            <a:spLocks noChangeArrowheads="1" noTextEdit="1"/>
          </p:cNvSpPr>
          <p:nvPr>
            <p:ph type="sldImg"/>
          </p:nvPr>
        </p:nvSpPr>
        <p:spPr>
          <a:ln/>
        </p:spPr>
      </p:sp>
      <p:sp>
        <p:nvSpPr>
          <p:cNvPr id="525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ChangeArrowheads="1" noTextEdit="1"/>
          </p:cNvSpPr>
          <p:nvPr>
            <p:ph type="sldImg"/>
          </p:nvPr>
        </p:nvSpPr>
        <p:spPr>
          <a:ln/>
        </p:spPr>
      </p:sp>
      <p:sp>
        <p:nvSpPr>
          <p:cNvPr id="527363" name="Rectangle 3"/>
          <p:cNvSpPr>
            <a:spLocks noGrp="1" noChangeArrowheads="1"/>
          </p:cNvSpPr>
          <p:nvPr>
            <p:ph type="body" idx="1"/>
          </p:nvPr>
        </p:nvSpPr>
        <p:spPr/>
        <p:txBody>
          <a:bodyPr/>
          <a:lstStyle/>
          <a:p>
            <a:r>
              <a:rPr lang="en-US"/>
              <a:t>It should be emphasized that the difficulty of a question has much more to do with a tester’s preference and confidence than the question’s objective difficulty.  A tester may simply be good at algebra regardless of its difficulty and very poor at coordinate geometry regardless of its easiness.  The bottom line is that a tester should control the test rather than let the test control the tester.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2"/>
          <p:cNvSpPr>
            <a:spLocks noChangeArrowheads="1" noTextEdit="1"/>
          </p:cNvSpPr>
          <p:nvPr>
            <p:ph type="sldImg"/>
          </p:nvPr>
        </p:nvSpPr>
        <p:spPr>
          <a:ln/>
        </p:spPr>
      </p:sp>
      <p:sp>
        <p:nvSpPr>
          <p:cNvPr id="578563" name="Rectangle 3"/>
          <p:cNvSpPr>
            <a:spLocks noGrp="1" noChangeArrowheads="1"/>
          </p:cNvSpPr>
          <p:nvPr>
            <p:ph type="body" idx="1"/>
          </p:nvPr>
        </p:nvSpPr>
        <p:spPr/>
        <p:txBody>
          <a:bodyPr/>
          <a:lstStyle/>
          <a:p>
            <a:r>
              <a:rPr lang="en-US"/>
              <a:t>This, of course, is the ACT mantra.</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ChangeArrowheads="1" noTextEdit="1"/>
          </p:cNvSpPr>
          <p:nvPr>
            <p:ph type="sldImg"/>
          </p:nvPr>
        </p:nvSpPr>
        <p:spPr>
          <a:ln/>
        </p:spPr>
      </p:sp>
      <p:sp>
        <p:nvSpPr>
          <p:cNvPr id="581635" name="Rectangle 3"/>
          <p:cNvSpPr>
            <a:spLocks noGrp="1" noChangeArrowheads="1"/>
          </p:cNvSpPr>
          <p:nvPr>
            <p:ph type="body" idx="1"/>
          </p:nvPr>
        </p:nvSpPr>
        <p:spPr/>
        <p:txBody>
          <a:bodyPr/>
          <a:lstStyle/>
          <a:p>
            <a:r>
              <a:rPr lang="en-US"/>
              <a:t>Again, the above is a general rule.  Ultimately, this should be based on how difficult the tester interprets the question to be.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ChangeArrowheads="1" noTextEdit="1"/>
          </p:cNvSpPr>
          <p:nvPr>
            <p:ph type="sldImg"/>
          </p:nvPr>
        </p:nvSpPr>
        <p:spPr>
          <a:ln/>
        </p:spPr>
      </p:sp>
      <p:sp>
        <p:nvSpPr>
          <p:cNvPr id="529411" name="Rectangle 3"/>
          <p:cNvSpPr>
            <a:spLocks noGrp="1" noChangeArrowheads="1"/>
          </p:cNvSpPr>
          <p:nvPr>
            <p:ph type="body" idx="1"/>
          </p:nvPr>
        </p:nvSpPr>
        <p:spPr/>
        <p:txBody>
          <a:bodyPr/>
          <a:lstStyle/>
          <a:p>
            <a:r>
              <a:rPr lang="en-US"/>
              <a:t>This just summarizes what was discussed in the aforementioned several slides.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ChangeArrowheads="1" noTextEdit="1"/>
          </p:cNvSpPr>
          <p:nvPr>
            <p:ph type="sldImg"/>
          </p:nvPr>
        </p:nvSpPr>
        <p:spPr>
          <a:ln/>
        </p:spPr>
      </p:sp>
      <p:sp>
        <p:nvSpPr>
          <p:cNvPr id="531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2"/>
          <p:cNvSpPr>
            <a:spLocks noChangeArrowheads="1" noTextEdit="1"/>
          </p:cNvSpPr>
          <p:nvPr>
            <p:ph type="sldImg"/>
          </p:nvPr>
        </p:nvSpPr>
        <p:spPr>
          <a:ln/>
        </p:spPr>
      </p:sp>
      <p:sp>
        <p:nvSpPr>
          <p:cNvPr id="533507" name="Rectangle 3"/>
          <p:cNvSpPr>
            <a:spLocks noGrp="1" noChangeArrowheads="1"/>
          </p:cNvSpPr>
          <p:nvPr>
            <p:ph type="body" idx="1"/>
          </p:nvPr>
        </p:nvSpPr>
        <p:spPr/>
        <p:txBody>
          <a:bodyPr/>
          <a:lstStyle/>
          <a:p>
            <a:r>
              <a:rPr lang="en-US"/>
              <a:t>You may want to avoid this and the next slide since these techniques essentially bypass the use of the skills that ACT would like the tester to employ.  These techniques are the only ones in this presentation that ACT National might be sensitive to.</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2"/>
          <p:cNvSpPr>
            <a:spLocks noChangeArrowheads="1" noTextEdit="1"/>
          </p:cNvSpPr>
          <p:nvPr>
            <p:ph type="sldImg"/>
          </p:nvPr>
        </p:nvSpPr>
        <p:spPr>
          <a:ln/>
        </p:spPr>
      </p:sp>
      <p:sp>
        <p:nvSpPr>
          <p:cNvPr id="583683" name="Rectangle 3"/>
          <p:cNvSpPr>
            <a:spLocks noGrp="1" noChangeArrowheads="1"/>
          </p:cNvSpPr>
          <p:nvPr>
            <p:ph type="body" idx="1"/>
          </p:nvPr>
        </p:nvSpPr>
        <p:spPr/>
        <p:txBody>
          <a:bodyPr/>
          <a:lstStyle/>
          <a:p>
            <a:r>
              <a:rPr lang="en-US"/>
              <a:t>ACT would like the tester to create and solve an equation rather than avoid it by backsolving from the answer choices.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ChangeArrowheads="1" noTextEdit="1"/>
          </p:cNvSpPr>
          <p:nvPr>
            <p:ph type="sldImg"/>
          </p:nvPr>
        </p:nvSpPr>
        <p:spPr>
          <a:ln/>
        </p:spPr>
      </p:sp>
      <p:sp>
        <p:nvSpPr>
          <p:cNvPr id="535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ChangeArrowheads="1" noTextEdit="1"/>
          </p:cNvSpPr>
          <p:nvPr>
            <p:ph type="sldImg"/>
          </p:nvPr>
        </p:nvSpPr>
        <p:spPr>
          <a:ln/>
        </p:spPr>
      </p:sp>
      <p:sp>
        <p:nvSpPr>
          <p:cNvPr id="541699" name="Rectangle 3"/>
          <p:cNvSpPr>
            <a:spLocks noGrp="1" noChangeArrowheads="1"/>
          </p:cNvSpPr>
          <p:nvPr>
            <p:ph type="body" idx="1"/>
          </p:nvPr>
        </p:nvSpPr>
        <p:spPr/>
        <p:txBody>
          <a:bodyPr/>
          <a:lstStyle/>
          <a:p>
            <a:r>
              <a:rPr lang="en-US"/>
              <a:t>These passages are also always in the order as presented above.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ChangeArrowheads="1" noTextEdit="1"/>
          </p:cNvSpPr>
          <p:nvPr>
            <p:ph type="sldImg"/>
          </p:nvPr>
        </p:nvSpPr>
        <p:spPr>
          <a:ln/>
        </p:spPr>
      </p:sp>
      <p:sp>
        <p:nvSpPr>
          <p:cNvPr id="537603" name="Rectangle 3"/>
          <p:cNvSpPr>
            <a:spLocks noGrp="1" noChangeArrowheads="1"/>
          </p:cNvSpPr>
          <p:nvPr>
            <p:ph type="body" idx="1"/>
          </p:nvPr>
        </p:nvSpPr>
        <p:spPr/>
        <p:txBody>
          <a:bodyPr/>
          <a:lstStyle/>
          <a:p>
            <a:r>
              <a:rPr lang="en-US"/>
              <a:t>As is the case in the math section, the difficulty of a passage is based on a tester’s level of preference and confidence.  A tester who loves to read fiction and poetry may be great with the prose fiction even though this type of passage is very most difficult for most testers.</a:t>
            </a:r>
          </a:p>
          <a:p>
            <a:endParaRPr lang="en-US"/>
          </a:p>
          <a:p>
            <a:r>
              <a:rPr lang="en-US"/>
              <a:t>A great way to study for the reading section is to read the OP-ED section of a local or national newspaper.  OP-ED pieces are of similar length and present information in ways similar to ACT reading passages.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2"/>
          <p:cNvSpPr>
            <a:spLocks noChangeArrowheads="1" noTextEdit="1"/>
          </p:cNvSpPr>
          <p:nvPr>
            <p:ph type="sldImg"/>
          </p:nvPr>
        </p:nvSpPr>
        <p:spPr>
          <a:ln/>
        </p:spPr>
      </p:sp>
      <p:sp>
        <p:nvSpPr>
          <p:cNvPr id="539651" name="Rectangle 3"/>
          <p:cNvSpPr>
            <a:spLocks noGrp="1" noChangeArrowheads="1"/>
          </p:cNvSpPr>
          <p:nvPr>
            <p:ph type="body" idx="1"/>
          </p:nvPr>
        </p:nvSpPr>
        <p:spPr/>
        <p:txBody>
          <a:bodyPr/>
          <a:lstStyle/>
          <a:p>
            <a:r>
              <a:rPr lang="en-US" b="1"/>
              <a:t>This is a HUGE technique that by itself can result in a ONE point increase in the Reading section.</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ChangeArrowheads="1" noTextEdit="1"/>
          </p:cNvSpPr>
          <p:nvPr>
            <p:ph type="sldImg"/>
          </p:nvPr>
        </p:nvSpPr>
        <p:spPr>
          <a:ln/>
        </p:spPr>
      </p:sp>
      <p:sp>
        <p:nvSpPr>
          <p:cNvPr id="502787" name="Rectangle 3"/>
          <p:cNvSpPr>
            <a:spLocks noGrp="1" noChangeArrowheads="1"/>
          </p:cNvSpPr>
          <p:nvPr>
            <p:ph type="body" idx="1"/>
          </p:nvPr>
        </p:nvSpPr>
        <p:spPr/>
        <p:txBody>
          <a:bodyPr/>
          <a:lstStyle/>
          <a:p>
            <a:r>
              <a:rPr lang="en-US"/>
              <a:t>The “loop” is simply the feedback mechanism as you move from reading the passage and answering the questions via a “circular” process. The bottom line is that a quick scan of the questions (30 seconds) before starting the read can be very effective since the testers will automatically start to concentrate more when they comes across words in the passage that were also in the questions.</a:t>
            </a:r>
          </a:p>
          <a:p>
            <a:endParaRPr lang="en-US"/>
          </a:p>
          <a:p>
            <a:r>
              <a:rPr lang="en-US"/>
              <a:t>Get testers out of the mindset that they have to memorize the passage.  It’s impossible, takes too long, and makes testers concentrate on specifics rather than main ideas.</a:t>
            </a:r>
          </a:p>
          <a:p>
            <a:endParaRPr lang="en-US"/>
          </a:p>
          <a:p>
            <a:r>
              <a:rPr lang="en-US"/>
              <a:t>It’s also important that testers read the ENTIRE passage before starting to answer questions.  If testers simply go to the questions and try to “back-read” they may miss context, transition and the overall main idea/purpose of the passage.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ChangeArrowheads="1" noTextEdit="1"/>
          </p:cNvSpPr>
          <p:nvPr>
            <p:ph type="sldImg"/>
          </p:nvPr>
        </p:nvSpPr>
        <p:spPr>
          <a:ln/>
        </p:spPr>
      </p:sp>
      <p:sp>
        <p:nvSpPr>
          <p:cNvPr id="504835" name="Rectangle 3"/>
          <p:cNvSpPr>
            <a:spLocks noGrp="1" noChangeArrowheads="1"/>
          </p:cNvSpPr>
          <p:nvPr>
            <p:ph type="body" idx="1"/>
          </p:nvPr>
        </p:nvSpPr>
        <p:spPr/>
        <p:txBody>
          <a:bodyPr/>
          <a:lstStyle/>
          <a:p>
            <a:r>
              <a:rPr lang="en-US"/>
              <a:t>Again, it’s a fact that students who have taken the right courses with the appropriate rigor will be the students best prepared for the ACT assessment.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ChangeArrowheads="1" noTextEdit="1"/>
          </p:cNvSpPr>
          <p:nvPr>
            <p:ph type="sldImg"/>
          </p:nvPr>
        </p:nvSpPr>
        <p:spPr>
          <a:ln/>
        </p:spPr>
      </p:sp>
      <p:sp>
        <p:nvSpPr>
          <p:cNvPr id="543747" name="Rectangle 3"/>
          <p:cNvSpPr>
            <a:spLocks noGrp="1" noChangeArrowheads="1"/>
          </p:cNvSpPr>
          <p:nvPr>
            <p:ph type="body" idx="1"/>
          </p:nvPr>
        </p:nvSpPr>
        <p:spPr/>
        <p:txBody>
          <a:bodyPr/>
          <a:lstStyle/>
          <a:p>
            <a:r>
              <a:rPr lang="en-US"/>
              <a:t>The test will never have a correct answer that may be disputable, so it’s careful to avoid “absolute” answers.  For this reason, they like “soft” answers that don’t make judgments or that could be perceived as politically incorrect.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2"/>
          <p:cNvSpPr>
            <a:spLocks noChangeArrowheads="1" noTextEdit="1"/>
          </p:cNvSpPr>
          <p:nvPr>
            <p:ph type="sldImg"/>
          </p:nvPr>
        </p:nvSpPr>
        <p:spPr>
          <a:ln/>
        </p:spPr>
      </p:sp>
      <p:sp>
        <p:nvSpPr>
          <p:cNvPr id="585731" name="Rectangle 3"/>
          <p:cNvSpPr>
            <a:spLocks noGrp="1" noChangeArrowheads="1"/>
          </p:cNvSpPr>
          <p:nvPr>
            <p:ph type="body" idx="1"/>
          </p:nvPr>
        </p:nvSpPr>
        <p:spPr/>
        <p:txBody>
          <a:bodyPr/>
          <a:lstStyle/>
          <a:p>
            <a:r>
              <a:rPr lang="en-US"/>
              <a:t>Answer C is the only one that is virtually indisputable regardless of any person’s opinion.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ChangeArrowheads="1" noTextEdit="1"/>
          </p:cNvSpPr>
          <p:nvPr>
            <p:ph type="sldImg"/>
          </p:nvPr>
        </p:nvSpPr>
        <p:spPr>
          <a:ln/>
        </p:spPr>
      </p:sp>
      <p:sp>
        <p:nvSpPr>
          <p:cNvPr id="545795" name="Rectangle 3"/>
          <p:cNvSpPr>
            <a:spLocks noGrp="1" noChangeArrowheads="1"/>
          </p:cNvSpPr>
          <p:nvPr>
            <p:ph type="body" idx="1"/>
          </p:nvPr>
        </p:nvSpPr>
        <p:spPr/>
        <p:txBody>
          <a:bodyPr/>
          <a:lstStyle/>
          <a:p>
            <a:r>
              <a:rPr lang="en-US"/>
              <a:t>Does “inferior” mean subservient?  This sounds plausible but if something/someone is subservient does it necessarily mean it/they is inferior?  No</a:t>
            </a:r>
          </a:p>
          <a:p>
            <a:endParaRPr lang="en-US"/>
          </a:p>
          <a:p>
            <a:r>
              <a:rPr lang="en-US"/>
              <a:t>Does trust have anything to do with subservience?  Sounds good but no.</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ChangeArrowheads="1" noTextEdit="1"/>
          </p:cNvSpPr>
          <p:nvPr>
            <p:ph type="sldImg"/>
          </p:nvPr>
        </p:nvSpPr>
        <p:spPr>
          <a:ln/>
        </p:spPr>
      </p:sp>
      <p:sp>
        <p:nvSpPr>
          <p:cNvPr id="547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ChangeArrowheads="1" noTextEdit="1"/>
          </p:cNvSpPr>
          <p:nvPr>
            <p:ph type="sldImg"/>
          </p:nvPr>
        </p:nvSpPr>
        <p:spPr>
          <a:ln/>
        </p:spPr>
      </p:sp>
      <p:sp>
        <p:nvSpPr>
          <p:cNvPr id="549891" name="Rectangle 3"/>
          <p:cNvSpPr>
            <a:spLocks noGrp="1" noChangeArrowheads="1"/>
          </p:cNvSpPr>
          <p:nvPr>
            <p:ph type="body" idx="1"/>
          </p:nvPr>
        </p:nvSpPr>
        <p:spPr/>
        <p:txBody>
          <a:bodyPr/>
          <a:lstStyle/>
          <a:p>
            <a:r>
              <a:rPr lang="en-US"/>
              <a:t>Again, Rhetorical questions are usually the toughest questions and are ALWAYS more time consuming.</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p:cNvSpPr>
            <a:spLocks noChangeArrowheads="1" noTextEdit="1"/>
          </p:cNvSpPr>
          <p:nvPr>
            <p:ph type="sldImg"/>
          </p:nvPr>
        </p:nvSpPr>
        <p:spPr>
          <a:ln/>
        </p:spPr>
      </p:sp>
      <p:sp>
        <p:nvSpPr>
          <p:cNvPr id="551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2"/>
          <p:cNvSpPr>
            <a:spLocks noChangeArrowheads="1" noTextEdit="1"/>
          </p:cNvSpPr>
          <p:nvPr>
            <p:ph type="sldImg"/>
          </p:nvPr>
        </p:nvSpPr>
        <p:spPr>
          <a:ln/>
        </p:spPr>
      </p:sp>
      <p:sp>
        <p:nvSpPr>
          <p:cNvPr id="556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2"/>
          <p:cNvSpPr>
            <a:spLocks noChangeArrowheads="1" noTextEdit="1"/>
          </p:cNvSpPr>
          <p:nvPr>
            <p:ph type="sldImg"/>
          </p:nvPr>
        </p:nvSpPr>
        <p:spPr>
          <a:ln/>
        </p:spPr>
      </p:sp>
      <p:sp>
        <p:nvSpPr>
          <p:cNvPr id="560131" name="Rectangle 3"/>
          <p:cNvSpPr>
            <a:spLocks noGrp="1" noChangeArrowheads="1"/>
          </p:cNvSpPr>
          <p:nvPr>
            <p:ph type="body" idx="1"/>
          </p:nvPr>
        </p:nvSpPr>
        <p:spPr/>
        <p:txBody>
          <a:bodyPr/>
          <a:lstStyle/>
          <a:p>
            <a:r>
              <a:rPr lang="en-US"/>
              <a:t>The key to excelling in this section is to be adept at science-specific reading strategies, not memory-based knowledge.</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ChangeArrowheads="1" noTextEdit="1"/>
          </p:cNvSpPr>
          <p:nvPr>
            <p:ph type="sldImg"/>
          </p:nvPr>
        </p:nvSpPr>
        <p:spPr>
          <a:ln/>
        </p:spPr>
      </p:sp>
      <p:sp>
        <p:nvSpPr>
          <p:cNvPr id="266244" name="Rectangle 4"/>
          <p:cNvSpPr>
            <a:spLocks noGrp="1" noChangeArrowheads="1"/>
          </p:cNvSpPr>
          <p:nvPr>
            <p:ph type="body" idx="1"/>
          </p:nvPr>
        </p:nvSpPr>
        <p:spPr/>
        <p:txBody>
          <a:bodyPr/>
          <a:lstStyle/>
          <a:p>
            <a:r>
              <a:rPr lang="en-US"/>
              <a:t>Note the kinds of questions.  None of the question types require the knowledge or regurgitation of specific content.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p:cNvSpPr>
            <a:spLocks noChangeArrowheads="1" noTextEdit="1"/>
          </p:cNvSpPr>
          <p:nvPr>
            <p:ph type="sldImg"/>
          </p:nvPr>
        </p:nvSpPr>
        <p:spPr>
          <a:ln/>
        </p:spPr>
      </p:sp>
      <p:sp>
        <p:nvSpPr>
          <p:cNvPr id="562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2"/>
          <p:cNvSpPr>
            <a:spLocks noChangeArrowheads="1" noTextEdit="1"/>
          </p:cNvSpPr>
          <p:nvPr>
            <p:ph type="sldImg"/>
          </p:nvPr>
        </p:nvSpPr>
        <p:spPr>
          <a:ln/>
        </p:spPr>
      </p:sp>
      <p:sp>
        <p:nvSpPr>
          <p:cNvPr id="589827" name="Rectangle 3"/>
          <p:cNvSpPr>
            <a:spLocks noGrp="1" noChangeArrowheads="1"/>
          </p:cNvSpPr>
          <p:nvPr>
            <p:ph type="body" idx="1"/>
          </p:nvPr>
        </p:nvSpPr>
        <p:spPr/>
        <p:txBody>
          <a:bodyPr/>
          <a:lstStyle/>
          <a:p>
            <a:r>
              <a:rPr lang="en-US"/>
              <a:t>The reason science scores, even with the increase, are below the science benchmark is because high school students are taught more topics than process and, most importantly, they’re not taught science reading strategies.  High school teachers typically doesn’t teach content-specific reading strategies, which hurts the students as ACT testers.  Ironically enough, high school teachers admit that content-specific reading strategies are very important yet also admit that they don’t teach those strategies.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ChangeArrowheads="1" noTextEdit="1"/>
          </p:cNvSpPr>
          <p:nvPr>
            <p:ph type="sldImg"/>
          </p:nvPr>
        </p:nvSpPr>
        <p:spPr>
          <a:ln/>
        </p:spPr>
      </p:sp>
      <p:sp>
        <p:nvSpPr>
          <p:cNvPr id="593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2"/>
          <p:cNvSpPr>
            <a:spLocks noChangeArrowheads="1" noTextEdit="1"/>
          </p:cNvSpPr>
          <p:nvPr>
            <p:ph type="sldImg"/>
          </p:nvPr>
        </p:nvSpPr>
        <p:spPr>
          <a:ln/>
        </p:spPr>
      </p:sp>
      <p:sp>
        <p:nvSpPr>
          <p:cNvPr id="564227" name="Rectangle 3"/>
          <p:cNvSpPr>
            <a:spLocks noGrp="1" noChangeArrowheads="1"/>
          </p:cNvSpPr>
          <p:nvPr>
            <p:ph type="body" idx="1"/>
          </p:nvPr>
        </p:nvSpPr>
        <p:spPr/>
        <p:txBody>
          <a:bodyPr/>
          <a:lstStyle/>
          <a:p>
            <a:r>
              <a:rPr lang="en-US"/>
              <a:t>The bottom line is to NOT EVEN LOOK AT ANYTHING NEW.  The only thing that can result from the tester engaging new information is negative.  There is no upside.</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2"/>
          <p:cNvSpPr>
            <a:spLocks noChangeArrowheads="1" noTextEdit="1"/>
          </p:cNvSpPr>
          <p:nvPr>
            <p:ph type="sldImg"/>
          </p:nvPr>
        </p:nvSpPr>
        <p:spPr>
          <a:ln/>
        </p:spPr>
      </p:sp>
      <p:sp>
        <p:nvSpPr>
          <p:cNvPr id="591875" name="Rectangle 3"/>
          <p:cNvSpPr>
            <a:spLocks noGrp="1" noChangeArrowheads="1"/>
          </p:cNvSpPr>
          <p:nvPr>
            <p:ph type="body" idx="1"/>
          </p:nvPr>
        </p:nvSpPr>
        <p:spPr/>
        <p:txBody>
          <a:bodyPr/>
          <a:lstStyle/>
          <a:p>
            <a:r>
              <a:rPr lang="en-US"/>
              <a:t>Even though you can tell a school which scores to consider, it’s tough for college admission representatives to discard their knowledge of lower test scores that have already been submitted.  It’s similar to when a lawyer says something to a jury that the judge deems inappropriate and then instructs the jury to disregard the information.  The bottom line is that regardless of what the judge orders, the jury is still going to consider the recanted information – it’s just human nature.</a:t>
            </a:r>
          </a:p>
          <a:p>
            <a:endParaRPr lang="en-US"/>
          </a:p>
          <a:p>
            <a:r>
              <a:rPr lang="en-US"/>
              <a:t>A tester needs to call ACT to find out the “Test Information Release” administration since it’s not really published.</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ChangeArrowheads="1" noTextEdit="1"/>
          </p:cNvSpPr>
          <p:nvPr>
            <p:ph type="sldImg"/>
          </p:nvPr>
        </p:nvSpPr>
        <p:spPr>
          <a:ln/>
        </p:spPr>
      </p:sp>
      <p:sp>
        <p:nvSpPr>
          <p:cNvPr id="297987" name="Rectangle 3"/>
          <p:cNvSpPr>
            <a:spLocks noGrp="1" noChangeArrowheads="1"/>
          </p:cNvSpPr>
          <p:nvPr>
            <p:ph type="body" idx="1"/>
          </p:nvPr>
        </p:nvSpPr>
        <p:spPr/>
        <p:txBody>
          <a:bodyPr/>
          <a:lstStyle/>
          <a:p>
            <a:r>
              <a:rPr lang="en-US"/>
              <a:t>Spring of the 11th grade is the best time to take the ACT.   There are re-testing opportunities the Fall of their senior year.</a:t>
            </a:r>
          </a:p>
          <a:p>
            <a:endParaRPr lang="en-US"/>
          </a:p>
          <a:p>
            <a:r>
              <a:rPr lang="en-US"/>
              <a:t>ACT Measures achievement in the four areas.</a:t>
            </a:r>
          </a:p>
          <a:p>
            <a:endParaRPr lang="en-US"/>
          </a:p>
          <a:p>
            <a:r>
              <a:rPr lang="en-US"/>
              <a:t>The ACT takes a holistic view of a student - it is more than a test score.  Other areas are: </a:t>
            </a:r>
          </a:p>
          <a:p>
            <a:r>
              <a:rPr lang="en-US"/>
              <a:t> UniACT Interest inventory - 90 items where a student ranks their interests.  This will come back on their score reports indicating what job family their  interests lie.  </a:t>
            </a:r>
          </a:p>
          <a:p>
            <a:endParaRPr lang="en-US"/>
          </a:p>
          <a:p>
            <a:r>
              <a:rPr lang="en-US"/>
              <a:t>Mention the other two areas.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ChangeArrowheads="1" noTextEdit="1"/>
          </p:cNvSpPr>
          <p:nvPr>
            <p:ph type="sldImg"/>
          </p:nvPr>
        </p:nvSpPr>
        <p:spPr>
          <a:ln/>
        </p:spPr>
      </p:sp>
      <p:sp>
        <p:nvSpPr>
          <p:cNvPr id="334851" name="Rectangle 3"/>
          <p:cNvSpPr>
            <a:spLocks noGrp="1" noChangeArrowheads="1"/>
          </p:cNvSpPr>
          <p:nvPr>
            <p:ph type="body" idx="1"/>
          </p:nvPr>
        </p:nvSpPr>
        <p:spPr/>
        <p:txBody>
          <a:bodyPr/>
          <a:lstStyle/>
          <a:p>
            <a:r>
              <a:rPr lang="en-US"/>
              <a:t>Stress this info!  </a:t>
            </a:r>
          </a:p>
          <a:p>
            <a:endParaRPr lang="en-US"/>
          </a:p>
          <a:p>
            <a:r>
              <a:rPr lang="en-US"/>
              <a:t>More info on the EOS is in their registration package.</a:t>
            </a:r>
          </a:p>
          <a:p>
            <a:endParaRPr lang="en-US"/>
          </a:p>
          <a:p>
            <a:r>
              <a:rPr lang="en-US"/>
              <a:t>IF a students checks the EOS box, their information is sent to Colleges and Scholarships for them to recruit and contact the student.  IT is in a student’s best interest to check this EOS box.</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ChangeArrowheads="1" noTextEdit="1"/>
          </p:cNvSpPr>
          <p:nvPr>
            <p:ph type="sldImg"/>
          </p:nvPr>
        </p:nvSpPr>
        <p:spPr>
          <a:ln/>
        </p:spPr>
      </p:sp>
      <p:sp>
        <p:nvSpPr>
          <p:cNvPr id="335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ChangeArrowheads="1" noTextEdit="1"/>
          </p:cNvSpPr>
          <p:nvPr>
            <p:ph type="sldImg"/>
          </p:nvPr>
        </p:nvSpPr>
        <p:spPr>
          <a:ln/>
        </p:spPr>
      </p:sp>
      <p:sp>
        <p:nvSpPr>
          <p:cNvPr id="405507" name="Rectangle 3"/>
          <p:cNvSpPr>
            <a:spLocks noGrp="1" noChangeArrowheads="1"/>
          </p:cNvSpPr>
          <p:nvPr>
            <p:ph type="body" idx="1"/>
          </p:nvPr>
        </p:nvSpPr>
        <p:spPr/>
        <p:txBody>
          <a:bodyPr/>
          <a:lstStyle/>
          <a:p>
            <a:r>
              <a:rPr lang="en-US"/>
              <a:t>Kids with different mindsets will typically do better on one type of test or the other.  </a:t>
            </a:r>
          </a:p>
          <a:p>
            <a:endParaRPr lang="en-US"/>
          </a:p>
          <a:p>
            <a:r>
              <a:rPr lang="en-US"/>
              <a:t>Kids who are naturally clever but are not necessarily great students may do better on an SAT since it is based more on reasoning than high school content.  Kids who aren’t necessarily brilliant but have good grades because they try hard (i.e., “grinders) will typically to better on the ACT since it’s much more curriculum-based.</a:t>
            </a:r>
          </a:p>
          <a:p>
            <a:endParaRPr lang="en-US"/>
          </a:p>
          <a:p>
            <a:r>
              <a:rPr lang="en-US"/>
              <a:t>The SAT is good at spotting “diamonds-in-the-rough” whereas the ACT is great at spotting kids who will be successful their freshman year of college.</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ChangeArrowheads="1" noTextEdit="1"/>
          </p:cNvSpPr>
          <p:nvPr>
            <p:ph type="sldImg"/>
          </p:nvPr>
        </p:nvSpPr>
        <p:spPr>
          <a:ln/>
        </p:spPr>
      </p:sp>
      <p:sp>
        <p:nvSpPr>
          <p:cNvPr id="380931" name="Rectangle 3"/>
          <p:cNvSpPr>
            <a:spLocks noGrp="1" noChangeArrowheads="1"/>
          </p:cNvSpPr>
          <p:nvPr>
            <p:ph type="body" idx="1"/>
          </p:nvPr>
        </p:nvSpPr>
        <p:spPr>
          <a:xfrm>
            <a:off x="914400" y="4416425"/>
            <a:ext cx="5029200" cy="4508500"/>
          </a:xfrm>
        </p:spPr>
        <p:txBody>
          <a:bodyPr lIns="90903" tIns="45452" rIns="90903" bIns="45452"/>
          <a:lstStyle/>
          <a:p>
            <a:pPr>
              <a:lnSpc>
                <a:spcPct val="80000"/>
              </a:lnSpc>
            </a:pPr>
            <a:r>
              <a:rPr lang="en-US" sz="1000"/>
              <a:t>2007-08 National Test Dates.</a:t>
            </a:r>
          </a:p>
          <a:p>
            <a:pPr>
              <a:lnSpc>
                <a:spcPct val="80000"/>
              </a:lnSpc>
            </a:pPr>
            <a:endParaRPr lang="en-US" sz="700"/>
          </a:p>
          <a:p>
            <a:pPr>
              <a:lnSpc>
                <a:spcPct val="80000"/>
              </a:lnSpc>
            </a:pPr>
            <a:r>
              <a:rPr lang="en-US"/>
              <a:t>September Test Date is available in:</a:t>
            </a:r>
          </a:p>
          <a:p>
            <a:pPr lvl="1">
              <a:lnSpc>
                <a:spcPct val="80000"/>
              </a:lnSpc>
              <a:buFontTx/>
              <a:buChar char="•"/>
            </a:pPr>
            <a:r>
              <a:rPr lang="en-US"/>
              <a:t>Arizona</a:t>
            </a:r>
          </a:p>
          <a:p>
            <a:pPr lvl="1">
              <a:lnSpc>
                <a:spcPct val="80000"/>
              </a:lnSpc>
              <a:buFontTx/>
              <a:buChar char="•"/>
            </a:pPr>
            <a:r>
              <a:rPr lang="en-US"/>
              <a:t>California</a:t>
            </a:r>
          </a:p>
          <a:p>
            <a:pPr lvl="1">
              <a:lnSpc>
                <a:spcPct val="80000"/>
              </a:lnSpc>
              <a:buFontTx/>
              <a:buChar char="•"/>
            </a:pPr>
            <a:r>
              <a:rPr lang="en-US"/>
              <a:t>Florida</a:t>
            </a:r>
          </a:p>
          <a:p>
            <a:pPr lvl="1">
              <a:lnSpc>
                <a:spcPct val="80000"/>
              </a:lnSpc>
              <a:buFontTx/>
              <a:buChar char="•"/>
            </a:pPr>
            <a:r>
              <a:rPr lang="en-US"/>
              <a:t>Georgia</a:t>
            </a:r>
          </a:p>
          <a:p>
            <a:pPr lvl="1">
              <a:lnSpc>
                <a:spcPct val="80000"/>
              </a:lnSpc>
              <a:buFontTx/>
              <a:buChar char="•"/>
            </a:pPr>
            <a:r>
              <a:rPr lang="en-US"/>
              <a:t>Illinois</a:t>
            </a:r>
          </a:p>
          <a:p>
            <a:pPr lvl="1">
              <a:lnSpc>
                <a:spcPct val="80000"/>
              </a:lnSpc>
              <a:buFontTx/>
              <a:buChar char="•"/>
            </a:pPr>
            <a:r>
              <a:rPr lang="en-US"/>
              <a:t>Indiana</a:t>
            </a:r>
          </a:p>
          <a:p>
            <a:pPr lvl="1">
              <a:lnSpc>
                <a:spcPct val="80000"/>
              </a:lnSpc>
              <a:buFontTx/>
              <a:buChar char="•"/>
            </a:pPr>
            <a:r>
              <a:rPr lang="en-US"/>
              <a:t>Maryland</a:t>
            </a:r>
          </a:p>
          <a:p>
            <a:pPr lvl="1">
              <a:lnSpc>
                <a:spcPct val="80000"/>
              </a:lnSpc>
              <a:buFontTx/>
              <a:buChar char="•"/>
            </a:pPr>
            <a:r>
              <a:rPr lang="en-US"/>
              <a:t>Michigan</a:t>
            </a:r>
          </a:p>
          <a:p>
            <a:pPr lvl="1">
              <a:lnSpc>
                <a:spcPct val="80000"/>
              </a:lnSpc>
              <a:buFontTx/>
              <a:buChar char="•"/>
            </a:pPr>
            <a:r>
              <a:rPr lang="en-US"/>
              <a:t>Missouri</a:t>
            </a:r>
          </a:p>
          <a:p>
            <a:pPr lvl="1">
              <a:lnSpc>
                <a:spcPct val="80000"/>
              </a:lnSpc>
              <a:buFontTx/>
              <a:buChar char="•"/>
            </a:pPr>
            <a:r>
              <a:rPr lang="en-US"/>
              <a:t>Nevada</a:t>
            </a:r>
          </a:p>
          <a:p>
            <a:pPr lvl="1">
              <a:lnSpc>
                <a:spcPct val="80000"/>
              </a:lnSpc>
              <a:buFontTx/>
              <a:buChar char="•"/>
            </a:pPr>
            <a:r>
              <a:rPr lang="en-US"/>
              <a:t>New York</a:t>
            </a:r>
          </a:p>
          <a:p>
            <a:pPr lvl="1">
              <a:lnSpc>
                <a:spcPct val="80000"/>
              </a:lnSpc>
              <a:buFontTx/>
              <a:buChar char="•"/>
            </a:pPr>
            <a:r>
              <a:rPr lang="en-US"/>
              <a:t>North Carolina</a:t>
            </a:r>
          </a:p>
          <a:p>
            <a:pPr lvl="1">
              <a:lnSpc>
                <a:spcPct val="80000"/>
              </a:lnSpc>
              <a:buFontTx/>
              <a:buChar char="•"/>
            </a:pPr>
            <a:r>
              <a:rPr lang="en-US"/>
              <a:t>Oregon</a:t>
            </a:r>
          </a:p>
          <a:p>
            <a:pPr lvl="1">
              <a:lnSpc>
                <a:spcPct val="80000"/>
              </a:lnSpc>
              <a:buFontTx/>
              <a:buChar char="•"/>
            </a:pPr>
            <a:r>
              <a:rPr lang="en-US"/>
              <a:t>Pennsylvania</a:t>
            </a:r>
          </a:p>
          <a:p>
            <a:pPr lvl="1">
              <a:lnSpc>
                <a:spcPct val="80000"/>
              </a:lnSpc>
              <a:buFontTx/>
              <a:buChar char="•"/>
            </a:pPr>
            <a:r>
              <a:rPr lang="en-US"/>
              <a:t>South Carolina</a:t>
            </a:r>
          </a:p>
          <a:p>
            <a:pPr lvl="1">
              <a:lnSpc>
                <a:spcPct val="80000"/>
              </a:lnSpc>
              <a:buFontTx/>
              <a:buChar char="•"/>
            </a:pPr>
            <a:r>
              <a:rPr lang="en-US"/>
              <a:t>Texas</a:t>
            </a:r>
          </a:p>
          <a:p>
            <a:pPr lvl="1">
              <a:lnSpc>
                <a:spcPct val="80000"/>
              </a:lnSpc>
              <a:buFontTx/>
              <a:buChar char="•"/>
            </a:pPr>
            <a:r>
              <a:rPr lang="en-US"/>
              <a:t>Tennessee</a:t>
            </a:r>
          </a:p>
          <a:p>
            <a:pPr lvl="1">
              <a:lnSpc>
                <a:spcPct val="80000"/>
              </a:lnSpc>
              <a:buFontTx/>
              <a:buChar char="•"/>
            </a:pPr>
            <a:r>
              <a:rPr lang="en-US"/>
              <a:t>Washington</a:t>
            </a:r>
          </a:p>
          <a:p>
            <a:pPr lvl="1">
              <a:lnSpc>
                <a:spcPct val="80000"/>
              </a:lnSpc>
              <a:buFontTx/>
              <a:buChar char="•"/>
            </a:pPr>
            <a:r>
              <a:rPr lang="en-US"/>
              <a:t>West Virginia</a:t>
            </a:r>
          </a:p>
          <a:p>
            <a:pPr>
              <a:lnSpc>
                <a:spcPct val="80000"/>
              </a:lnSpc>
              <a:buFontTx/>
              <a:buChar char="•"/>
            </a:pPr>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ChangeArrowheads="1" noTextEdit="1"/>
          </p:cNvSpPr>
          <p:nvPr>
            <p:ph type="sldImg"/>
          </p:nvPr>
        </p:nvSpPr>
        <p:spPr>
          <a:ln/>
        </p:spPr>
      </p:sp>
      <p:sp>
        <p:nvSpPr>
          <p:cNvPr id="408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ChangeArrowheads="1" noTextEdit="1"/>
          </p:cNvSpPr>
          <p:nvPr>
            <p:ph type="sldImg"/>
          </p:nvPr>
        </p:nvSpPr>
        <p:spPr>
          <a:ln/>
        </p:spPr>
      </p:sp>
      <p:sp>
        <p:nvSpPr>
          <p:cNvPr id="409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2"/>
          <p:cNvSpPr>
            <a:spLocks noChangeArrowheads="1" noTextEdit="1"/>
          </p:cNvSpPr>
          <p:nvPr>
            <p:ph type="sldImg"/>
          </p:nvPr>
        </p:nvSpPr>
        <p:spPr>
          <a:ln/>
        </p:spPr>
      </p:sp>
      <p:sp>
        <p:nvSpPr>
          <p:cNvPr id="590851" name="Rectangle 3"/>
          <p:cNvSpPr>
            <a:spLocks noGrp="1" noChangeArrowheads="1"/>
          </p:cNvSpPr>
          <p:nvPr>
            <p:ph type="body" idx="1"/>
          </p:nvPr>
        </p:nvSpPr>
        <p:spPr/>
        <p:txBody>
          <a:bodyPr/>
          <a:lstStyle/>
          <a:p>
            <a:r>
              <a:rPr lang="en-US"/>
              <a:t>Math improvements are so high because the more you learn beyond the core is largely analysis-oriented, which the ACT rewards.  This is why students who have taken calculus tend to excel on the math portion of the ACT even though there’s no calculus on the test.  You may think that if they’ve taken calculus they’re at least a year removed from studying the types of math actually tested on the ACT, so they’d be at a disadvantage.  Of course, calculus puts a premium on analysis and math reading, which is rewarded on the ACT.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ChangeArrowheads="1" noTextEdit="1"/>
          </p:cNvSpPr>
          <p:nvPr>
            <p:ph type="sldImg"/>
          </p:nvPr>
        </p:nvSpPr>
        <p:spPr>
          <a:ln/>
        </p:spPr>
      </p:sp>
      <p:sp>
        <p:nvSpPr>
          <p:cNvPr id="410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ChangeArrowheads="1" noTextEdit="1"/>
          </p:cNvSpPr>
          <p:nvPr>
            <p:ph type="sldImg"/>
          </p:nvPr>
        </p:nvSpPr>
        <p:spPr>
          <a:ln/>
        </p:spPr>
      </p:sp>
      <p:sp>
        <p:nvSpPr>
          <p:cNvPr id="344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ChangeArrowheads="1" noTextEdit="1"/>
          </p:cNvSpPr>
          <p:nvPr>
            <p:ph type="sldImg"/>
          </p:nvPr>
        </p:nvSpPr>
        <p:spPr>
          <a:ln/>
        </p:spPr>
      </p:sp>
      <p:sp>
        <p:nvSpPr>
          <p:cNvPr id="345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ChangeArrowheads="1" noTextEdit="1"/>
          </p:cNvSpPr>
          <p:nvPr>
            <p:ph type="sldImg"/>
          </p:nvPr>
        </p:nvSpPr>
        <p:spPr>
          <a:xfrm>
            <a:off x="1106488" y="696913"/>
            <a:ext cx="4648200" cy="3486150"/>
          </a:xfrm>
          <a:ln/>
        </p:spPr>
      </p:sp>
      <p:sp>
        <p:nvSpPr>
          <p:cNvPr id="413699" name="Rectangle 3"/>
          <p:cNvSpPr>
            <a:spLocks noGrp="1" noChangeArrowheads="1"/>
          </p:cNvSpPr>
          <p:nvPr>
            <p:ph type="body" idx="1"/>
          </p:nvPr>
        </p:nvSpPr>
        <p:spPr>
          <a:xfrm>
            <a:off x="914400" y="4416425"/>
            <a:ext cx="5029200" cy="4183063"/>
          </a:xfrm>
        </p:spPr>
        <p:txBody>
          <a:bodyPr lIns="90911" tIns="45456" rIns="90911" bIns="45456"/>
          <a:lstStyle/>
          <a:p>
            <a:pPr>
              <a:spcBef>
                <a:spcPct val="75000"/>
              </a:spcBef>
            </a:pPr>
            <a:endParaRPr lang="en-US"/>
          </a:p>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ChangeArrowheads="1" noTextEdit="1"/>
          </p:cNvSpPr>
          <p:nvPr>
            <p:ph type="sldImg"/>
          </p:nvPr>
        </p:nvSpPr>
        <p:spPr>
          <a:ln/>
        </p:spPr>
      </p:sp>
      <p:sp>
        <p:nvSpPr>
          <p:cNvPr id="346115" name="Rectangle 3"/>
          <p:cNvSpPr>
            <a:spLocks noGrp="1" noChangeArrowheads="1"/>
          </p:cNvSpPr>
          <p:nvPr>
            <p:ph type="body" idx="1"/>
          </p:nvPr>
        </p:nvSpPr>
        <p:spPr/>
        <p:txBody>
          <a:bodyPr/>
          <a:lstStyle/>
          <a:p>
            <a:r>
              <a:rPr lang="en-US"/>
              <a:t>These are averages across the nation.</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ChangeArrowheads="1" noTextEdit="1"/>
          </p:cNvSpPr>
          <p:nvPr>
            <p:ph type="sldImg"/>
          </p:nvPr>
        </p:nvSpPr>
        <p:spPr>
          <a:ln/>
        </p:spPr>
      </p:sp>
      <p:sp>
        <p:nvSpPr>
          <p:cNvPr id="348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ChangeArrowheads="1" noTextEdit="1"/>
          </p:cNvSpPr>
          <p:nvPr>
            <p:ph type="sldImg"/>
          </p:nvPr>
        </p:nvSpPr>
        <p:spPr>
          <a:ln/>
        </p:spPr>
      </p:sp>
      <p:sp>
        <p:nvSpPr>
          <p:cNvPr id="322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ChangeArrowheads="1" noTextEdit="1"/>
          </p:cNvSpPr>
          <p:nvPr>
            <p:ph type="sldImg"/>
          </p:nvPr>
        </p:nvSpPr>
        <p:spPr>
          <a:ln/>
        </p:spPr>
      </p:sp>
      <p:sp>
        <p:nvSpPr>
          <p:cNvPr id="303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ChangeArrowheads="1" noTextEdit="1"/>
          </p:cNvSpPr>
          <p:nvPr>
            <p:ph type="sldImg"/>
          </p:nvPr>
        </p:nvSpPr>
        <p:spPr>
          <a:ln/>
        </p:spPr>
      </p:sp>
      <p:sp>
        <p:nvSpPr>
          <p:cNvPr id="411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ChangeArrowheads="1" noTextEdit="1"/>
          </p:cNvSpPr>
          <p:nvPr>
            <p:ph type="sldImg"/>
          </p:nvPr>
        </p:nvSpPr>
        <p:spPr>
          <a:ln/>
        </p:spPr>
      </p:sp>
      <p:sp>
        <p:nvSpPr>
          <p:cNvPr id="245764" name="Rectangle 4"/>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p:cNvSpPr>
            <a:spLocks noChangeArrowheads="1" noTextEdit="1"/>
          </p:cNvSpPr>
          <p:nvPr>
            <p:ph type="sldImg"/>
          </p:nvPr>
        </p:nvSpPr>
        <p:spPr>
          <a:xfrm>
            <a:off x="1104900" y="696913"/>
            <a:ext cx="4648200" cy="3486150"/>
          </a:xfrm>
          <a:ln/>
        </p:spPr>
      </p:sp>
      <p:sp>
        <p:nvSpPr>
          <p:cNvPr id="477187" name="Rectangle 3"/>
          <p:cNvSpPr>
            <a:spLocks noGrp="1" noChangeArrowheads="1"/>
          </p:cNvSpPr>
          <p:nvPr>
            <p:ph type="body" idx="1"/>
          </p:nvPr>
        </p:nvSpPr>
        <p:spPr>
          <a:xfrm>
            <a:off x="685800" y="4416425"/>
            <a:ext cx="5486400" cy="4183063"/>
          </a:xfrm>
        </p:spPr>
        <p:txBody>
          <a:bodyPr/>
          <a:lstStyle/>
          <a:p>
            <a:r>
              <a:rPr lang="en-US"/>
              <a:t>Again, the best way to prepare for the test is for a student to understand where their weaknesses are, which is easily accomplished by taking practice tests in the </a:t>
            </a:r>
            <a:r>
              <a:rPr lang="en-US" i="1"/>
              <a:t>ACT Real Test Prep</a:t>
            </a:r>
            <a:r>
              <a:rPr lang="en-US"/>
              <a:t> book and/or through the practice assessments in the ACT Online Prep. course.  These scores can then be aligned against the item analysis breakdowns and College Readiness Standards for targeted study.</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ChangeArrowheads="1" noTextEdit="1"/>
          </p:cNvSpPr>
          <p:nvPr>
            <p:ph type="sldImg"/>
          </p:nvPr>
        </p:nvSpPr>
        <p:spPr>
          <a:ln/>
        </p:spPr>
      </p:sp>
      <p:sp>
        <p:nvSpPr>
          <p:cNvPr id="249860" name="Rectangle 4"/>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ChangeArrowheads="1" noTextEdit="1"/>
          </p:cNvSpPr>
          <p:nvPr>
            <p:ph type="sldImg"/>
          </p:nvPr>
        </p:nvSpPr>
        <p:spPr>
          <a:ln/>
        </p:spPr>
      </p:sp>
      <p:sp>
        <p:nvSpPr>
          <p:cNvPr id="247812" name="Rectangle 4"/>
          <p:cNvSpPr>
            <a:spLocks noGrp="1" noChangeArrowheads="1"/>
          </p:cNvSpPr>
          <p:nvPr>
            <p:ph type="body" idx="1"/>
          </p:nvPr>
        </p:nvSpPr>
        <p:spPr/>
        <p:txBody>
          <a:bodyPr/>
          <a:lstStyle/>
          <a:p>
            <a:r>
              <a:rPr lang="en-US"/>
              <a:t>Of course, the school may already have the scores of the test that you DON’T want it to consider.  Of course, once the information is out there it’s impossible to put it back.</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ChangeArrowheads="1" noTextEdit="1"/>
          </p:cNvSpPr>
          <p:nvPr>
            <p:ph type="sldImg"/>
          </p:nvPr>
        </p:nvSpPr>
        <p:spPr>
          <a:ln/>
        </p:spPr>
      </p:sp>
      <p:sp>
        <p:nvSpPr>
          <p:cNvPr id="301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ChangeArrowheads="1" noTextEdit="1"/>
          </p:cNvSpPr>
          <p:nvPr>
            <p:ph type="sldImg"/>
          </p:nvPr>
        </p:nvSpPr>
        <p:spPr>
          <a:ln/>
        </p:spPr>
      </p:sp>
      <p:sp>
        <p:nvSpPr>
          <p:cNvPr id="258052" name="Rectangle 4"/>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ChangeArrowheads="1" noTextEdit="1"/>
          </p:cNvSpPr>
          <p:nvPr>
            <p:ph type="sldImg"/>
          </p:nvPr>
        </p:nvSpPr>
        <p:spPr>
          <a:xfrm>
            <a:off x="1104900" y="696913"/>
            <a:ext cx="4648200" cy="3486150"/>
          </a:xfrm>
          <a:ln/>
        </p:spPr>
      </p:sp>
      <p:sp>
        <p:nvSpPr>
          <p:cNvPr id="372739" name="Rectangle 3"/>
          <p:cNvSpPr>
            <a:spLocks noGrp="1" noChangeArrowheads="1"/>
          </p:cNvSpPr>
          <p:nvPr>
            <p:ph type="body" idx="1"/>
          </p:nvPr>
        </p:nvSpPr>
        <p:spPr>
          <a:xfrm>
            <a:off x="914400" y="4416425"/>
            <a:ext cx="5029200" cy="4183063"/>
          </a:xfrm>
        </p:spPr>
        <p:txBody>
          <a:bodyPr lIns="90685" tIns="45343" rIns="90685" bIns="45343"/>
          <a:lstStyle/>
          <a:p>
            <a:r>
              <a:rPr lang="en-US"/>
              <a:t>This is the home page for the new actstudent.org web site</a:t>
            </a:r>
          </a:p>
          <a:p>
            <a:endParaRPr lang="en-US"/>
          </a:p>
          <a:p>
            <a:r>
              <a:rPr lang="en-US"/>
              <a:t>This is new and cool - encourage schools to link from their school’s homepage</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ChangeArrowheads="1" noTextEdit="1"/>
          </p:cNvSpPr>
          <p:nvPr>
            <p:ph type="sldImg"/>
          </p:nvPr>
        </p:nvSpPr>
        <p:spPr>
          <a:ln/>
        </p:spPr>
      </p:sp>
      <p:sp>
        <p:nvSpPr>
          <p:cNvPr id="299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ChangeArrowheads="1" noTextEdit="1"/>
          </p:cNvSpPr>
          <p:nvPr>
            <p:ph type="sldImg"/>
          </p:nvPr>
        </p:nvSpPr>
        <p:spPr>
          <a:ln/>
        </p:spPr>
      </p:sp>
      <p:sp>
        <p:nvSpPr>
          <p:cNvPr id="506883" name="Rectangle 3"/>
          <p:cNvSpPr>
            <a:spLocks noGrp="1" noChangeArrowheads="1"/>
          </p:cNvSpPr>
          <p:nvPr>
            <p:ph type="body" idx="1"/>
          </p:nvPr>
        </p:nvSpPr>
        <p:spPr/>
        <p:txBody>
          <a:bodyPr/>
          <a:lstStyle/>
          <a:p>
            <a:r>
              <a:rPr lang="en-US"/>
              <a:t>You’ll virtually always have someone question the credibility of the ACT assessment if a student can actually increase their score via non-cognitive skills.  The answer is that the goal of any exam is to measure the true ability of a student and you don’t want artificial barriers to hold back the attainment of a score that truly reflects a student’s skill set.  In reality, all students should learn non-cognitive standardized testing skills to level the playing field and achieve truly representative scores.  Non-cognitive does NOT mean teaching students ways in which to bypass the necessity of knowing the content but rather means to ensure that factors like time sensitivity does not keep testers from attaining their true score.  It should be remembered that most students are completely unfamiliar with taking exams like the ACT assessment.  Of course students in IB and AP are more familiar with this type of testing which may give them an unfair advantage.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2"/>
          <p:cNvSpPr>
            <a:spLocks noChangeArrowheads="1" noTextEdit="1"/>
          </p:cNvSpPr>
          <p:nvPr>
            <p:ph type="sldImg"/>
          </p:nvPr>
        </p:nvSpPr>
        <p:spPr>
          <a:ln/>
        </p:spPr>
      </p:sp>
      <p:sp>
        <p:nvSpPr>
          <p:cNvPr id="595971" name="Rectangle 3"/>
          <p:cNvSpPr>
            <a:spLocks noGrp="1" noChangeArrowheads="1"/>
          </p:cNvSpPr>
          <p:nvPr>
            <p:ph type="body" idx="1"/>
          </p:nvPr>
        </p:nvSpPr>
        <p:spPr/>
        <p:txBody>
          <a:bodyPr/>
          <a:lstStyle/>
          <a:p>
            <a:r>
              <a:rPr lang="en-US"/>
              <a:t>You’ll virtually always have someone question the credibility of the ACT assessment if a student can actually increase their score via non-cognitive skills.  The answer is that the goal of any exam is to measure the true ability of a student and you don’t want artificial barriers to hold back the attainment of a score that truly reflects a student’s skill set.  In reality, all students should learn non-cognitive standardized testing skills to level the playing field and achieve truly representative scores.  Non-cognitive does NOT mean teaching students ways in which to bypass the necessity of knowing the content but rather means to ensure that factors like time sensitivity does not keep testers from attaining their true score.  It should be remembered that most students are completely unfamiliar with taking exams like the ACT assessment.  Of course students in IB and AP are more familiar with this type of testing which may give them an unfair advantage.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ChangeArrowheads="1" noTextEdit="1"/>
          </p:cNvSpPr>
          <p:nvPr>
            <p:ph type="sldImg"/>
          </p:nvPr>
        </p:nvSpPr>
        <p:spPr>
          <a:ln/>
        </p:spPr>
      </p:sp>
      <p:sp>
        <p:nvSpPr>
          <p:cNvPr id="508931" name="Rectangle 3"/>
          <p:cNvSpPr>
            <a:spLocks noGrp="1" noChangeArrowheads="1"/>
          </p:cNvSpPr>
          <p:nvPr>
            <p:ph type="body" idx="1"/>
          </p:nvPr>
        </p:nvSpPr>
        <p:spPr/>
        <p:txBody>
          <a:bodyPr/>
          <a:lstStyle/>
          <a:p>
            <a:r>
              <a:rPr lang="en-US"/>
              <a:t>These are non-cognitive strategies rather than content-specific strategies.  This means that this section concentrates on things like timing strategies.</a:t>
            </a:r>
          </a:p>
          <a:p>
            <a:endParaRPr lang="en-US"/>
          </a:p>
          <a:p>
            <a:r>
              <a:rPr lang="en-US"/>
              <a:t>When it’s all said and done, these strategies put the tester in control of the test rather than vice versa.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a:prstGeom prst="rect">
            <a:avLst/>
          </a:prstGeom>
        </p:spPr>
        <p:txBody>
          <a:bodyPr/>
          <a:lstStyle/>
          <a:p>
            <a:endParaRPr lang="en-US"/>
          </a:p>
        </p:txBody>
      </p:sp>
    </p:spTree>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endParaRPr lang="en-US"/>
          </a:p>
        </p:txBody>
      </p:sp>
    </p:spTree>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88450" name="Picture 2" descr="act_intro-e"/>
          <p:cNvPicPr>
            <a:picLocks noChangeAspect="1" noChangeArrowheads="1"/>
          </p:cNvPicPr>
          <p:nvPr userDrawn="1"/>
        </p:nvPicPr>
        <p:blipFill>
          <a:blip r:embed="rId2"/>
          <a:srcRect/>
          <a:stretch>
            <a:fillRect/>
          </a:stretch>
        </p:blipFill>
        <p:spPr bwMode="auto">
          <a:xfrm>
            <a:off x="785813" y="590550"/>
            <a:ext cx="7572375" cy="5676900"/>
          </a:xfrm>
          <a:prstGeom prst="rect">
            <a:avLst/>
          </a:prstGeom>
          <a:noFill/>
        </p:spPr>
      </p:pic>
      <p:sp>
        <p:nvSpPr>
          <p:cNvPr id="488451" name="Rectangle 3"/>
          <p:cNvSpPr>
            <a:spLocks noGrp="1" noChangeArrowheads="1"/>
          </p:cNvSpPr>
          <p:nvPr>
            <p:ph type="ctrTitle"/>
          </p:nvPr>
        </p:nvSpPr>
        <p:spPr>
          <a:xfrm>
            <a:off x="914400" y="3124200"/>
            <a:ext cx="7391400" cy="1012825"/>
          </a:xfrm>
        </p:spPr>
        <p:txBody>
          <a:bodyPr/>
          <a:lstStyle>
            <a:lvl1pPr algn="ctr">
              <a:defRPr>
                <a:solidFill>
                  <a:srgbClr val="000000"/>
                </a:solidFill>
              </a:defRPr>
            </a:lvl1pPr>
          </a:lstStyle>
          <a:p>
            <a:r>
              <a:rPr lang="en-US"/>
              <a:t>Click to edit Master title style</a:t>
            </a:r>
          </a:p>
        </p:txBody>
      </p:sp>
      <p:sp>
        <p:nvSpPr>
          <p:cNvPr id="488452" name="Rectangle 4"/>
          <p:cNvSpPr>
            <a:spLocks noGrp="1" noChangeArrowheads="1"/>
          </p:cNvSpPr>
          <p:nvPr>
            <p:ph type="subTitle" idx="1"/>
          </p:nvPr>
        </p:nvSpPr>
        <p:spPr>
          <a:xfrm>
            <a:off x="1524000" y="4495800"/>
            <a:ext cx="6400800" cy="838200"/>
          </a:xfrm>
        </p:spPr>
        <p:txBody>
          <a:bodyPr/>
          <a:lstStyle>
            <a:lvl1pPr marL="0" indent="0" algn="ctr">
              <a:buFontTx/>
              <a:buNone/>
              <a:defRPr/>
            </a:lvl1pPr>
          </a:lstStyle>
          <a:p>
            <a:r>
              <a:rPr lang="en-US"/>
              <a:t>Click to edit Master subtitle style</a:t>
            </a:r>
          </a:p>
        </p:txBody>
      </p:sp>
      <p:sp>
        <p:nvSpPr>
          <p:cNvPr id="488453" name="Rectangle 5"/>
          <p:cNvSpPr>
            <a:spLocks noGrp="1" noChangeArrowheads="1"/>
          </p:cNvSpPr>
          <p:nvPr>
            <p:ph type="dt" sz="half" idx="2"/>
          </p:nvPr>
        </p:nvSpPr>
        <p:spPr/>
        <p:txBody>
          <a:bodyPr/>
          <a:lstStyle>
            <a:lvl1pPr>
              <a:defRPr/>
            </a:lvl1pPr>
          </a:lstStyle>
          <a:p>
            <a:endParaRPr lang="en-US"/>
          </a:p>
        </p:txBody>
      </p:sp>
      <p:sp>
        <p:nvSpPr>
          <p:cNvPr id="488454" name="Rectangle 6"/>
          <p:cNvSpPr>
            <a:spLocks noGrp="1" noChangeArrowheads="1"/>
          </p:cNvSpPr>
          <p:nvPr>
            <p:ph type="ftr" sz="quarter" idx="3"/>
          </p:nvPr>
        </p:nvSpPr>
        <p:spPr/>
        <p:txBody>
          <a:bodyPr/>
          <a:lstStyle>
            <a:lvl1pPr>
              <a:defRPr/>
            </a:lvl1pPr>
          </a:lstStyle>
          <a:p>
            <a:endParaRPr lang="en-US"/>
          </a:p>
        </p:txBody>
      </p:sp>
      <p:sp>
        <p:nvSpPr>
          <p:cNvPr id="488455" name="Rectangle 7"/>
          <p:cNvSpPr>
            <a:spLocks noGrp="1" noChangeArrowheads="1"/>
          </p:cNvSpPr>
          <p:nvPr>
            <p:ph type="sldNum" sz="quarter" idx="4"/>
          </p:nvPr>
        </p:nvSpPr>
        <p:spPr/>
        <p:txBody>
          <a:bodyPr/>
          <a:lstStyle>
            <a:lvl1pPr>
              <a:defRPr/>
            </a:lvl1pPr>
          </a:lstStyle>
          <a:p>
            <a:fld id="{CEB15D34-C4BE-444F-BD0E-D7141B90D75C}"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6A91F24-A5DB-45A3-907C-A2EF786016E1}"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155F4E9-34E6-4BA5-8744-1D8FFEECF2D2}"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3E13C4E-1ECE-4BEF-95EC-92FED982CC9C}"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834F4EB-7FB0-47D1-A165-6B34D15855B1}"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D18F911-387D-4D01-9D96-FB65095C168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3F8C12D-2B1F-4A53-B678-639BDF193D36}"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A0EC455-5AEA-4C8A-B124-B08BFA57203D}"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CD300EB-D796-497C-ADAB-3A48FBECE015}"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DF477C0-4BDA-4A5B-9070-54730EB84778}"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0"/>
            <a:ext cx="2057400" cy="5135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90600"/>
            <a:ext cx="6019800" cy="5135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08A6ED8-A4C6-4943-BDA9-D387B4A2C80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081" name="Picture 57" descr="act_sec-b1"/>
          <p:cNvPicPr>
            <a:picLocks noChangeAspect="1" noChangeArrowheads="1"/>
          </p:cNvPicPr>
          <p:nvPr userDrawn="1"/>
        </p:nvPicPr>
        <p:blipFill>
          <a:blip r:embed="rId15"/>
          <a:srcRect/>
          <a:stretch>
            <a:fillRect/>
          </a:stretch>
        </p:blipFill>
        <p:spPr bwMode="auto">
          <a:xfrm>
            <a:off x="-190500" y="-142875"/>
            <a:ext cx="9525000" cy="7143750"/>
          </a:xfrm>
          <a:prstGeom prst="rect">
            <a:avLst/>
          </a:prstGeom>
          <a:noFill/>
        </p:spPr>
      </p:pic>
    </p:spTree>
  </p:cSld>
  <p:clrMap bg1="dk2" tx1="lt1" bg2="dk1"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72" r:id="rId12"/>
    <p:sldLayoutId id="2147483673" r:id="rId13"/>
  </p:sldLayoutIdLst>
  <p:transition spd="med">
    <p:random/>
  </p:transition>
  <p:txStyles>
    <p:titleStyle>
      <a:lvl1pPr algn="ctr" rtl="0" eaLnBrk="0" fontAlgn="base" hangingPunct="0">
        <a:spcBef>
          <a:spcPct val="0"/>
        </a:spcBef>
        <a:spcAft>
          <a:spcPct val="0"/>
        </a:spcAft>
        <a:defRPr sz="4400" b="1">
          <a:solidFill>
            <a:srgbClr val="D49FFF"/>
          </a:solidFill>
          <a:latin typeface="+mj-lt"/>
          <a:ea typeface="+mj-ea"/>
          <a:cs typeface="+mj-cs"/>
        </a:defRPr>
      </a:lvl1pPr>
      <a:lvl2pPr algn="ctr" rtl="0" eaLnBrk="0" fontAlgn="base" hangingPunct="0">
        <a:spcBef>
          <a:spcPct val="0"/>
        </a:spcBef>
        <a:spcAft>
          <a:spcPct val="0"/>
        </a:spcAft>
        <a:defRPr sz="4400" b="1">
          <a:solidFill>
            <a:srgbClr val="D49FFF"/>
          </a:solidFill>
          <a:latin typeface="Times New Roman" pitchFamily="1" charset="0"/>
        </a:defRPr>
      </a:lvl2pPr>
      <a:lvl3pPr algn="ctr" rtl="0" eaLnBrk="0" fontAlgn="base" hangingPunct="0">
        <a:spcBef>
          <a:spcPct val="0"/>
        </a:spcBef>
        <a:spcAft>
          <a:spcPct val="0"/>
        </a:spcAft>
        <a:defRPr sz="4400" b="1">
          <a:solidFill>
            <a:srgbClr val="D49FFF"/>
          </a:solidFill>
          <a:latin typeface="Times New Roman" pitchFamily="1" charset="0"/>
        </a:defRPr>
      </a:lvl3pPr>
      <a:lvl4pPr algn="ctr" rtl="0" eaLnBrk="0" fontAlgn="base" hangingPunct="0">
        <a:spcBef>
          <a:spcPct val="0"/>
        </a:spcBef>
        <a:spcAft>
          <a:spcPct val="0"/>
        </a:spcAft>
        <a:defRPr sz="4400" b="1">
          <a:solidFill>
            <a:srgbClr val="D49FFF"/>
          </a:solidFill>
          <a:latin typeface="Times New Roman" pitchFamily="1" charset="0"/>
        </a:defRPr>
      </a:lvl4pPr>
      <a:lvl5pPr algn="ctr" rtl="0" eaLnBrk="0" fontAlgn="base" hangingPunct="0">
        <a:spcBef>
          <a:spcPct val="0"/>
        </a:spcBef>
        <a:spcAft>
          <a:spcPct val="0"/>
        </a:spcAft>
        <a:defRPr sz="4400" b="1">
          <a:solidFill>
            <a:srgbClr val="D49FFF"/>
          </a:solidFill>
          <a:latin typeface="Times New Roman" pitchFamily="1" charset="0"/>
        </a:defRPr>
      </a:lvl5pPr>
      <a:lvl6pPr marL="457200" algn="ctr" rtl="0" eaLnBrk="0" fontAlgn="base" hangingPunct="0">
        <a:spcBef>
          <a:spcPct val="0"/>
        </a:spcBef>
        <a:spcAft>
          <a:spcPct val="0"/>
        </a:spcAft>
        <a:defRPr sz="4400" b="1">
          <a:solidFill>
            <a:srgbClr val="D49FFF"/>
          </a:solidFill>
          <a:latin typeface="Times New Roman" pitchFamily="1" charset="0"/>
        </a:defRPr>
      </a:lvl6pPr>
      <a:lvl7pPr marL="914400" algn="ctr" rtl="0" eaLnBrk="0" fontAlgn="base" hangingPunct="0">
        <a:spcBef>
          <a:spcPct val="0"/>
        </a:spcBef>
        <a:spcAft>
          <a:spcPct val="0"/>
        </a:spcAft>
        <a:defRPr sz="4400" b="1">
          <a:solidFill>
            <a:srgbClr val="D49FFF"/>
          </a:solidFill>
          <a:latin typeface="Times New Roman" pitchFamily="1" charset="0"/>
        </a:defRPr>
      </a:lvl7pPr>
      <a:lvl8pPr marL="1371600" algn="ctr" rtl="0" eaLnBrk="0" fontAlgn="base" hangingPunct="0">
        <a:spcBef>
          <a:spcPct val="0"/>
        </a:spcBef>
        <a:spcAft>
          <a:spcPct val="0"/>
        </a:spcAft>
        <a:defRPr sz="4400" b="1">
          <a:solidFill>
            <a:srgbClr val="D49FFF"/>
          </a:solidFill>
          <a:latin typeface="Times New Roman" pitchFamily="1" charset="0"/>
        </a:defRPr>
      </a:lvl8pPr>
      <a:lvl9pPr marL="1828800" algn="ctr" rtl="0" eaLnBrk="0" fontAlgn="base" hangingPunct="0">
        <a:spcBef>
          <a:spcPct val="0"/>
        </a:spcBef>
        <a:spcAft>
          <a:spcPct val="0"/>
        </a:spcAft>
        <a:defRPr sz="4400" b="1">
          <a:solidFill>
            <a:srgbClr val="D49FFF"/>
          </a:solidFill>
          <a:latin typeface="Times New Roman" pitchFamily="1" charset="0"/>
        </a:defRPr>
      </a:lvl9pPr>
    </p:titleStyle>
    <p:bodyStyle>
      <a:lvl1pPr marL="342900" indent="-342900" algn="l" rtl="0" eaLnBrk="0" fontAlgn="base" hangingPunct="0">
        <a:spcBef>
          <a:spcPct val="20000"/>
        </a:spcBef>
        <a:spcAft>
          <a:spcPct val="0"/>
        </a:spcAft>
        <a:buSzPct val="100000"/>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b="1">
          <a:solidFill>
            <a:schemeClr val="tx1"/>
          </a:solidFill>
          <a:latin typeface="+mn-lt"/>
        </a:defRPr>
      </a:lvl2pPr>
      <a:lvl3pPr marL="1143000" indent="-228600" algn="l" rtl="0" eaLnBrk="0" fontAlgn="base" hangingPunct="0">
        <a:spcBef>
          <a:spcPct val="20000"/>
        </a:spcBef>
        <a:spcAft>
          <a:spcPct val="0"/>
        </a:spcAft>
        <a:buSzPct val="100000"/>
        <a:buChar char="•"/>
        <a:defRPr sz="2400" b="1">
          <a:solidFill>
            <a:schemeClr val="tx1"/>
          </a:solidFill>
          <a:latin typeface="+mn-lt"/>
        </a:defRPr>
      </a:lvl3pPr>
      <a:lvl4pPr marL="1600200" indent="-228600" algn="l" rtl="0" eaLnBrk="0" fontAlgn="base" hangingPunct="0">
        <a:spcBef>
          <a:spcPct val="20000"/>
        </a:spcBef>
        <a:spcAft>
          <a:spcPct val="0"/>
        </a:spcAft>
        <a:buSzPct val="100000"/>
        <a:buChar char="–"/>
        <a:defRPr sz="2000" b="1">
          <a:solidFill>
            <a:schemeClr val="tx1"/>
          </a:solidFill>
          <a:latin typeface="+mn-lt"/>
        </a:defRPr>
      </a:lvl4pPr>
      <a:lvl5pPr marL="2057400" indent="-228600" algn="l" rtl="0" eaLnBrk="0" fontAlgn="base" hangingPunct="0">
        <a:spcBef>
          <a:spcPct val="20000"/>
        </a:spcBef>
        <a:spcAft>
          <a:spcPct val="0"/>
        </a:spcAft>
        <a:buSzPct val="100000"/>
        <a:buChar char="•"/>
        <a:defRPr sz="2000" b="1">
          <a:solidFill>
            <a:schemeClr val="tx1"/>
          </a:solidFill>
          <a:latin typeface="+mn-lt"/>
        </a:defRPr>
      </a:lvl5pPr>
      <a:lvl6pPr marL="2514600" indent="-228600" algn="l" rtl="0" eaLnBrk="0" fontAlgn="base" hangingPunct="0">
        <a:spcBef>
          <a:spcPct val="20000"/>
        </a:spcBef>
        <a:spcAft>
          <a:spcPct val="0"/>
        </a:spcAft>
        <a:buSzPct val="100000"/>
        <a:buChar char="•"/>
        <a:defRPr sz="2000" b="1">
          <a:solidFill>
            <a:schemeClr val="tx1"/>
          </a:solidFill>
          <a:latin typeface="+mn-lt"/>
        </a:defRPr>
      </a:lvl6pPr>
      <a:lvl7pPr marL="2971800" indent="-228600" algn="l" rtl="0" eaLnBrk="0" fontAlgn="base" hangingPunct="0">
        <a:spcBef>
          <a:spcPct val="20000"/>
        </a:spcBef>
        <a:spcAft>
          <a:spcPct val="0"/>
        </a:spcAft>
        <a:buSzPct val="100000"/>
        <a:buChar char="•"/>
        <a:defRPr sz="2000" b="1">
          <a:solidFill>
            <a:schemeClr val="tx1"/>
          </a:solidFill>
          <a:latin typeface="+mn-lt"/>
        </a:defRPr>
      </a:lvl7pPr>
      <a:lvl8pPr marL="3429000" indent="-228600" algn="l" rtl="0" eaLnBrk="0" fontAlgn="base" hangingPunct="0">
        <a:spcBef>
          <a:spcPct val="20000"/>
        </a:spcBef>
        <a:spcAft>
          <a:spcPct val="0"/>
        </a:spcAft>
        <a:buSzPct val="100000"/>
        <a:buChar char="•"/>
        <a:defRPr sz="2000" b="1">
          <a:solidFill>
            <a:schemeClr val="tx1"/>
          </a:solidFill>
          <a:latin typeface="+mn-lt"/>
        </a:defRPr>
      </a:lvl8pPr>
      <a:lvl9pPr marL="3886200" indent="-228600" algn="l" rtl="0" eaLnBrk="0" fontAlgn="base" hangingPunct="0">
        <a:spcBef>
          <a:spcPct val="20000"/>
        </a:spcBef>
        <a:spcAft>
          <a:spcPct val="0"/>
        </a:spcAft>
        <a:buSzPct val="100000"/>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87426" name="Picture 2" descr="act_sec-e2"/>
          <p:cNvPicPr>
            <a:picLocks noChangeAspect="1" noChangeArrowheads="1"/>
          </p:cNvPicPr>
          <p:nvPr userDrawn="1"/>
        </p:nvPicPr>
        <p:blipFill>
          <a:blip r:embed="rId13"/>
          <a:srcRect/>
          <a:stretch>
            <a:fillRect/>
          </a:stretch>
        </p:blipFill>
        <p:spPr bwMode="auto">
          <a:xfrm>
            <a:off x="785813" y="590550"/>
            <a:ext cx="7572375" cy="5676900"/>
          </a:xfrm>
          <a:prstGeom prst="rect">
            <a:avLst/>
          </a:prstGeom>
          <a:noFill/>
        </p:spPr>
      </p:pic>
      <p:sp>
        <p:nvSpPr>
          <p:cNvPr id="487427" name="Rectangle 3"/>
          <p:cNvSpPr>
            <a:spLocks noGrp="1" noChangeArrowheads="1"/>
          </p:cNvSpPr>
          <p:nvPr>
            <p:ph type="title"/>
          </p:nvPr>
        </p:nvSpPr>
        <p:spPr bwMode="auto">
          <a:xfrm>
            <a:off x="457200" y="990600"/>
            <a:ext cx="82296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87428" name="Rectangle 4"/>
          <p:cNvSpPr>
            <a:spLocks noGrp="1" noChangeArrowheads="1"/>
          </p:cNvSpPr>
          <p:nvPr>
            <p:ph type="body" idx="1"/>
          </p:nvPr>
        </p:nvSpPr>
        <p:spPr bwMode="auto">
          <a:xfrm>
            <a:off x="457200" y="1905000"/>
            <a:ext cx="8229600" cy="4221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87429"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mn-lt"/>
              </a:defRPr>
            </a:lvl1pPr>
          </a:lstStyle>
          <a:p>
            <a:endParaRPr lang="en-US"/>
          </a:p>
        </p:txBody>
      </p:sp>
      <p:sp>
        <p:nvSpPr>
          <p:cNvPr id="487430"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mn-lt"/>
              </a:defRPr>
            </a:lvl1pPr>
          </a:lstStyle>
          <a:p>
            <a:endParaRPr lang="en-US"/>
          </a:p>
        </p:txBody>
      </p:sp>
      <p:sp>
        <p:nvSpPr>
          <p:cNvPr id="487431"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a:latin typeface="+mn-lt"/>
              </a:defRPr>
            </a:lvl1pPr>
          </a:lstStyle>
          <a:p>
            <a:fld id="{6C166A86-7E5A-4E65-AB08-1F5E6D58811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defRPr sz="2800">
          <a:solidFill>
            <a:schemeClr val="tx2"/>
          </a:solidFill>
          <a:latin typeface="+mj-lt"/>
          <a:ea typeface="+mj-ea"/>
          <a:cs typeface="+mj-cs"/>
        </a:defRPr>
      </a:lvl1pPr>
      <a:lvl2pPr algn="l" rtl="0" fontAlgn="base">
        <a:spcBef>
          <a:spcPct val="0"/>
        </a:spcBef>
        <a:spcAft>
          <a:spcPct val="0"/>
        </a:spcAft>
        <a:defRPr sz="2800">
          <a:solidFill>
            <a:schemeClr val="tx2"/>
          </a:solidFill>
          <a:latin typeface="Arial" charset="0"/>
        </a:defRPr>
      </a:lvl2pPr>
      <a:lvl3pPr algn="l" rtl="0" fontAlgn="base">
        <a:spcBef>
          <a:spcPct val="0"/>
        </a:spcBef>
        <a:spcAft>
          <a:spcPct val="0"/>
        </a:spcAft>
        <a:defRPr sz="2800">
          <a:solidFill>
            <a:schemeClr val="tx2"/>
          </a:solidFill>
          <a:latin typeface="Arial" charset="0"/>
        </a:defRPr>
      </a:lvl3pPr>
      <a:lvl4pPr algn="l" rtl="0" fontAlgn="base">
        <a:spcBef>
          <a:spcPct val="0"/>
        </a:spcBef>
        <a:spcAft>
          <a:spcPct val="0"/>
        </a:spcAft>
        <a:defRPr sz="2800">
          <a:solidFill>
            <a:schemeClr val="tx2"/>
          </a:solidFill>
          <a:latin typeface="Arial" charset="0"/>
        </a:defRPr>
      </a:lvl4pPr>
      <a:lvl5pPr algn="l" rtl="0" fontAlgn="base">
        <a:spcBef>
          <a:spcPct val="0"/>
        </a:spcBef>
        <a:spcAft>
          <a:spcPct val="0"/>
        </a:spcAft>
        <a:defRPr sz="2800">
          <a:solidFill>
            <a:schemeClr val="tx2"/>
          </a:solidFill>
          <a:latin typeface="Arial"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wmf"/></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1.wmf"/></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4.wm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5.wmf"/></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9.wmf"/></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2.w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3.wmf"/></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oleObject" Target="../embeddings/oleObject3.bin"/><Relationship Id="rId4" Type="http://schemas.openxmlformats.org/officeDocument/2006/relationships/image" Target="../media/image7.jpeg"/></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38.wmf"/></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44.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43.wm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image" Target="../media/image44.jpeg"/></Relationships>
</file>

<file path=ppt/slides/_rels/slide4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hyperlink" Target="http://www.actstudent.org/" TargetMode="External"/><Relationship Id="rId4" Type="http://schemas.openxmlformats.org/officeDocument/2006/relationships/image" Target="../media/image7.jpeg"/></Relationships>
</file>

<file path=ppt/slides/_rels/slide5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4.xml"/><Relationship Id="rId1" Type="http://schemas.openxmlformats.org/officeDocument/2006/relationships/slideLayout" Target="../slideLayouts/slideLayout4.xml"/><Relationship Id="rId4" Type="http://schemas.openxmlformats.org/officeDocument/2006/relationships/image" Target="../media/image46.jpeg"/></Relationships>
</file>

<file path=ppt/slides/_rels/slide5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oleObject" Target="../embeddings/oleObject5.bin"/><Relationship Id="rId4" Type="http://schemas.openxmlformats.org/officeDocument/2006/relationships/image" Target="../media/image7.jpeg"/></Relationships>
</file>

<file path=ppt/slides/_rels/slide6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oleObject" Target="../embeddings/oleObject6.bin"/><Relationship Id="rId4" Type="http://schemas.openxmlformats.org/officeDocument/2006/relationships/image" Target="../media/image7.jpe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oleObject" Target="../embeddings/oleObject7.bin"/><Relationship Id="rId4" Type="http://schemas.openxmlformats.org/officeDocument/2006/relationships/image" Target="../media/image7.jpe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oleObject" Target="../embeddings/oleObject8.bin"/><Relationship Id="rId4" Type="http://schemas.openxmlformats.org/officeDocument/2006/relationships/image" Target="../media/image7.jpeg"/></Relationships>
</file>

<file path=ppt/slides/_rels/slide6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3.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jpeg"/><Relationship Id="rId4" Type="http://schemas.openxmlformats.org/officeDocument/2006/relationships/image" Target="../media/image49.png"/></Relationships>
</file>

<file path=ppt/slides/_rels/slide6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ChangeArrowheads="1"/>
          </p:cNvSpPr>
          <p:nvPr>
            <p:ph type="ctrTitle"/>
          </p:nvPr>
        </p:nvSpPr>
        <p:spPr>
          <a:xfrm>
            <a:off x="3124200" y="3962400"/>
            <a:ext cx="5029200" cy="838200"/>
          </a:xfrm>
        </p:spPr>
        <p:txBody>
          <a:bodyPr/>
          <a:lstStyle/>
          <a:p>
            <a:r>
              <a:rPr lang="en-US" sz="4000">
                <a:solidFill>
                  <a:schemeClr val="bg1"/>
                </a:solidFill>
                <a:latin typeface="Arial Black" pitchFamily="1" charset="0"/>
              </a:rPr>
              <a:t>PREPARATION and</a:t>
            </a:r>
            <a:br>
              <a:rPr lang="en-US" sz="4000">
                <a:solidFill>
                  <a:schemeClr val="bg1"/>
                </a:solidFill>
                <a:latin typeface="Arial Black" pitchFamily="1" charset="0"/>
              </a:rPr>
            </a:br>
            <a:r>
              <a:rPr lang="en-US" sz="4000">
                <a:solidFill>
                  <a:schemeClr val="bg1"/>
                </a:solidFill>
                <a:latin typeface="Arial Black" pitchFamily="1" charset="0"/>
              </a:rPr>
              <a:t>PRACTICE </a:t>
            </a:r>
            <a:r>
              <a:rPr lang="en-US" sz="3600"/>
              <a:t/>
            </a:r>
            <a:br>
              <a:rPr lang="en-US" sz="3600"/>
            </a:br>
            <a:endParaRPr lang="en-US" sz="36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7906" name="Picture 2" descr="act_sec-b2"/>
          <p:cNvPicPr>
            <a:picLocks noChangeAspect="1" noChangeArrowheads="1"/>
          </p:cNvPicPr>
          <p:nvPr/>
        </p:nvPicPr>
        <p:blipFill>
          <a:blip r:embed="rId3"/>
          <a:srcRect/>
          <a:stretch>
            <a:fillRect/>
          </a:stretch>
        </p:blipFill>
        <p:spPr bwMode="auto">
          <a:xfrm>
            <a:off x="-190500" y="-142875"/>
            <a:ext cx="9525000" cy="7143750"/>
          </a:xfrm>
          <a:prstGeom prst="rect">
            <a:avLst/>
          </a:prstGeom>
          <a:noFill/>
        </p:spPr>
      </p:pic>
      <p:sp>
        <p:nvSpPr>
          <p:cNvPr id="507907" name="Rectangle 3"/>
          <p:cNvSpPr>
            <a:spLocks noChangeArrowheads="1"/>
          </p:cNvSpPr>
          <p:nvPr/>
        </p:nvSpPr>
        <p:spPr bwMode="auto">
          <a:xfrm>
            <a:off x="1409700" y="3848100"/>
            <a:ext cx="6540500" cy="1143000"/>
          </a:xfrm>
          <a:prstGeom prst="rect">
            <a:avLst/>
          </a:prstGeom>
          <a:noFill/>
          <a:ln w="9525">
            <a:noFill/>
            <a:miter lim="800000"/>
            <a:headEnd/>
            <a:tailEnd/>
          </a:ln>
          <a:effectLst/>
        </p:spPr>
        <p:txBody>
          <a:bodyPr/>
          <a:lstStyle/>
          <a:p>
            <a:pPr algn="ctr"/>
            <a:r>
              <a:rPr lang="en-US" sz="4000" b="1" i="0">
                <a:solidFill>
                  <a:srgbClr val="000000"/>
                </a:solidFill>
              </a:rPr>
              <a:t>GENERAL TEST-TAKING STRATEGIES</a:t>
            </a:r>
          </a:p>
        </p:txBody>
      </p:sp>
      <p:pic>
        <p:nvPicPr>
          <p:cNvPr id="507909" name="Picture 5" descr="MPj04395400000[1]"/>
          <p:cNvPicPr>
            <a:picLocks noChangeAspect="1" noChangeArrowheads="1"/>
          </p:cNvPicPr>
          <p:nvPr/>
        </p:nvPicPr>
        <p:blipFill>
          <a:blip r:embed="rId4" cstate="print"/>
          <a:srcRect/>
          <a:stretch>
            <a:fillRect/>
          </a:stretch>
        </p:blipFill>
        <p:spPr bwMode="auto">
          <a:xfrm>
            <a:off x="165100" y="874713"/>
            <a:ext cx="3929063" cy="2605087"/>
          </a:xfrm>
          <a:prstGeom prst="rect">
            <a:avLst/>
          </a:prstGeom>
          <a:noFill/>
        </p:spPr>
      </p:pic>
    </p:spTree>
  </p:cSld>
  <p:clrMapOvr>
    <a:masterClrMapping/>
  </p:clrMapOvr>
  <p:transition spd="med">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9954" name="Picture 2" descr="act_sec-b2"/>
          <p:cNvPicPr>
            <a:picLocks noChangeAspect="1" noChangeArrowheads="1"/>
          </p:cNvPicPr>
          <p:nvPr/>
        </p:nvPicPr>
        <p:blipFill>
          <a:blip r:embed="rId3"/>
          <a:srcRect/>
          <a:stretch>
            <a:fillRect/>
          </a:stretch>
        </p:blipFill>
        <p:spPr bwMode="auto">
          <a:xfrm>
            <a:off x="-190500" y="-206375"/>
            <a:ext cx="9525000" cy="7143750"/>
          </a:xfrm>
          <a:prstGeom prst="rect">
            <a:avLst/>
          </a:prstGeom>
          <a:noFill/>
        </p:spPr>
      </p:pic>
      <p:sp>
        <p:nvSpPr>
          <p:cNvPr id="509955" name="Rectangle 3"/>
          <p:cNvSpPr>
            <a:spLocks noChangeArrowheads="1"/>
          </p:cNvSpPr>
          <p:nvPr/>
        </p:nvSpPr>
        <p:spPr bwMode="auto">
          <a:xfrm>
            <a:off x="1676400" y="723900"/>
            <a:ext cx="6540500" cy="1143000"/>
          </a:xfrm>
          <a:prstGeom prst="rect">
            <a:avLst/>
          </a:prstGeom>
          <a:noFill/>
          <a:ln w="9525">
            <a:noFill/>
            <a:miter lim="800000"/>
            <a:headEnd/>
            <a:tailEnd/>
          </a:ln>
          <a:effectLst/>
        </p:spPr>
        <p:txBody>
          <a:bodyPr/>
          <a:lstStyle/>
          <a:p>
            <a:pPr algn="ctr"/>
            <a:r>
              <a:rPr lang="en-US" sz="3600" b="1" i="0">
                <a:solidFill>
                  <a:srgbClr val="000000"/>
                </a:solidFill>
              </a:rPr>
              <a:t>Since it’s Curriculum-Based, it is Somewhat Predictable</a:t>
            </a:r>
          </a:p>
        </p:txBody>
      </p:sp>
      <p:sp>
        <p:nvSpPr>
          <p:cNvPr id="509956" name="Rectangle 4"/>
          <p:cNvSpPr>
            <a:spLocks noChangeArrowheads="1"/>
          </p:cNvSpPr>
          <p:nvPr/>
        </p:nvSpPr>
        <p:spPr bwMode="auto">
          <a:xfrm>
            <a:off x="1873250" y="2314575"/>
            <a:ext cx="6105525" cy="3390900"/>
          </a:xfrm>
          <a:prstGeom prst="rect">
            <a:avLst/>
          </a:prstGeom>
          <a:noFill/>
          <a:ln w="9525">
            <a:noFill/>
            <a:miter lim="800000"/>
            <a:headEnd/>
            <a:tailEnd/>
          </a:ln>
          <a:effectLst/>
        </p:spPr>
        <p:txBody>
          <a:bodyPr/>
          <a:lstStyle/>
          <a:p>
            <a:pPr marL="342900" indent="-342900">
              <a:spcBef>
                <a:spcPct val="20000"/>
              </a:spcBef>
              <a:buSzPct val="100000"/>
            </a:pPr>
            <a:r>
              <a:rPr lang="en-US" sz="3200" b="1" i="0">
                <a:solidFill>
                  <a:srgbClr val="000000"/>
                </a:solidFill>
              </a:rPr>
              <a:t>	</a:t>
            </a:r>
            <a:r>
              <a:rPr lang="en-US" b="1" i="0">
                <a:solidFill>
                  <a:srgbClr val="000000"/>
                </a:solidFill>
              </a:rPr>
              <a:t>Since the exam draws from a body of knowledge that doesn’t substantially change over time, it is limited in the variety of questions it can ask.  Therefore, knowledge of the College Readiness Standards is the test’s best preparation</a:t>
            </a:r>
          </a:p>
        </p:txBody>
      </p:sp>
      <p:pic>
        <p:nvPicPr>
          <p:cNvPr id="509957" name="Picture 5" descr="j0299125"/>
          <p:cNvPicPr>
            <a:picLocks noChangeAspect="1" noChangeArrowheads="1"/>
          </p:cNvPicPr>
          <p:nvPr/>
        </p:nvPicPr>
        <p:blipFill>
          <a:blip r:embed="rId4"/>
          <a:srcRect/>
          <a:stretch>
            <a:fillRect/>
          </a:stretch>
        </p:blipFill>
        <p:spPr bwMode="auto">
          <a:xfrm>
            <a:off x="0" y="768350"/>
            <a:ext cx="1581150" cy="2593975"/>
          </a:xfrm>
          <a:prstGeom prst="rect">
            <a:avLst/>
          </a:prstGeom>
          <a:noFill/>
        </p:spPr>
      </p:pic>
    </p:spTree>
  </p:cSld>
  <p:clrMapOvr>
    <a:masterClrMapping/>
  </p:clrMapOvr>
  <p:transition spd="med">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02" name="Picture 2" descr="act_sec-b2"/>
          <p:cNvPicPr>
            <a:picLocks noChangeAspect="1" noChangeArrowheads="1"/>
          </p:cNvPicPr>
          <p:nvPr/>
        </p:nvPicPr>
        <p:blipFill>
          <a:blip r:embed="rId3"/>
          <a:srcRect/>
          <a:stretch>
            <a:fillRect/>
          </a:stretch>
        </p:blipFill>
        <p:spPr bwMode="auto">
          <a:xfrm>
            <a:off x="-190500" y="-142875"/>
            <a:ext cx="9525000" cy="7143750"/>
          </a:xfrm>
          <a:prstGeom prst="rect">
            <a:avLst/>
          </a:prstGeom>
          <a:noFill/>
        </p:spPr>
      </p:pic>
      <p:sp>
        <p:nvSpPr>
          <p:cNvPr id="512003" name="Rectangle 3"/>
          <p:cNvSpPr>
            <a:spLocks noChangeArrowheads="1"/>
          </p:cNvSpPr>
          <p:nvPr/>
        </p:nvSpPr>
        <p:spPr bwMode="auto">
          <a:xfrm>
            <a:off x="1668463" y="592138"/>
            <a:ext cx="6472237" cy="1143000"/>
          </a:xfrm>
          <a:prstGeom prst="rect">
            <a:avLst/>
          </a:prstGeom>
          <a:noFill/>
          <a:ln w="9525">
            <a:noFill/>
            <a:miter lim="800000"/>
            <a:headEnd/>
            <a:tailEnd/>
          </a:ln>
          <a:effectLst/>
        </p:spPr>
        <p:txBody>
          <a:bodyPr/>
          <a:lstStyle/>
          <a:p>
            <a:pPr algn="ctr"/>
            <a:r>
              <a:rPr lang="en-US" sz="4400" b="1" i="0">
                <a:solidFill>
                  <a:srgbClr val="000000"/>
                </a:solidFill>
              </a:rPr>
              <a:t>Predictability</a:t>
            </a:r>
            <a:r>
              <a:rPr lang="en-US" sz="4400" b="1" i="0">
                <a:solidFill>
                  <a:schemeClr val="bg1"/>
                </a:solidFill>
              </a:rPr>
              <a:t> </a:t>
            </a:r>
            <a:r>
              <a:rPr lang="en-US" sz="4400" b="1" i="0">
                <a:solidFill>
                  <a:srgbClr val="000000"/>
                </a:solidFill>
              </a:rPr>
              <a:t>= Points</a:t>
            </a:r>
          </a:p>
        </p:txBody>
      </p:sp>
      <p:sp>
        <p:nvSpPr>
          <p:cNvPr id="512004" name="Rectangle 4"/>
          <p:cNvSpPr>
            <a:spLocks noChangeArrowheads="1"/>
          </p:cNvSpPr>
          <p:nvPr/>
        </p:nvSpPr>
        <p:spPr bwMode="auto">
          <a:xfrm>
            <a:off x="9525" y="1562100"/>
            <a:ext cx="8229600" cy="4816475"/>
          </a:xfrm>
          <a:prstGeom prst="rect">
            <a:avLst/>
          </a:prstGeom>
          <a:noFill/>
          <a:ln w="9525">
            <a:noFill/>
            <a:miter lim="800000"/>
            <a:headEnd/>
            <a:tailEnd/>
          </a:ln>
          <a:effectLst/>
        </p:spPr>
        <p:txBody>
          <a:bodyPr/>
          <a:lstStyle/>
          <a:p>
            <a:pPr marL="342900" indent="-342900">
              <a:spcBef>
                <a:spcPct val="20000"/>
              </a:spcBef>
              <a:buSzPct val="100000"/>
              <a:buFontTx/>
              <a:buChar char="•"/>
            </a:pPr>
            <a:r>
              <a:rPr lang="en-US" sz="2400" b="1" i="0">
                <a:solidFill>
                  <a:srgbClr val="000000"/>
                </a:solidFill>
              </a:rPr>
              <a:t>Since the test only changes in subtle ways you can determine your strengths, weaknesses and patterns</a:t>
            </a:r>
          </a:p>
          <a:p>
            <a:pPr marL="342900" indent="-342900" algn="ctr">
              <a:spcBef>
                <a:spcPct val="20000"/>
              </a:spcBef>
              <a:buSzPct val="100000"/>
            </a:pPr>
            <a:r>
              <a:rPr lang="en-US" b="1" i="0">
                <a:solidFill>
                  <a:srgbClr val="000000"/>
                </a:solidFill>
              </a:rPr>
              <a:t>MATH</a:t>
            </a:r>
          </a:p>
          <a:p>
            <a:pPr marL="342900" indent="-342900">
              <a:spcBef>
                <a:spcPct val="20000"/>
              </a:spcBef>
              <a:buSzPct val="100000"/>
              <a:buFontTx/>
              <a:buChar char="•"/>
            </a:pPr>
            <a:r>
              <a:rPr lang="en-US" sz="2000" b="1" i="0">
                <a:solidFill>
                  <a:srgbClr val="000000"/>
                </a:solidFill>
              </a:rPr>
              <a:t>33 algebra questions</a:t>
            </a:r>
          </a:p>
          <a:p>
            <a:pPr marL="742950" lvl="1" indent="-285750">
              <a:spcBef>
                <a:spcPct val="20000"/>
              </a:spcBef>
              <a:buSzPct val="100000"/>
              <a:buFontTx/>
              <a:buChar char="–"/>
            </a:pPr>
            <a:r>
              <a:rPr lang="en-US" sz="2000" b="1" i="0">
                <a:solidFill>
                  <a:srgbClr val="000000"/>
                </a:solidFill>
              </a:rPr>
              <a:t>14 pre-algebra </a:t>
            </a:r>
          </a:p>
          <a:p>
            <a:pPr marL="742950" lvl="1" indent="-285750">
              <a:spcBef>
                <a:spcPct val="20000"/>
              </a:spcBef>
              <a:buSzPct val="100000"/>
              <a:buFontTx/>
              <a:buChar char="–"/>
            </a:pPr>
            <a:r>
              <a:rPr lang="en-US" sz="2000" b="1" i="0">
                <a:solidFill>
                  <a:srgbClr val="000000"/>
                </a:solidFill>
              </a:rPr>
              <a:t>10 elementary algebra 9 intermediate algebra</a:t>
            </a:r>
          </a:p>
          <a:p>
            <a:pPr marL="342900" indent="-342900">
              <a:spcBef>
                <a:spcPct val="20000"/>
              </a:spcBef>
              <a:buSzPct val="100000"/>
              <a:buFontTx/>
              <a:buChar char="•"/>
            </a:pPr>
            <a:r>
              <a:rPr lang="en-US" sz="2000" b="1" i="0">
                <a:solidFill>
                  <a:srgbClr val="000000"/>
                </a:solidFill>
              </a:rPr>
              <a:t>23 geometry questions: </a:t>
            </a:r>
          </a:p>
          <a:p>
            <a:pPr marL="742950" lvl="1" indent="-285750">
              <a:spcBef>
                <a:spcPct val="20000"/>
              </a:spcBef>
              <a:buSzPct val="100000"/>
              <a:buFontTx/>
              <a:buChar char="–"/>
            </a:pPr>
            <a:r>
              <a:rPr lang="en-US" sz="2000" b="1" i="0">
                <a:solidFill>
                  <a:srgbClr val="000000"/>
                </a:solidFill>
              </a:rPr>
              <a:t>14 plane geometry </a:t>
            </a:r>
          </a:p>
          <a:p>
            <a:pPr marL="742950" lvl="1" indent="-285750">
              <a:spcBef>
                <a:spcPct val="20000"/>
              </a:spcBef>
              <a:buSzPct val="100000"/>
              <a:buFontTx/>
              <a:buChar char="–"/>
            </a:pPr>
            <a:r>
              <a:rPr lang="en-US" sz="2000" b="1" i="0">
                <a:solidFill>
                  <a:srgbClr val="000000"/>
                </a:solidFill>
              </a:rPr>
              <a:t>9 coordinate geometry</a:t>
            </a:r>
          </a:p>
          <a:p>
            <a:pPr marL="342900" indent="-342900">
              <a:spcBef>
                <a:spcPct val="20000"/>
              </a:spcBef>
              <a:buSzPct val="100000"/>
              <a:buFontTx/>
              <a:buChar char="•"/>
            </a:pPr>
            <a:r>
              <a:rPr lang="en-US" sz="2000" b="1" i="0">
                <a:solidFill>
                  <a:srgbClr val="000000"/>
                </a:solidFill>
              </a:rPr>
              <a:t>4 Trigonometry questions</a:t>
            </a:r>
          </a:p>
          <a:p>
            <a:pPr marL="342900" indent="-342900">
              <a:spcBef>
                <a:spcPct val="20000"/>
              </a:spcBef>
              <a:buSzPct val="100000"/>
            </a:pPr>
            <a:endParaRPr lang="en-US" sz="2000" b="1" i="0">
              <a:solidFill>
                <a:srgbClr val="000000"/>
              </a:solidFill>
            </a:endParaRPr>
          </a:p>
          <a:p>
            <a:pPr marL="342900" indent="-342900">
              <a:spcBef>
                <a:spcPct val="20000"/>
              </a:spcBef>
              <a:buSzPct val="100000"/>
            </a:pPr>
            <a:r>
              <a:rPr lang="en-US" sz="2400" b="1" i="0">
                <a:solidFill>
                  <a:srgbClr val="000000"/>
                </a:solidFill>
              </a:rPr>
              <a:t>Know what to study and what to invest your time in.</a:t>
            </a:r>
          </a:p>
        </p:txBody>
      </p:sp>
      <p:pic>
        <p:nvPicPr>
          <p:cNvPr id="512006" name="Picture 6" descr="MPj04394120000[1]"/>
          <p:cNvPicPr>
            <a:picLocks noChangeAspect="1" noChangeArrowheads="1"/>
          </p:cNvPicPr>
          <p:nvPr/>
        </p:nvPicPr>
        <p:blipFill>
          <a:blip r:embed="rId4" cstate="print"/>
          <a:srcRect/>
          <a:stretch>
            <a:fillRect/>
          </a:stretch>
        </p:blipFill>
        <p:spPr bwMode="auto">
          <a:xfrm>
            <a:off x="6369050" y="2390775"/>
            <a:ext cx="2287588" cy="3048000"/>
          </a:xfrm>
          <a:prstGeom prst="rect">
            <a:avLst/>
          </a:prstGeom>
          <a:noFill/>
        </p:spPr>
      </p:pic>
    </p:spTree>
  </p:cSld>
  <p:clrMapOvr>
    <a:masterClrMapping/>
  </p:clrMapOvr>
  <p:transition spd="med">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7666" name="Picture 2" descr="act_sec-b2"/>
          <p:cNvPicPr>
            <a:picLocks noChangeAspect="1" noChangeArrowheads="1"/>
          </p:cNvPicPr>
          <p:nvPr/>
        </p:nvPicPr>
        <p:blipFill>
          <a:blip r:embed="rId3"/>
          <a:srcRect/>
          <a:stretch>
            <a:fillRect/>
          </a:stretch>
        </p:blipFill>
        <p:spPr bwMode="auto">
          <a:xfrm>
            <a:off x="-190500" y="-142875"/>
            <a:ext cx="9525000" cy="7143750"/>
          </a:xfrm>
          <a:prstGeom prst="rect">
            <a:avLst/>
          </a:prstGeom>
          <a:noFill/>
        </p:spPr>
      </p:pic>
      <p:sp>
        <p:nvSpPr>
          <p:cNvPr id="497667" name="Rectangle 3"/>
          <p:cNvSpPr>
            <a:spLocks noChangeArrowheads="1"/>
          </p:cNvSpPr>
          <p:nvPr/>
        </p:nvSpPr>
        <p:spPr bwMode="auto">
          <a:xfrm>
            <a:off x="3838575" y="3187700"/>
            <a:ext cx="5305425" cy="3175000"/>
          </a:xfrm>
          <a:prstGeom prst="rect">
            <a:avLst/>
          </a:prstGeom>
          <a:noFill/>
          <a:ln w="12700">
            <a:noFill/>
            <a:miter lim="800000"/>
            <a:headEnd/>
            <a:tailEnd/>
          </a:ln>
          <a:effectLst/>
        </p:spPr>
        <p:txBody>
          <a:bodyPr lIns="90488" tIns="44450" rIns="90488" bIns="44450"/>
          <a:lstStyle/>
          <a:p>
            <a:pPr>
              <a:lnSpc>
                <a:spcPct val="85000"/>
              </a:lnSpc>
            </a:pPr>
            <a:r>
              <a:rPr lang="en-US" b="1" i="0">
                <a:solidFill>
                  <a:srgbClr val="000000"/>
                </a:solidFill>
              </a:rPr>
              <a:t>Punctuation  		10 ques.</a:t>
            </a:r>
          </a:p>
          <a:p>
            <a:pPr>
              <a:lnSpc>
                <a:spcPct val="85000"/>
              </a:lnSpc>
            </a:pPr>
            <a:r>
              <a:rPr lang="en-US" b="1" i="0">
                <a:solidFill>
                  <a:srgbClr val="000000"/>
                </a:solidFill>
              </a:rPr>
              <a:t>Grammar and Usage  	12 ques.</a:t>
            </a:r>
          </a:p>
          <a:p>
            <a:pPr>
              <a:lnSpc>
                <a:spcPct val="85000"/>
              </a:lnSpc>
            </a:pPr>
            <a:r>
              <a:rPr lang="en-US" b="1" i="0">
                <a:solidFill>
                  <a:srgbClr val="000000"/>
                </a:solidFill>
              </a:rPr>
              <a:t>Sentence Structure  	18 ques.</a:t>
            </a:r>
          </a:p>
          <a:p>
            <a:pPr algn="ctr">
              <a:lnSpc>
                <a:spcPct val="85000"/>
              </a:lnSpc>
            </a:pPr>
            <a:r>
              <a:rPr lang="en-US" b="1" i="0">
                <a:solidFill>
                  <a:srgbClr val="000000"/>
                </a:solidFill>
              </a:rPr>
              <a:t>Rhetorical</a:t>
            </a:r>
          </a:p>
          <a:p>
            <a:pPr>
              <a:lnSpc>
                <a:spcPct val="85000"/>
              </a:lnSpc>
            </a:pPr>
            <a:r>
              <a:rPr lang="en-US" b="1" i="0">
                <a:solidFill>
                  <a:srgbClr val="000000"/>
                </a:solidFill>
              </a:rPr>
              <a:t>Strategy  			12 ques.</a:t>
            </a:r>
          </a:p>
          <a:p>
            <a:pPr>
              <a:lnSpc>
                <a:spcPct val="85000"/>
              </a:lnSpc>
            </a:pPr>
            <a:r>
              <a:rPr lang="en-US" b="1" i="0">
                <a:solidFill>
                  <a:srgbClr val="000000"/>
                </a:solidFill>
              </a:rPr>
              <a:t>Organization  		11 ques.</a:t>
            </a:r>
          </a:p>
          <a:p>
            <a:pPr>
              <a:lnSpc>
                <a:spcPct val="85000"/>
              </a:lnSpc>
            </a:pPr>
            <a:r>
              <a:rPr lang="en-US" b="1" i="0">
                <a:solidFill>
                  <a:srgbClr val="000000"/>
                </a:solidFill>
              </a:rPr>
              <a:t>Style  			12 ques.</a:t>
            </a:r>
          </a:p>
          <a:p>
            <a:pPr algn="ctr">
              <a:lnSpc>
                <a:spcPct val="85000"/>
              </a:lnSpc>
            </a:pPr>
            <a:r>
              <a:rPr lang="en-US" b="1" i="0">
                <a:solidFill>
                  <a:srgbClr val="000000"/>
                </a:solidFill>
              </a:rPr>
              <a:t>75 items, 45 minutes</a:t>
            </a:r>
          </a:p>
        </p:txBody>
      </p:sp>
      <p:sp>
        <p:nvSpPr>
          <p:cNvPr id="497668" name="Rectangle 4"/>
          <p:cNvSpPr>
            <a:spLocks noChangeArrowheads="1"/>
          </p:cNvSpPr>
          <p:nvPr/>
        </p:nvSpPr>
        <p:spPr bwMode="auto">
          <a:xfrm>
            <a:off x="3127375" y="1098550"/>
            <a:ext cx="6324600" cy="1435100"/>
          </a:xfrm>
          <a:prstGeom prst="rect">
            <a:avLst/>
          </a:prstGeom>
          <a:noFill/>
          <a:ln w="12700">
            <a:noFill/>
            <a:miter lim="800000"/>
            <a:headEnd/>
            <a:tailEnd/>
          </a:ln>
          <a:effectLst/>
        </p:spPr>
        <p:txBody>
          <a:bodyPr lIns="90488" tIns="44450" rIns="90488" bIns="44450" anchor="ctr"/>
          <a:lstStyle/>
          <a:p>
            <a:pPr algn="ctr">
              <a:lnSpc>
                <a:spcPct val="75000"/>
              </a:lnSpc>
            </a:pPr>
            <a:r>
              <a:rPr lang="en-US" sz="4800" b="1" i="0">
                <a:solidFill>
                  <a:srgbClr val="000000"/>
                </a:solidFill>
              </a:rPr>
              <a:t>ACT English Test Content</a:t>
            </a:r>
          </a:p>
        </p:txBody>
      </p:sp>
      <p:pic>
        <p:nvPicPr>
          <p:cNvPr id="497670" name="Picture 6" descr="MPj04436080000[1]"/>
          <p:cNvPicPr>
            <a:picLocks noChangeAspect="1" noChangeArrowheads="1"/>
          </p:cNvPicPr>
          <p:nvPr/>
        </p:nvPicPr>
        <p:blipFill>
          <a:blip r:embed="rId4"/>
          <a:srcRect/>
          <a:stretch>
            <a:fillRect/>
          </a:stretch>
        </p:blipFill>
        <p:spPr bwMode="auto">
          <a:xfrm>
            <a:off x="0" y="738188"/>
            <a:ext cx="3670300" cy="2449512"/>
          </a:xfrm>
          <a:prstGeom prst="rect">
            <a:avLst/>
          </a:prstGeom>
          <a:noFill/>
        </p:spPr>
      </p:pic>
    </p:spTree>
  </p:cSld>
  <p:clrMapOvr>
    <a:masterClrMapping/>
  </p:clrMapOvr>
  <p:transition spd="med">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8146" name="Picture 2" descr="act_sec-b2"/>
          <p:cNvPicPr>
            <a:picLocks noChangeAspect="1" noChangeArrowheads="1"/>
          </p:cNvPicPr>
          <p:nvPr/>
        </p:nvPicPr>
        <p:blipFill>
          <a:blip r:embed="rId3"/>
          <a:srcRect/>
          <a:stretch>
            <a:fillRect/>
          </a:stretch>
        </p:blipFill>
        <p:spPr bwMode="auto">
          <a:xfrm>
            <a:off x="-190500" y="-142875"/>
            <a:ext cx="9525000" cy="7143750"/>
          </a:xfrm>
          <a:prstGeom prst="rect">
            <a:avLst/>
          </a:prstGeom>
          <a:noFill/>
        </p:spPr>
      </p:pic>
      <p:sp>
        <p:nvSpPr>
          <p:cNvPr id="518147" name="Rectangle 3"/>
          <p:cNvSpPr>
            <a:spLocks noChangeArrowheads="1"/>
          </p:cNvSpPr>
          <p:nvPr/>
        </p:nvSpPr>
        <p:spPr bwMode="auto">
          <a:xfrm>
            <a:off x="0" y="1468438"/>
            <a:ext cx="5365750" cy="868362"/>
          </a:xfrm>
          <a:prstGeom prst="rect">
            <a:avLst/>
          </a:prstGeom>
          <a:noFill/>
          <a:ln w="9525">
            <a:noFill/>
            <a:miter lim="800000"/>
            <a:headEnd/>
            <a:tailEnd/>
          </a:ln>
          <a:effectLst/>
        </p:spPr>
        <p:txBody>
          <a:bodyPr/>
          <a:lstStyle/>
          <a:p>
            <a:pPr algn="ctr"/>
            <a:r>
              <a:rPr lang="en-US" sz="4400" b="1" i="0">
                <a:solidFill>
                  <a:srgbClr val="000000"/>
                </a:solidFill>
              </a:rPr>
              <a:t>Bubble in Blocks</a:t>
            </a:r>
          </a:p>
        </p:txBody>
      </p:sp>
      <p:sp>
        <p:nvSpPr>
          <p:cNvPr id="518148" name="Rectangle 4"/>
          <p:cNvSpPr>
            <a:spLocks noChangeArrowheads="1"/>
          </p:cNvSpPr>
          <p:nvPr/>
        </p:nvSpPr>
        <p:spPr bwMode="auto">
          <a:xfrm>
            <a:off x="-17463" y="3136900"/>
            <a:ext cx="8229601" cy="3365500"/>
          </a:xfrm>
          <a:prstGeom prst="rect">
            <a:avLst/>
          </a:prstGeom>
          <a:noFill/>
          <a:ln w="9525">
            <a:noFill/>
            <a:miter lim="800000"/>
            <a:headEnd/>
            <a:tailEnd/>
          </a:ln>
          <a:effectLst/>
        </p:spPr>
        <p:txBody>
          <a:bodyPr/>
          <a:lstStyle/>
          <a:p>
            <a:pPr marL="342900" indent="-342900">
              <a:spcBef>
                <a:spcPct val="20000"/>
              </a:spcBef>
              <a:buSzPct val="100000"/>
              <a:buFontTx/>
              <a:buChar char="•"/>
            </a:pPr>
            <a:r>
              <a:rPr lang="en-US" sz="2400" b="1" i="0">
                <a:solidFill>
                  <a:srgbClr val="000000"/>
                </a:solidFill>
              </a:rPr>
              <a:t>Answer the questions in blocks of ten on your test and then transfer to the bubble sheet in one action – this shaves off about 8 seconds per question, which may translate into a tester’s ability to answer an additional TWO questions </a:t>
            </a:r>
          </a:p>
          <a:p>
            <a:pPr marL="342900" indent="-342900">
              <a:spcBef>
                <a:spcPct val="20000"/>
              </a:spcBef>
              <a:buSzPct val="100000"/>
              <a:buFontTx/>
              <a:buChar char="•"/>
            </a:pPr>
            <a:r>
              <a:rPr lang="en-US" sz="2400" b="1" i="0">
                <a:solidFill>
                  <a:srgbClr val="000000"/>
                </a:solidFill>
              </a:rPr>
              <a:t>Start answering one-to-one at the five minute mark</a:t>
            </a:r>
          </a:p>
          <a:p>
            <a:pPr marL="342900" indent="-342900">
              <a:spcBef>
                <a:spcPct val="20000"/>
              </a:spcBef>
              <a:buSzPct val="100000"/>
              <a:buFontTx/>
              <a:buChar char="•"/>
            </a:pPr>
            <a:r>
              <a:rPr lang="en-US" sz="2400" b="1" i="0">
                <a:solidFill>
                  <a:srgbClr val="000000"/>
                </a:solidFill>
              </a:rPr>
              <a:t>Reserve the last couple of minutes to make sure all your bubbles are filled in (no penalty for guessing) </a:t>
            </a:r>
          </a:p>
        </p:txBody>
      </p:sp>
      <p:pic>
        <p:nvPicPr>
          <p:cNvPr id="518149" name="Picture 5" descr="MPj04395330000[1]"/>
          <p:cNvPicPr>
            <a:picLocks noChangeAspect="1" noChangeArrowheads="1"/>
          </p:cNvPicPr>
          <p:nvPr/>
        </p:nvPicPr>
        <p:blipFill>
          <a:blip r:embed="rId4" cstate="print"/>
          <a:srcRect/>
          <a:stretch>
            <a:fillRect/>
          </a:stretch>
        </p:blipFill>
        <p:spPr bwMode="auto">
          <a:xfrm>
            <a:off x="5365750" y="641350"/>
            <a:ext cx="3549650" cy="2363788"/>
          </a:xfrm>
          <a:prstGeom prst="rect">
            <a:avLst/>
          </a:prstGeom>
          <a:noFill/>
        </p:spPr>
      </p:pic>
    </p:spTree>
  </p:cSld>
  <p:clrMapOvr>
    <a:masterClrMapping/>
  </p:clrMapOvr>
  <p:transition spd="med">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6098" name="Picture 2" descr="act_sec-b2"/>
          <p:cNvPicPr>
            <a:picLocks noChangeAspect="1" noChangeArrowheads="1"/>
          </p:cNvPicPr>
          <p:nvPr/>
        </p:nvPicPr>
        <p:blipFill>
          <a:blip r:embed="rId3"/>
          <a:srcRect/>
          <a:stretch>
            <a:fillRect/>
          </a:stretch>
        </p:blipFill>
        <p:spPr bwMode="auto">
          <a:xfrm>
            <a:off x="-190500" y="-142875"/>
            <a:ext cx="9525000" cy="7143750"/>
          </a:xfrm>
          <a:prstGeom prst="rect">
            <a:avLst/>
          </a:prstGeom>
          <a:noFill/>
        </p:spPr>
      </p:pic>
      <p:sp>
        <p:nvSpPr>
          <p:cNvPr id="516099" name="Rectangle 3"/>
          <p:cNvSpPr>
            <a:spLocks noChangeArrowheads="1"/>
          </p:cNvSpPr>
          <p:nvPr/>
        </p:nvSpPr>
        <p:spPr bwMode="auto">
          <a:xfrm>
            <a:off x="466725" y="1481138"/>
            <a:ext cx="5667375" cy="1143000"/>
          </a:xfrm>
          <a:prstGeom prst="rect">
            <a:avLst/>
          </a:prstGeom>
          <a:noFill/>
          <a:ln w="9525">
            <a:noFill/>
            <a:miter lim="800000"/>
            <a:headEnd/>
            <a:tailEnd/>
          </a:ln>
          <a:effectLst/>
        </p:spPr>
        <p:txBody>
          <a:bodyPr/>
          <a:lstStyle/>
          <a:p>
            <a:pPr algn="ctr"/>
            <a:r>
              <a:rPr lang="en-US" sz="4400" b="1" i="0">
                <a:solidFill>
                  <a:srgbClr val="000000"/>
                </a:solidFill>
              </a:rPr>
              <a:t>Letter-of-the-Day</a:t>
            </a:r>
          </a:p>
        </p:txBody>
      </p:sp>
      <p:sp>
        <p:nvSpPr>
          <p:cNvPr id="516100" name="Rectangle 4"/>
          <p:cNvSpPr>
            <a:spLocks noChangeArrowheads="1"/>
          </p:cNvSpPr>
          <p:nvPr/>
        </p:nvSpPr>
        <p:spPr bwMode="auto">
          <a:xfrm>
            <a:off x="-12700" y="3074988"/>
            <a:ext cx="9105900" cy="3197225"/>
          </a:xfrm>
          <a:prstGeom prst="rect">
            <a:avLst/>
          </a:prstGeom>
          <a:noFill/>
          <a:ln w="9525">
            <a:noFill/>
            <a:miter lim="800000"/>
            <a:headEnd/>
            <a:tailEnd/>
          </a:ln>
          <a:effectLst/>
        </p:spPr>
        <p:txBody>
          <a:bodyPr/>
          <a:lstStyle/>
          <a:p>
            <a:pPr marL="342900" indent="-342900">
              <a:spcBef>
                <a:spcPct val="20000"/>
              </a:spcBef>
              <a:buSzPct val="100000"/>
              <a:buFontTx/>
              <a:buChar char="•"/>
            </a:pPr>
            <a:r>
              <a:rPr lang="en-US" sz="2400" b="1" i="0">
                <a:solidFill>
                  <a:srgbClr val="000000"/>
                </a:solidFill>
              </a:rPr>
              <a:t>No guessing penalty</a:t>
            </a:r>
          </a:p>
          <a:p>
            <a:pPr marL="342900" indent="-342900">
              <a:spcBef>
                <a:spcPct val="20000"/>
              </a:spcBef>
              <a:buSzPct val="100000"/>
              <a:buFontTx/>
              <a:buChar char="•"/>
            </a:pPr>
            <a:r>
              <a:rPr lang="en-US" sz="2400" b="1" i="0">
                <a:solidFill>
                  <a:srgbClr val="000000"/>
                </a:solidFill>
              </a:rPr>
              <a:t>Go into the test with a Letter-of-the-Day (no “Ouija Board” guessing)</a:t>
            </a:r>
          </a:p>
          <a:p>
            <a:pPr marL="342900" indent="-342900">
              <a:spcBef>
                <a:spcPct val="20000"/>
              </a:spcBef>
              <a:buSzPct val="100000"/>
              <a:buFontTx/>
              <a:buChar char="•"/>
            </a:pPr>
            <a:r>
              <a:rPr lang="en-US" sz="2400" b="1" i="0">
                <a:solidFill>
                  <a:srgbClr val="000000"/>
                </a:solidFill>
              </a:rPr>
              <a:t>Don’t guess yourself right out of your “guaranteed” 25%</a:t>
            </a:r>
          </a:p>
          <a:p>
            <a:pPr marL="342900" indent="-342900">
              <a:spcBef>
                <a:spcPct val="20000"/>
              </a:spcBef>
              <a:buSzPct val="100000"/>
              <a:buFontTx/>
              <a:buChar char="•"/>
            </a:pPr>
            <a:r>
              <a:rPr lang="en-US" sz="2400" b="1" i="0">
                <a:solidFill>
                  <a:srgbClr val="000000"/>
                </a:solidFill>
              </a:rPr>
              <a:t>If you’ve used Process-of-Elimination (POE) to eliminate your “Letter-of-the-day” then randomly guess from what’s left (now you have a 33.3% chance)</a:t>
            </a:r>
          </a:p>
        </p:txBody>
      </p:sp>
      <p:pic>
        <p:nvPicPr>
          <p:cNvPr id="516101" name="Picture 5" descr="MPj04395230000[1]"/>
          <p:cNvPicPr>
            <a:picLocks noChangeAspect="1" noChangeArrowheads="1"/>
          </p:cNvPicPr>
          <p:nvPr/>
        </p:nvPicPr>
        <p:blipFill>
          <a:blip r:embed="rId4" cstate="print"/>
          <a:srcRect/>
          <a:stretch>
            <a:fillRect/>
          </a:stretch>
        </p:blipFill>
        <p:spPr bwMode="auto">
          <a:xfrm>
            <a:off x="6484938" y="550863"/>
            <a:ext cx="1922462" cy="2879725"/>
          </a:xfrm>
          <a:prstGeom prst="rect">
            <a:avLst/>
          </a:prstGeom>
          <a:noFill/>
        </p:spPr>
      </p:pic>
    </p:spTree>
  </p:cSld>
  <p:clrMapOvr>
    <a:masterClrMapping/>
  </p:clrMapOvr>
  <p:transition spd="med">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9714" name="Picture 2" descr="act_sec-b2"/>
          <p:cNvPicPr>
            <a:picLocks noChangeAspect="1" noChangeArrowheads="1"/>
          </p:cNvPicPr>
          <p:nvPr/>
        </p:nvPicPr>
        <p:blipFill>
          <a:blip r:embed="rId3"/>
          <a:srcRect/>
          <a:stretch>
            <a:fillRect/>
          </a:stretch>
        </p:blipFill>
        <p:spPr bwMode="auto">
          <a:xfrm>
            <a:off x="-190500" y="-142875"/>
            <a:ext cx="9525000" cy="7143750"/>
          </a:xfrm>
          <a:prstGeom prst="rect">
            <a:avLst/>
          </a:prstGeom>
          <a:noFill/>
        </p:spPr>
      </p:pic>
      <p:sp>
        <p:nvSpPr>
          <p:cNvPr id="499718" name="Rectangle 6"/>
          <p:cNvSpPr>
            <a:spLocks noChangeArrowheads="1"/>
          </p:cNvSpPr>
          <p:nvPr/>
        </p:nvSpPr>
        <p:spPr bwMode="auto">
          <a:xfrm>
            <a:off x="1050925" y="-142875"/>
            <a:ext cx="6908800" cy="581025"/>
          </a:xfrm>
          <a:prstGeom prst="rect">
            <a:avLst/>
          </a:prstGeom>
          <a:noFill/>
          <a:ln w="9525">
            <a:noFill/>
            <a:miter lim="800000"/>
            <a:headEnd/>
            <a:tailEnd/>
          </a:ln>
          <a:effectLst/>
        </p:spPr>
        <p:txBody>
          <a:bodyPr/>
          <a:lstStyle/>
          <a:p>
            <a:pPr algn="ctr"/>
            <a:r>
              <a:rPr lang="en-US" sz="4400" b="1" i="0">
                <a:solidFill>
                  <a:srgbClr val="000000"/>
                </a:solidFill>
              </a:rPr>
              <a:t/>
            </a:r>
            <a:br>
              <a:rPr lang="en-US" sz="4400" b="1" i="0">
                <a:solidFill>
                  <a:srgbClr val="000000"/>
                </a:solidFill>
              </a:rPr>
            </a:br>
            <a:r>
              <a:rPr lang="en-US" sz="4000" b="1" i="0">
                <a:solidFill>
                  <a:srgbClr val="000000"/>
                </a:solidFill>
              </a:rPr>
              <a:t>SACRIFICE TO SUCCEED</a:t>
            </a:r>
            <a:endParaRPr lang="en-US" sz="4400" b="1" i="0">
              <a:solidFill>
                <a:srgbClr val="000000"/>
              </a:solidFill>
            </a:endParaRPr>
          </a:p>
        </p:txBody>
      </p:sp>
      <p:sp>
        <p:nvSpPr>
          <p:cNvPr id="499719" name="Rectangle 7"/>
          <p:cNvSpPr>
            <a:spLocks noChangeArrowheads="1"/>
          </p:cNvSpPr>
          <p:nvPr/>
        </p:nvSpPr>
        <p:spPr bwMode="auto">
          <a:xfrm>
            <a:off x="457200" y="2940050"/>
            <a:ext cx="8204200" cy="3638550"/>
          </a:xfrm>
          <a:prstGeom prst="rect">
            <a:avLst/>
          </a:prstGeom>
          <a:noFill/>
          <a:ln w="9525">
            <a:noFill/>
            <a:miter lim="800000"/>
            <a:headEnd/>
            <a:tailEnd/>
          </a:ln>
          <a:effectLst/>
        </p:spPr>
        <p:txBody>
          <a:bodyPr/>
          <a:lstStyle/>
          <a:p>
            <a:pPr marL="342900" indent="-342900">
              <a:spcBef>
                <a:spcPct val="20000"/>
              </a:spcBef>
              <a:buSzPct val="100000"/>
              <a:buFontTx/>
              <a:buChar char="•"/>
            </a:pPr>
            <a:r>
              <a:rPr lang="en-US" sz="2000" b="1" i="0">
                <a:solidFill>
                  <a:srgbClr val="000000"/>
                </a:solidFill>
              </a:rPr>
              <a:t>215 questions on the test. Answer 125 correctly and you achieve the national mean.  On most tests, 55% correct equals a fail.  On the ACT, 55% represents the national mean</a:t>
            </a:r>
          </a:p>
          <a:p>
            <a:pPr marL="342900" indent="-342900">
              <a:spcBef>
                <a:spcPct val="20000"/>
              </a:spcBef>
              <a:buSzPct val="100000"/>
            </a:pPr>
            <a:endParaRPr lang="en-US" sz="2000" b="1" i="0">
              <a:solidFill>
                <a:srgbClr val="000000"/>
              </a:solidFill>
            </a:endParaRPr>
          </a:p>
          <a:p>
            <a:pPr marL="342900" indent="-342900">
              <a:spcBef>
                <a:spcPct val="20000"/>
              </a:spcBef>
              <a:buSzPct val="100000"/>
              <a:buFontTx/>
              <a:buChar char="•"/>
            </a:pPr>
            <a:r>
              <a:rPr lang="en-US" sz="2000" b="1" i="0">
                <a:solidFill>
                  <a:srgbClr val="000000"/>
                </a:solidFill>
              </a:rPr>
              <a:t>Therefore, it’s important recognize and answer the easier questions correctly while saving the most difficult questions for last </a:t>
            </a:r>
          </a:p>
          <a:p>
            <a:pPr marL="342900" indent="-342900">
              <a:spcBef>
                <a:spcPct val="20000"/>
              </a:spcBef>
              <a:buSzPct val="100000"/>
            </a:pPr>
            <a:endParaRPr lang="en-US" sz="2000" b="1" i="0">
              <a:solidFill>
                <a:srgbClr val="000000"/>
              </a:solidFill>
            </a:endParaRPr>
          </a:p>
          <a:p>
            <a:pPr marL="342900" indent="-342900">
              <a:spcBef>
                <a:spcPct val="20000"/>
              </a:spcBef>
              <a:buSzPct val="100000"/>
              <a:buFontTx/>
              <a:buChar char="•"/>
            </a:pPr>
            <a:r>
              <a:rPr lang="en-US" sz="2000" b="1" i="0">
                <a:solidFill>
                  <a:srgbClr val="000000"/>
                </a:solidFill>
              </a:rPr>
              <a:t>In other words, you sometimes need to </a:t>
            </a:r>
            <a:r>
              <a:rPr lang="en-US" sz="2000" b="1">
                <a:solidFill>
                  <a:srgbClr val="000000"/>
                </a:solidFill>
              </a:rPr>
              <a:t>sacrifice to succeed</a:t>
            </a:r>
            <a:r>
              <a:rPr lang="en-US" sz="2000" b="1" i="0">
                <a:solidFill>
                  <a:srgbClr val="000000"/>
                </a:solidFill>
              </a:rPr>
              <a:t>.  Recognize the difficult questions, save them,  guess if unsure, and live to fight another, more winnable battle</a:t>
            </a:r>
          </a:p>
        </p:txBody>
      </p:sp>
      <p:pic>
        <p:nvPicPr>
          <p:cNvPr id="499722" name="Picture 10" descr="MCPE07231_0000[1]"/>
          <p:cNvPicPr>
            <a:picLocks noChangeAspect="1" noChangeArrowheads="1"/>
          </p:cNvPicPr>
          <p:nvPr/>
        </p:nvPicPr>
        <p:blipFill>
          <a:blip r:embed="rId4"/>
          <a:srcRect/>
          <a:stretch>
            <a:fillRect/>
          </a:stretch>
        </p:blipFill>
        <p:spPr bwMode="auto">
          <a:xfrm>
            <a:off x="3492500" y="1223963"/>
            <a:ext cx="2120900" cy="1719262"/>
          </a:xfrm>
          <a:prstGeom prst="rect">
            <a:avLst/>
          </a:prstGeom>
          <a:noFill/>
        </p:spPr>
      </p:pic>
    </p:spTree>
  </p:cSld>
  <p:clrMapOvr>
    <a:masterClrMapping/>
  </p:clrMapOvr>
  <p:transition spd="med">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42" name="Picture 2" descr="act_sec-b2"/>
          <p:cNvPicPr>
            <a:picLocks noChangeAspect="1" noChangeArrowheads="1"/>
          </p:cNvPicPr>
          <p:nvPr/>
        </p:nvPicPr>
        <p:blipFill>
          <a:blip r:embed="rId3"/>
          <a:srcRect/>
          <a:stretch>
            <a:fillRect/>
          </a:stretch>
        </p:blipFill>
        <p:spPr bwMode="auto">
          <a:xfrm>
            <a:off x="-190500" y="-117475"/>
            <a:ext cx="9525000" cy="7143750"/>
          </a:xfrm>
          <a:prstGeom prst="rect">
            <a:avLst/>
          </a:prstGeom>
          <a:noFill/>
        </p:spPr>
      </p:pic>
      <p:sp>
        <p:nvSpPr>
          <p:cNvPr id="522243" name="Rectangle 3"/>
          <p:cNvSpPr>
            <a:spLocks noChangeArrowheads="1"/>
          </p:cNvSpPr>
          <p:nvPr/>
        </p:nvSpPr>
        <p:spPr bwMode="auto">
          <a:xfrm>
            <a:off x="2768600" y="1130300"/>
            <a:ext cx="6375400" cy="842963"/>
          </a:xfrm>
          <a:prstGeom prst="rect">
            <a:avLst/>
          </a:prstGeom>
          <a:noFill/>
          <a:ln w="9525">
            <a:noFill/>
            <a:miter lim="800000"/>
            <a:headEnd/>
            <a:tailEnd/>
          </a:ln>
          <a:effectLst/>
        </p:spPr>
        <p:txBody>
          <a:bodyPr/>
          <a:lstStyle/>
          <a:p>
            <a:pPr algn="ctr"/>
            <a:r>
              <a:rPr lang="en-US" sz="4000" b="1" i="0">
                <a:solidFill>
                  <a:srgbClr val="000000"/>
                </a:solidFill>
              </a:rPr>
              <a:t>Three Pass System</a:t>
            </a:r>
            <a:br>
              <a:rPr lang="en-US" sz="4000" b="1" i="0">
                <a:solidFill>
                  <a:srgbClr val="000000"/>
                </a:solidFill>
              </a:rPr>
            </a:br>
            <a:r>
              <a:rPr lang="en-US" sz="4000" b="1" i="0">
                <a:solidFill>
                  <a:srgbClr val="000000"/>
                </a:solidFill>
              </a:rPr>
              <a:t>Now-Later-Never: </a:t>
            </a:r>
            <a:r>
              <a:rPr lang="en-US" sz="4000" b="1">
                <a:solidFill>
                  <a:srgbClr val="000000"/>
                </a:solidFill>
              </a:rPr>
              <a:t>TRIAGE</a:t>
            </a:r>
          </a:p>
        </p:txBody>
      </p:sp>
      <p:sp>
        <p:nvSpPr>
          <p:cNvPr id="522244" name="Rectangle 4"/>
          <p:cNvSpPr>
            <a:spLocks noChangeArrowheads="1"/>
          </p:cNvSpPr>
          <p:nvPr/>
        </p:nvSpPr>
        <p:spPr bwMode="auto">
          <a:xfrm>
            <a:off x="0" y="2870200"/>
            <a:ext cx="9283700" cy="3365500"/>
          </a:xfrm>
          <a:prstGeom prst="rect">
            <a:avLst/>
          </a:prstGeom>
          <a:noFill/>
          <a:ln w="9525">
            <a:noFill/>
            <a:miter lim="800000"/>
            <a:headEnd/>
            <a:tailEnd/>
          </a:ln>
          <a:effectLst/>
        </p:spPr>
        <p:txBody>
          <a:bodyPr/>
          <a:lstStyle/>
          <a:p>
            <a:pPr marL="342900" indent="-342900">
              <a:lnSpc>
                <a:spcPct val="90000"/>
              </a:lnSpc>
              <a:spcBef>
                <a:spcPct val="20000"/>
              </a:spcBef>
              <a:buSzPct val="100000"/>
              <a:buFontTx/>
              <a:buChar char="•"/>
            </a:pPr>
            <a:r>
              <a:rPr lang="en-US" sz="2000" b="1" i="0">
                <a:solidFill>
                  <a:srgbClr val="000000"/>
                </a:solidFill>
              </a:rPr>
              <a:t>Do NOT necessarily answer the questions in order</a:t>
            </a:r>
          </a:p>
          <a:p>
            <a:pPr marL="342900" indent="-342900">
              <a:lnSpc>
                <a:spcPct val="90000"/>
              </a:lnSpc>
              <a:spcBef>
                <a:spcPct val="20000"/>
              </a:spcBef>
              <a:buSzPct val="100000"/>
              <a:buFontTx/>
              <a:buChar char="•"/>
            </a:pPr>
            <a:r>
              <a:rPr lang="en-US" sz="2000" b="1" i="0">
                <a:solidFill>
                  <a:srgbClr val="000000"/>
                </a:solidFill>
              </a:rPr>
              <a:t>Do the questions you know that you know first</a:t>
            </a:r>
          </a:p>
          <a:p>
            <a:pPr marL="342900" indent="-342900">
              <a:lnSpc>
                <a:spcPct val="90000"/>
              </a:lnSpc>
              <a:spcBef>
                <a:spcPct val="20000"/>
              </a:spcBef>
              <a:buSzPct val="100000"/>
              <a:buFontTx/>
              <a:buChar char="•"/>
            </a:pPr>
            <a:r>
              <a:rPr lang="en-US" sz="2000" b="1" i="0">
                <a:solidFill>
                  <a:srgbClr val="000000"/>
                </a:solidFill>
              </a:rPr>
              <a:t>Bubble in your “letter-of-the-day” for the ones you KNOW you DON’T know</a:t>
            </a:r>
          </a:p>
          <a:p>
            <a:pPr marL="342900" indent="-342900">
              <a:lnSpc>
                <a:spcPct val="90000"/>
              </a:lnSpc>
              <a:spcBef>
                <a:spcPct val="20000"/>
              </a:spcBef>
              <a:buSzPct val="100000"/>
              <a:buFontTx/>
              <a:buChar char="•"/>
            </a:pPr>
            <a:r>
              <a:rPr lang="en-US" sz="2000" b="1" i="0">
                <a:solidFill>
                  <a:srgbClr val="000000"/>
                </a:solidFill>
              </a:rPr>
              <a:t>Circle questions that you’re not sure about but want to leave some time for at the end to give another try.  Don’t get stubborn and try to work tough questions out on your first pass </a:t>
            </a:r>
          </a:p>
          <a:p>
            <a:pPr marL="342900" indent="-342900">
              <a:lnSpc>
                <a:spcPct val="90000"/>
              </a:lnSpc>
              <a:spcBef>
                <a:spcPct val="20000"/>
              </a:spcBef>
              <a:buSzPct val="100000"/>
              <a:buFontTx/>
              <a:buChar char="•"/>
            </a:pPr>
            <a:r>
              <a:rPr lang="en-US" sz="2000" b="1" i="0">
                <a:solidFill>
                  <a:srgbClr val="000000"/>
                </a:solidFill>
              </a:rPr>
              <a:t>If you get stuck midstream on a question, DON’T get stubborn.  You’re probably not going to have an “Ah Ha” moment but you might on a second pass with fresh eyes.</a:t>
            </a:r>
          </a:p>
          <a:p>
            <a:pPr marL="342900" indent="-342900">
              <a:lnSpc>
                <a:spcPct val="90000"/>
              </a:lnSpc>
              <a:spcBef>
                <a:spcPct val="20000"/>
              </a:spcBef>
              <a:buSzPct val="100000"/>
              <a:buFontTx/>
              <a:buChar char="•"/>
            </a:pPr>
            <a:r>
              <a:rPr lang="en-US" sz="2000" b="1">
                <a:solidFill>
                  <a:srgbClr val="000000"/>
                </a:solidFill>
              </a:rPr>
              <a:t>By answering the easy questions on your first pass, you’ll have more confidence during your second pass</a:t>
            </a:r>
          </a:p>
        </p:txBody>
      </p:sp>
      <p:pic>
        <p:nvPicPr>
          <p:cNvPr id="522246" name="Picture 6" descr="MPj04387420000[1]"/>
          <p:cNvPicPr>
            <a:picLocks noChangeAspect="1" noChangeArrowheads="1"/>
          </p:cNvPicPr>
          <p:nvPr/>
        </p:nvPicPr>
        <p:blipFill>
          <a:blip r:embed="rId4" cstate="print"/>
          <a:srcRect/>
          <a:stretch>
            <a:fillRect/>
          </a:stretch>
        </p:blipFill>
        <p:spPr bwMode="auto">
          <a:xfrm>
            <a:off x="101600" y="825500"/>
            <a:ext cx="2674938" cy="2006600"/>
          </a:xfrm>
          <a:prstGeom prst="rect">
            <a:avLst/>
          </a:prstGeom>
          <a:noFill/>
        </p:spPr>
      </p:pic>
    </p:spTree>
  </p:cSld>
  <p:clrMapOvr>
    <a:masterClrMapping/>
  </p:clrMapOvr>
  <p:transition spd="med">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0194" name="Picture 2" descr="act_sec-b2"/>
          <p:cNvPicPr>
            <a:picLocks noChangeAspect="1" noChangeArrowheads="1"/>
          </p:cNvPicPr>
          <p:nvPr/>
        </p:nvPicPr>
        <p:blipFill>
          <a:blip r:embed="rId4"/>
          <a:srcRect/>
          <a:stretch>
            <a:fillRect/>
          </a:stretch>
        </p:blipFill>
        <p:spPr bwMode="auto">
          <a:xfrm>
            <a:off x="-190500" y="-247650"/>
            <a:ext cx="9525000" cy="7143750"/>
          </a:xfrm>
          <a:prstGeom prst="rect">
            <a:avLst/>
          </a:prstGeom>
          <a:noFill/>
        </p:spPr>
      </p:pic>
      <p:sp>
        <p:nvSpPr>
          <p:cNvPr id="520195" name="Rectangle 3"/>
          <p:cNvSpPr>
            <a:spLocks noChangeArrowheads="1"/>
          </p:cNvSpPr>
          <p:nvPr/>
        </p:nvSpPr>
        <p:spPr bwMode="auto">
          <a:xfrm>
            <a:off x="2403475" y="393700"/>
            <a:ext cx="6931025" cy="795338"/>
          </a:xfrm>
          <a:prstGeom prst="rect">
            <a:avLst/>
          </a:prstGeom>
          <a:noFill/>
          <a:ln w="9525">
            <a:noFill/>
            <a:miter lim="800000"/>
            <a:headEnd/>
            <a:tailEnd/>
          </a:ln>
          <a:effectLst/>
        </p:spPr>
        <p:txBody>
          <a:bodyPr/>
          <a:lstStyle/>
          <a:p>
            <a:pPr algn="ctr"/>
            <a:r>
              <a:rPr lang="en-US" sz="4000" b="1" i="0">
                <a:solidFill>
                  <a:srgbClr val="000000"/>
                </a:solidFill>
              </a:rPr>
              <a:t>Process of Elimination  (POE)</a:t>
            </a:r>
          </a:p>
        </p:txBody>
      </p:sp>
      <p:sp>
        <p:nvSpPr>
          <p:cNvPr id="520196" name="Rectangle 4"/>
          <p:cNvSpPr>
            <a:spLocks noChangeArrowheads="1"/>
          </p:cNvSpPr>
          <p:nvPr/>
        </p:nvSpPr>
        <p:spPr bwMode="auto">
          <a:xfrm>
            <a:off x="2619375" y="1057275"/>
            <a:ext cx="6453188" cy="3240088"/>
          </a:xfrm>
          <a:prstGeom prst="rect">
            <a:avLst/>
          </a:prstGeom>
          <a:noFill/>
          <a:ln w="9525">
            <a:noFill/>
            <a:miter lim="800000"/>
            <a:headEnd/>
            <a:tailEnd/>
          </a:ln>
          <a:effectLst/>
        </p:spPr>
        <p:txBody>
          <a:bodyPr/>
          <a:lstStyle/>
          <a:p>
            <a:pPr marL="342900" indent="-342900">
              <a:spcBef>
                <a:spcPct val="20000"/>
              </a:spcBef>
              <a:buSzPct val="100000"/>
              <a:buFontTx/>
              <a:buChar char="•"/>
            </a:pPr>
            <a:r>
              <a:rPr lang="en-US" sz="2400" b="1" i="0">
                <a:solidFill>
                  <a:srgbClr val="000000"/>
                </a:solidFill>
              </a:rPr>
              <a:t>Incorrect answers may be easier</a:t>
            </a:r>
            <a:r>
              <a:rPr lang="en-US" b="1" i="0">
                <a:solidFill>
                  <a:srgbClr val="000000"/>
                </a:solidFill>
              </a:rPr>
              <a:t> to spot and eliminate than your ability to work out the correct answer</a:t>
            </a:r>
          </a:p>
          <a:p>
            <a:pPr marL="342900" indent="-342900">
              <a:spcBef>
                <a:spcPct val="20000"/>
              </a:spcBef>
              <a:buSzPct val="100000"/>
              <a:buFontTx/>
              <a:buChar char="•"/>
            </a:pPr>
            <a:endParaRPr lang="en-US" b="1" i="0">
              <a:solidFill>
                <a:srgbClr val="000000"/>
              </a:solidFill>
            </a:endParaRPr>
          </a:p>
          <a:p>
            <a:pPr marL="342900" indent="-342900">
              <a:spcBef>
                <a:spcPct val="20000"/>
              </a:spcBef>
              <a:buSzPct val="100000"/>
            </a:pPr>
            <a:r>
              <a:rPr lang="en-US" sz="2000" b="1" i="0">
                <a:solidFill>
                  <a:srgbClr val="000000"/>
                </a:solidFill>
              </a:rPr>
              <a:t>     Which of the following alternatives to the underlined portion is LEAST acceptable?</a:t>
            </a:r>
          </a:p>
          <a:p>
            <a:pPr marL="342900" indent="-342900">
              <a:spcBef>
                <a:spcPct val="20000"/>
              </a:spcBef>
              <a:buSzPct val="100000"/>
            </a:pPr>
            <a:r>
              <a:rPr lang="en-US" sz="2000" b="1" i="0">
                <a:solidFill>
                  <a:srgbClr val="000000"/>
                </a:solidFill>
              </a:rPr>
              <a:t>				A. </a:t>
            </a:r>
            <a:r>
              <a:rPr lang="en-US" sz="2000" b="1" i="0">
                <a:solidFill>
                  <a:srgbClr val="FF0066"/>
                </a:solidFill>
              </a:rPr>
              <a:t>Aside from</a:t>
            </a:r>
          </a:p>
          <a:p>
            <a:pPr marL="342900" indent="-342900">
              <a:spcBef>
                <a:spcPct val="20000"/>
              </a:spcBef>
              <a:buSzPct val="100000"/>
            </a:pPr>
            <a:r>
              <a:rPr lang="en-US" sz="2000" b="1" i="0">
                <a:solidFill>
                  <a:srgbClr val="000000"/>
                </a:solidFill>
              </a:rPr>
              <a:t>				B. </a:t>
            </a:r>
            <a:r>
              <a:rPr lang="en-US" sz="2000" b="1" i="0">
                <a:solidFill>
                  <a:srgbClr val="FF0066"/>
                </a:solidFill>
              </a:rPr>
              <a:t>Except for</a:t>
            </a:r>
          </a:p>
          <a:p>
            <a:pPr marL="342900" indent="-342900">
              <a:spcBef>
                <a:spcPct val="20000"/>
              </a:spcBef>
              <a:buSzPct val="100000"/>
            </a:pPr>
            <a:r>
              <a:rPr lang="en-US" sz="2000" b="1" i="0">
                <a:solidFill>
                  <a:srgbClr val="000000"/>
                </a:solidFill>
              </a:rPr>
              <a:t>				C. Besides</a:t>
            </a:r>
          </a:p>
          <a:p>
            <a:pPr marL="342900" indent="-342900">
              <a:spcBef>
                <a:spcPct val="20000"/>
              </a:spcBef>
              <a:buSzPct val="100000"/>
            </a:pPr>
            <a:r>
              <a:rPr lang="en-US" sz="2000" b="1" i="0">
                <a:solidFill>
                  <a:srgbClr val="000000"/>
                </a:solidFill>
              </a:rPr>
              <a:t>				D. </a:t>
            </a:r>
            <a:r>
              <a:rPr lang="en-US" sz="2000" b="1" i="0">
                <a:solidFill>
                  <a:srgbClr val="FF0066"/>
                </a:solidFill>
              </a:rPr>
              <a:t>Apart from</a:t>
            </a:r>
          </a:p>
          <a:p>
            <a:pPr marL="342900" indent="-342900">
              <a:spcBef>
                <a:spcPct val="20000"/>
              </a:spcBef>
              <a:buSzPct val="100000"/>
              <a:buFontTx/>
              <a:buChar char="•"/>
            </a:pPr>
            <a:r>
              <a:rPr lang="en-US" sz="2400" b="1" i="0">
                <a:solidFill>
                  <a:srgbClr val="000000"/>
                </a:solidFill>
              </a:rPr>
              <a:t>Many times answer choices are too close to one another so the odd answer out must be correct</a:t>
            </a:r>
          </a:p>
          <a:p>
            <a:pPr marL="342900" indent="-342900">
              <a:spcBef>
                <a:spcPct val="20000"/>
              </a:spcBef>
              <a:buSzPct val="100000"/>
            </a:pPr>
            <a:endParaRPr lang="en-US" sz="2000" b="1" i="0">
              <a:solidFill>
                <a:srgbClr val="000000"/>
              </a:solidFill>
            </a:endParaRPr>
          </a:p>
          <a:p>
            <a:pPr marL="342900" indent="-342900">
              <a:spcBef>
                <a:spcPct val="20000"/>
              </a:spcBef>
              <a:buSzPct val="100000"/>
              <a:buFontTx/>
              <a:buChar char="•"/>
            </a:pPr>
            <a:endParaRPr lang="en-US" sz="2000" b="1" i="0">
              <a:solidFill>
                <a:schemeClr val="bg1"/>
              </a:solidFill>
            </a:endParaRPr>
          </a:p>
          <a:p>
            <a:pPr marL="342900" indent="-342900">
              <a:spcBef>
                <a:spcPct val="20000"/>
              </a:spcBef>
              <a:buSzPct val="100000"/>
            </a:pPr>
            <a:endParaRPr lang="en-US" sz="2000" b="1" i="0">
              <a:solidFill>
                <a:schemeClr val="bg1"/>
              </a:solidFill>
            </a:endParaRPr>
          </a:p>
        </p:txBody>
      </p:sp>
      <p:graphicFrame>
        <p:nvGraphicFramePr>
          <p:cNvPr id="520197" name="Object 5"/>
          <p:cNvGraphicFramePr>
            <a:graphicFrameLocks noChangeAspect="1"/>
          </p:cNvGraphicFramePr>
          <p:nvPr/>
        </p:nvGraphicFramePr>
        <p:xfrm>
          <a:off x="76200" y="1917700"/>
          <a:ext cx="2733675" cy="2763838"/>
        </p:xfrm>
        <a:graphic>
          <a:graphicData uri="http://schemas.openxmlformats.org/presentationml/2006/ole">
            <p:oleObj spid="_x0000_s520197" name="Clip" r:id="rId5" imgW="2571840" imgH="2600280" progId="MS_ClipArt_Gallery.2">
              <p:embed/>
            </p:oleObj>
          </a:graphicData>
        </a:graphic>
      </p:graphicFrame>
    </p:spTree>
  </p:cSld>
  <p:clrMapOvr>
    <a:masterClrMapping/>
  </p:clrMapOvr>
  <p:transition spd="med">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4290" name="Picture 2" descr="act_sec-b2"/>
          <p:cNvPicPr>
            <a:picLocks noChangeAspect="1" noChangeArrowheads="1"/>
          </p:cNvPicPr>
          <p:nvPr/>
        </p:nvPicPr>
        <p:blipFill>
          <a:blip r:embed="rId3"/>
          <a:srcRect/>
          <a:stretch>
            <a:fillRect/>
          </a:stretch>
        </p:blipFill>
        <p:spPr bwMode="auto">
          <a:xfrm>
            <a:off x="-190500" y="-142875"/>
            <a:ext cx="9525000" cy="7143750"/>
          </a:xfrm>
          <a:prstGeom prst="rect">
            <a:avLst/>
          </a:prstGeom>
          <a:noFill/>
        </p:spPr>
      </p:pic>
      <p:sp>
        <p:nvSpPr>
          <p:cNvPr id="524291" name="Rectangle 3"/>
          <p:cNvSpPr>
            <a:spLocks noChangeArrowheads="1"/>
          </p:cNvSpPr>
          <p:nvPr/>
        </p:nvSpPr>
        <p:spPr bwMode="auto">
          <a:xfrm>
            <a:off x="2921000" y="2876550"/>
            <a:ext cx="6540500" cy="1143000"/>
          </a:xfrm>
          <a:prstGeom prst="rect">
            <a:avLst/>
          </a:prstGeom>
          <a:noFill/>
          <a:ln w="9525">
            <a:noFill/>
            <a:miter lim="800000"/>
            <a:headEnd/>
            <a:tailEnd/>
          </a:ln>
          <a:effectLst/>
        </p:spPr>
        <p:txBody>
          <a:bodyPr/>
          <a:lstStyle/>
          <a:p>
            <a:pPr algn="ctr"/>
            <a:r>
              <a:rPr lang="en-US" sz="4000" b="1" i="0">
                <a:solidFill>
                  <a:srgbClr val="000000"/>
                </a:solidFill>
              </a:rPr>
              <a:t>MATH STRATEGIES</a:t>
            </a:r>
          </a:p>
        </p:txBody>
      </p:sp>
      <p:pic>
        <p:nvPicPr>
          <p:cNvPr id="524293" name="Picture 5" descr="MCj02506590000[1]"/>
          <p:cNvPicPr>
            <a:picLocks noChangeAspect="1" noChangeArrowheads="1"/>
          </p:cNvPicPr>
          <p:nvPr/>
        </p:nvPicPr>
        <p:blipFill>
          <a:blip r:embed="rId4"/>
          <a:srcRect/>
          <a:stretch>
            <a:fillRect/>
          </a:stretch>
        </p:blipFill>
        <p:spPr bwMode="auto">
          <a:xfrm>
            <a:off x="22225" y="1955800"/>
            <a:ext cx="3227388" cy="2611438"/>
          </a:xfrm>
          <a:prstGeom prst="rect">
            <a:avLst/>
          </a:prstGeom>
          <a:noFill/>
        </p:spPr>
      </p:pic>
    </p:spTree>
  </p:cSld>
  <p:clrMapOvr>
    <a:masterClrMapping/>
  </p:clrMapOvr>
  <p:transition spd="med">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ChangeArrowheads="1"/>
          </p:cNvSpPr>
          <p:nvPr>
            <p:ph type="title"/>
          </p:nvPr>
        </p:nvSpPr>
        <p:spPr bwMode="auto">
          <a:xfrm>
            <a:off x="3932238" y="1393825"/>
            <a:ext cx="4246562" cy="1298575"/>
          </a:xfrm>
          <a:solidFill>
            <a:srgbClr val="FFFFFF"/>
          </a:solidFill>
          <a:ln>
            <a:solidFill>
              <a:schemeClr val="tx2"/>
            </a:solidFill>
            <a:miter lim="800000"/>
            <a:headEnd/>
            <a:tailEnd/>
          </a:ln>
        </p:spPr>
        <p:txBody>
          <a:bodyPr vert="horz" wrap="square" lIns="91440" tIns="45720" rIns="91440" bIns="45720" numCol="1" anchor="t" anchorCtr="0" compatLnSpc="1">
            <a:prstTxWarp prst="textNoShape">
              <a:avLst/>
            </a:prstTxWarp>
          </a:bodyPr>
          <a:lstStyle/>
          <a:p>
            <a:r>
              <a:rPr lang="en-US" sz="4000">
                <a:solidFill>
                  <a:srgbClr val="000000"/>
                </a:solidFill>
              </a:rPr>
              <a:t>The ACT – The Facts</a:t>
            </a:r>
          </a:p>
        </p:txBody>
      </p:sp>
      <p:sp>
        <p:nvSpPr>
          <p:cNvPr id="492547" name="Rectangle 3"/>
          <p:cNvSpPr>
            <a:spLocks noChangeArrowheads="1"/>
          </p:cNvSpPr>
          <p:nvPr>
            <p:ph type="body" idx="1"/>
          </p:nvPr>
        </p:nvSpPr>
        <p:spPr bwMode="auto">
          <a:xfrm>
            <a:off x="549275" y="2743200"/>
            <a:ext cx="7156450" cy="3568700"/>
          </a:xfrm>
          <a:solidFill>
            <a:srgbClr val="FFFFFF"/>
          </a:solidFill>
          <a:ln>
            <a:solidFill>
              <a:schemeClr val="tx2"/>
            </a:solidFill>
            <a:miter lim="800000"/>
            <a:headEnd/>
            <a:tailEnd/>
          </a:ln>
        </p:spPr>
        <p:txBody>
          <a:bodyPr vert="horz" wrap="square" lIns="91440" tIns="45720" rIns="91440" bIns="45720" numCol="1" anchor="t" anchorCtr="0" compatLnSpc="1">
            <a:prstTxWarp prst="textNoShape">
              <a:avLst/>
            </a:prstTxWarp>
          </a:bodyPr>
          <a:lstStyle/>
          <a:p>
            <a:pPr>
              <a:lnSpc>
                <a:spcPct val="80000"/>
              </a:lnSpc>
            </a:pPr>
            <a:endParaRPr lang="en-US" sz="1600"/>
          </a:p>
          <a:p>
            <a:pPr>
              <a:lnSpc>
                <a:spcPct val="80000"/>
              </a:lnSpc>
            </a:pPr>
            <a:r>
              <a:rPr lang="en-US" sz="1600">
                <a:solidFill>
                  <a:srgbClr val="000000"/>
                </a:solidFill>
              </a:rPr>
              <a:t>It’s a </a:t>
            </a:r>
            <a:r>
              <a:rPr lang="en-US" sz="1600" i="1">
                <a:solidFill>
                  <a:srgbClr val="000000"/>
                </a:solidFill>
              </a:rPr>
              <a:t>curriculum-based</a:t>
            </a:r>
            <a:r>
              <a:rPr lang="en-US" sz="1600">
                <a:solidFill>
                  <a:srgbClr val="000000"/>
                </a:solidFill>
              </a:rPr>
              <a:t> but not necessarily a </a:t>
            </a:r>
            <a:r>
              <a:rPr lang="en-US" sz="1600" i="1">
                <a:solidFill>
                  <a:srgbClr val="000000"/>
                </a:solidFill>
              </a:rPr>
              <a:t>content-based</a:t>
            </a:r>
            <a:r>
              <a:rPr lang="en-US" sz="1600">
                <a:solidFill>
                  <a:srgbClr val="000000"/>
                </a:solidFill>
              </a:rPr>
              <a:t> test</a:t>
            </a:r>
          </a:p>
          <a:p>
            <a:pPr>
              <a:lnSpc>
                <a:spcPct val="80000"/>
              </a:lnSpc>
            </a:pPr>
            <a:endParaRPr lang="en-US" sz="1600">
              <a:solidFill>
                <a:srgbClr val="000000"/>
              </a:solidFill>
            </a:endParaRPr>
          </a:p>
          <a:p>
            <a:pPr lvl="1">
              <a:lnSpc>
                <a:spcPct val="80000"/>
              </a:lnSpc>
            </a:pPr>
            <a:r>
              <a:rPr lang="en-US" sz="1400">
                <a:solidFill>
                  <a:srgbClr val="000000"/>
                </a:solidFill>
              </a:rPr>
              <a:t>It requires a baseline knowledge of content based on ACT’s College Readiness Standards.  If you teach to the standards, you’re teaching to the test</a:t>
            </a:r>
          </a:p>
          <a:p>
            <a:pPr lvl="1">
              <a:lnSpc>
                <a:spcPct val="80000"/>
              </a:lnSpc>
              <a:buFontTx/>
              <a:buNone/>
            </a:pPr>
            <a:endParaRPr lang="en-US" sz="1400">
              <a:solidFill>
                <a:srgbClr val="000000"/>
              </a:solidFill>
            </a:endParaRPr>
          </a:p>
          <a:p>
            <a:pPr lvl="1">
              <a:lnSpc>
                <a:spcPct val="80000"/>
              </a:lnSpc>
            </a:pPr>
            <a:r>
              <a:rPr lang="en-US" sz="1400">
                <a:solidFill>
                  <a:srgbClr val="000000"/>
                </a:solidFill>
              </a:rPr>
              <a:t>The test is more about interpretation, analysis and process than content memorization.  In other words, higher order thinking is at a premium</a:t>
            </a:r>
          </a:p>
          <a:p>
            <a:pPr lvl="1">
              <a:lnSpc>
                <a:spcPct val="80000"/>
              </a:lnSpc>
              <a:buFontTx/>
              <a:buNone/>
            </a:pPr>
            <a:endParaRPr lang="en-US" sz="1400">
              <a:solidFill>
                <a:srgbClr val="000000"/>
              </a:solidFill>
            </a:endParaRPr>
          </a:p>
          <a:p>
            <a:pPr lvl="1">
              <a:lnSpc>
                <a:spcPct val="80000"/>
              </a:lnSpc>
            </a:pPr>
            <a:r>
              <a:rPr lang="en-US" sz="1400">
                <a:solidFill>
                  <a:srgbClr val="000000"/>
                </a:solidFill>
              </a:rPr>
              <a:t>E.g., a tester is not required to memorize the “the periodic table” but is required to understand the role of the elements</a:t>
            </a:r>
          </a:p>
          <a:p>
            <a:pPr lvl="1">
              <a:lnSpc>
                <a:spcPct val="80000"/>
              </a:lnSpc>
              <a:buFontTx/>
              <a:buNone/>
            </a:pPr>
            <a:endParaRPr lang="en-US" sz="1400">
              <a:solidFill>
                <a:srgbClr val="000000"/>
              </a:solidFill>
            </a:endParaRPr>
          </a:p>
          <a:p>
            <a:pPr lvl="1">
              <a:lnSpc>
                <a:spcPct val="80000"/>
              </a:lnSpc>
            </a:pPr>
            <a:r>
              <a:rPr lang="en-US" sz="1400">
                <a:solidFill>
                  <a:srgbClr val="000000"/>
                </a:solidFill>
              </a:rPr>
              <a:t>This said, you do need to know some baseline content.  E.g., it doesn’t give you an algebraic function like you may see on a SAT but expects the tester to have this knowledge at his or her disposal</a:t>
            </a:r>
          </a:p>
          <a:p>
            <a:pPr>
              <a:lnSpc>
                <a:spcPct val="80000"/>
              </a:lnSpc>
            </a:pPr>
            <a:endParaRPr lang="en-US" sz="1600">
              <a:solidFill>
                <a:srgbClr val="000000"/>
              </a:solidFill>
            </a:endParaRPr>
          </a:p>
          <a:p>
            <a:pPr>
              <a:lnSpc>
                <a:spcPct val="80000"/>
              </a:lnSpc>
            </a:pPr>
            <a:endParaRPr lang="en-US" sz="1600">
              <a:solidFill>
                <a:srgbClr val="000000"/>
              </a:solidFill>
            </a:endParaRPr>
          </a:p>
        </p:txBody>
      </p:sp>
      <p:pic>
        <p:nvPicPr>
          <p:cNvPr id="492550" name="Picture 6" descr="MPj04393900000[1]"/>
          <p:cNvPicPr>
            <a:picLocks noChangeAspect="1" noChangeArrowheads="1"/>
          </p:cNvPicPr>
          <p:nvPr/>
        </p:nvPicPr>
        <p:blipFill>
          <a:blip r:embed="rId3" cstate="print"/>
          <a:srcRect/>
          <a:stretch>
            <a:fillRect/>
          </a:stretch>
        </p:blipFill>
        <p:spPr bwMode="auto">
          <a:xfrm>
            <a:off x="1282700" y="1292225"/>
            <a:ext cx="2649538" cy="1641475"/>
          </a:xfrm>
          <a:prstGeom prst="rect">
            <a:avLst/>
          </a:prstGeom>
          <a:noFill/>
        </p:spPr>
      </p:pic>
    </p:spTree>
  </p:cSld>
  <p:clrMapOvr>
    <a:masterClrMapping/>
  </p:clrMapOvr>
  <p:transition spd="med">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6338" name="Picture 2" descr="act_sec-b2"/>
          <p:cNvPicPr>
            <a:picLocks noChangeAspect="1" noChangeArrowheads="1"/>
          </p:cNvPicPr>
          <p:nvPr/>
        </p:nvPicPr>
        <p:blipFill>
          <a:blip r:embed="rId3"/>
          <a:srcRect/>
          <a:stretch>
            <a:fillRect/>
          </a:stretch>
        </p:blipFill>
        <p:spPr bwMode="auto">
          <a:xfrm>
            <a:off x="-190500" y="-142875"/>
            <a:ext cx="9525000" cy="7143750"/>
          </a:xfrm>
          <a:prstGeom prst="rect">
            <a:avLst/>
          </a:prstGeom>
          <a:noFill/>
        </p:spPr>
      </p:pic>
      <p:sp>
        <p:nvSpPr>
          <p:cNvPr id="526339" name="Rectangle 3"/>
          <p:cNvSpPr>
            <a:spLocks noChangeArrowheads="1"/>
          </p:cNvSpPr>
          <p:nvPr/>
        </p:nvSpPr>
        <p:spPr bwMode="auto">
          <a:xfrm>
            <a:off x="1054100" y="1371600"/>
            <a:ext cx="8229600" cy="801688"/>
          </a:xfrm>
          <a:prstGeom prst="rect">
            <a:avLst/>
          </a:prstGeom>
          <a:noFill/>
          <a:ln w="9525">
            <a:noFill/>
            <a:miter lim="800000"/>
            <a:headEnd/>
            <a:tailEnd/>
          </a:ln>
          <a:effectLst/>
        </p:spPr>
        <p:txBody>
          <a:bodyPr/>
          <a:lstStyle/>
          <a:p>
            <a:pPr algn="ctr"/>
            <a:r>
              <a:rPr lang="en-US" sz="4000" b="1" i="0">
                <a:solidFill>
                  <a:srgbClr val="000000"/>
                </a:solidFill>
              </a:rPr>
              <a:t>Math Timing</a:t>
            </a:r>
          </a:p>
        </p:txBody>
      </p:sp>
      <p:sp>
        <p:nvSpPr>
          <p:cNvPr id="526340" name="Rectangle 4"/>
          <p:cNvSpPr>
            <a:spLocks noChangeArrowheads="1"/>
          </p:cNvSpPr>
          <p:nvPr/>
        </p:nvSpPr>
        <p:spPr bwMode="auto">
          <a:xfrm>
            <a:off x="1054100" y="2828925"/>
            <a:ext cx="8229600" cy="3825875"/>
          </a:xfrm>
          <a:prstGeom prst="rect">
            <a:avLst/>
          </a:prstGeom>
          <a:noFill/>
          <a:ln w="9525">
            <a:noFill/>
            <a:miter lim="800000"/>
            <a:headEnd/>
            <a:tailEnd/>
          </a:ln>
          <a:effectLst/>
        </p:spPr>
        <p:txBody>
          <a:bodyPr/>
          <a:lstStyle/>
          <a:p>
            <a:pPr marL="342900" indent="-342900">
              <a:lnSpc>
                <a:spcPct val="90000"/>
              </a:lnSpc>
              <a:spcBef>
                <a:spcPct val="20000"/>
              </a:spcBef>
              <a:buSzPct val="100000"/>
              <a:buFontTx/>
              <a:buChar char="•"/>
            </a:pPr>
            <a:r>
              <a:rPr lang="en-US" sz="2400" b="1" i="0">
                <a:solidFill>
                  <a:srgbClr val="000000"/>
                </a:solidFill>
              </a:rPr>
              <a:t>Questions “tend” to proceed from easier to more difficult although this distinction can be largely personal.  You must recognize what’s easier or harder for YOU</a:t>
            </a:r>
          </a:p>
          <a:p>
            <a:pPr marL="342900" indent="-342900">
              <a:lnSpc>
                <a:spcPct val="90000"/>
              </a:lnSpc>
              <a:spcBef>
                <a:spcPct val="20000"/>
              </a:spcBef>
              <a:buSzPct val="100000"/>
            </a:pPr>
            <a:endParaRPr lang="en-US" sz="2400" b="1" i="0">
              <a:solidFill>
                <a:srgbClr val="000000"/>
              </a:solidFill>
            </a:endParaRPr>
          </a:p>
          <a:p>
            <a:pPr marL="342900" indent="-342900">
              <a:lnSpc>
                <a:spcPct val="90000"/>
              </a:lnSpc>
              <a:spcBef>
                <a:spcPct val="20000"/>
              </a:spcBef>
              <a:buSzPct val="100000"/>
              <a:buFontTx/>
              <a:buChar char="•"/>
            </a:pPr>
            <a:r>
              <a:rPr lang="en-US" sz="2400" b="1" i="0">
                <a:solidFill>
                  <a:srgbClr val="000000"/>
                </a:solidFill>
              </a:rPr>
              <a:t>The test will typically throw in one REALLY difficult question/s early to slow you down and cause frustration</a:t>
            </a:r>
          </a:p>
          <a:p>
            <a:pPr marL="342900" indent="-342900">
              <a:lnSpc>
                <a:spcPct val="90000"/>
              </a:lnSpc>
              <a:spcBef>
                <a:spcPct val="20000"/>
              </a:spcBef>
              <a:buSzPct val="100000"/>
            </a:pPr>
            <a:endParaRPr lang="en-US" sz="2400" b="1" i="0">
              <a:solidFill>
                <a:srgbClr val="000000"/>
              </a:solidFill>
            </a:endParaRPr>
          </a:p>
          <a:p>
            <a:pPr marL="342900" indent="-342900">
              <a:lnSpc>
                <a:spcPct val="90000"/>
              </a:lnSpc>
              <a:spcBef>
                <a:spcPct val="20000"/>
              </a:spcBef>
              <a:buSzPct val="100000"/>
              <a:buFontTx/>
              <a:buChar char="•"/>
            </a:pPr>
            <a:r>
              <a:rPr lang="en-US" sz="2400" b="1" i="0">
                <a:solidFill>
                  <a:srgbClr val="000000"/>
                </a:solidFill>
              </a:rPr>
              <a:t>Typically, you can judge difficulty by how many steps are involved: one or two; vs. two or three; vs. three or more</a:t>
            </a:r>
          </a:p>
        </p:txBody>
      </p:sp>
      <p:pic>
        <p:nvPicPr>
          <p:cNvPr id="526341" name="Picture 5" descr="MCj02133950000[1]"/>
          <p:cNvPicPr>
            <a:picLocks noChangeAspect="1" noChangeArrowheads="1"/>
          </p:cNvPicPr>
          <p:nvPr/>
        </p:nvPicPr>
        <p:blipFill>
          <a:blip r:embed="rId4"/>
          <a:srcRect/>
          <a:stretch>
            <a:fillRect/>
          </a:stretch>
        </p:blipFill>
        <p:spPr bwMode="auto">
          <a:xfrm>
            <a:off x="215900" y="863600"/>
            <a:ext cx="1754188" cy="1709738"/>
          </a:xfrm>
          <a:prstGeom prst="rect">
            <a:avLst/>
          </a:prstGeom>
          <a:noFill/>
        </p:spPr>
      </p:pic>
    </p:spTree>
  </p:cSld>
  <p:clrMapOvr>
    <a:masterClrMapping/>
  </p:clrMapOvr>
  <p:transition spd="med">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0610" name="Picture 2" descr="act_sec-b2"/>
          <p:cNvPicPr>
            <a:picLocks noChangeAspect="1" noChangeArrowheads="1"/>
          </p:cNvPicPr>
          <p:nvPr/>
        </p:nvPicPr>
        <p:blipFill>
          <a:blip r:embed="rId3"/>
          <a:srcRect/>
          <a:stretch>
            <a:fillRect/>
          </a:stretch>
        </p:blipFill>
        <p:spPr bwMode="auto">
          <a:xfrm>
            <a:off x="-190500" y="-142875"/>
            <a:ext cx="9525000" cy="7143750"/>
          </a:xfrm>
          <a:prstGeom prst="rect">
            <a:avLst/>
          </a:prstGeom>
          <a:noFill/>
        </p:spPr>
      </p:pic>
      <p:sp>
        <p:nvSpPr>
          <p:cNvPr id="580612" name="Rectangle 4"/>
          <p:cNvSpPr>
            <a:spLocks noChangeArrowheads="1"/>
          </p:cNvSpPr>
          <p:nvPr/>
        </p:nvSpPr>
        <p:spPr bwMode="auto">
          <a:xfrm>
            <a:off x="-12700" y="2298700"/>
            <a:ext cx="8978900" cy="2033588"/>
          </a:xfrm>
          <a:prstGeom prst="rect">
            <a:avLst/>
          </a:prstGeom>
          <a:noFill/>
          <a:ln w="9525">
            <a:noFill/>
            <a:miter lim="800000"/>
            <a:headEnd/>
            <a:tailEnd/>
          </a:ln>
          <a:effectLst/>
        </p:spPr>
        <p:txBody>
          <a:bodyPr/>
          <a:lstStyle/>
          <a:p>
            <a:pPr marL="342900" indent="-342900" algn="ctr">
              <a:lnSpc>
                <a:spcPct val="90000"/>
              </a:lnSpc>
              <a:spcBef>
                <a:spcPct val="20000"/>
              </a:spcBef>
              <a:buSzPct val="100000"/>
            </a:pPr>
            <a:endParaRPr lang="en-US" sz="3200" b="1" i="0">
              <a:solidFill>
                <a:srgbClr val="000000"/>
              </a:solidFill>
            </a:endParaRPr>
          </a:p>
          <a:p>
            <a:pPr marL="342900" indent="-342900" algn="ctr">
              <a:lnSpc>
                <a:spcPct val="90000"/>
              </a:lnSpc>
              <a:spcBef>
                <a:spcPct val="20000"/>
              </a:spcBef>
              <a:buSzPct val="100000"/>
            </a:pPr>
            <a:r>
              <a:rPr lang="en-US" sz="3200" b="1" i="0">
                <a:solidFill>
                  <a:srgbClr val="000000"/>
                </a:solidFill>
              </a:rPr>
              <a:t>Hard Question</a:t>
            </a:r>
          </a:p>
          <a:p>
            <a:pPr marL="342900" indent="-342900">
              <a:lnSpc>
                <a:spcPct val="90000"/>
              </a:lnSpc>
              <a:spcBef>
                <a:spcPct val="20000"/>
              </a:spcBef>
              <a:buSzPct val="100000"/>
            </a:pPr>
            <a:r>
              <a:rPr lang="en-US" sz="2400" i="0">
                <a:solidFill>
                  <a:srgbClr val="000000"/>
                </a:solidFill>
              </a:rPr>
              <a:t>41.Four carpenters each built an average of 42 chairs last week.  If no chairs were left uncompleted, and if Peter, who built 50 chairs, built the greatest number of chairs, what is the </a:t>
            </a:r>
            <a:r>
              <a:rPr lang="en-US" sz="2400" b="1" i="0">
                <a:solidFill>
                  <a:srgbClr val="000000"/>
                </a:solidFill>
              </a:rPr>
              <a:t>least</a:t>
            </a:r>
            <a:r>
              <a:rPr lang="en-US" sz="2400" i="0">
                <a:solidFill>
                  <a:srgbClr val="000000"/>
                </a:solidFill>
              </a:rPr>
              <a:t> number of chairs one of the carpenters could have built, if no carpenter built a fractional number of chairs?</a:t>
            </a:r>
          </a:p>
          <a:p>
            <a:pPr marL="342900" indent="-342900">
              <a:lnSpc>
                <a:spcPct val="90000"/>
              </a:lnSpc>
              <a:spcBef>
                <a:spcPct val="20000"/>
              </a:spcBef>
              <a:buSzPct val="100000"/>
            </a:pPr>
            <a:endParaRPr lang="en-US" sz="2400" i="0">
              <a:solidFill>
                <a:srgbClr val="000000"/>
              </a:solidFill>
            </a:endParaRPr>
          </a:p>
          <a:p>
            <a:pPr marL="342900" indent="-342900">
              <a:lnSpc>
                <a:spcPct val="90000"/>
              </a:lnSpc>
              <a:spcBef>
                <a:spcPct val="20000"/>
              </a:spcBef>
              <a:buSzPct val="100000"/>
            </a:pPr>
            <a:r>
              <a:rPr lang="en-US" sz="2400" i="0">
                <a:solidFill>
                  <a:srgbClr val="000000"/>
                </a:solidFill>
              </a:rPr>
              <a:t>    </a:t>
            </a:r>
            <a:r>
              <a:rPr lang="en-US" sz="2400" b="1" i="0">
                <a:solidFill>
                  <a:srgbClr val="000000"/>
                </a:solidFill>
              </a:rPr>
              <a:t>Question 22 has two steps whereas question 41 has four steps.  Therefore, question 41 might be a good one to save</a:t>
            </a:r>
          </a:p>
        </p:txBody>
      </p:sp>
      <p:pic>
        <p:nvPicPr>
          <p:cNvPr id="580614" name="Picture 6" descr="MPj04394850000[1]"/>
          <p:cNvPicPr>
            <a:picLocks noChangeAspect="1" noChangeArrowheads="1"/>
          </p:cNvPicPr>
          <p:nvPr/>
        </p:nvPicPr>
        <p:blipFill>
          <a:blip r:embed="rId4" cstate="print"/>
          <a:srcRect/>
          <a:stretch>
            <a:fillRect/>
          </a:stretch>
        </p:blipFill>
        <p:spPr bwMode="auto">
          <a:xfrm>
            <a:off x="50800" y="838200"/>
            <a:ext cx="2781300" cy="2206625"/>
          </a:xfrm>
          <a:prstGeom prst="rect">
            <a:avLst/>
          </a:prstGeom>
          <a:noFill/>
        </p:spPr>
      </p:pic>
      <p:sp>
        <p:nvSpPr>
          <p:cNvPr id="580615" name="Text Box 7"/>
          <p:cNvSpPr txBox="1">
            <a:spLocks noChangeArrowheads="1"/>
          </p:cNvSpPr>
          <p:nvPr/>
        </p:nvSpPr>
        <p:spPr bwMode="auto">
          <a:xfrm>
            <a:off x="3073400" y="457200"/>
            <a:ext cx="6489700" cy="2587625"/>
          </a:xfrm>
          <a:prstGeom prst="rect">
            <a:avLst/>
          </a:prstGeom>
          <a:noFill/>
          <a:ln w="12700">
            <a:noFill/>
            <a:miter lim="800000"/>
            <a:headEnd/>
            <a:tailEnd/>
          </a:ln>
          <a:effectLst/>
        </p:spPr>
        <p:txBody>
          <a:bodyPr>
            <a:spAutoFit/>
          </a:bodyPr>
          <a:lstStyle/>
          <a:p>
            <a:pPr algn="ctr"/>
            <a:r>
              <a:rPr lang="en-US" sz="3200" b="1" i="0">
                <a:solidFill>
                  <a:srgbClr val="000000"/>
                </a:solidFill>
              </a:rPr>
              <a:t>Medium Question</a:t>
            </a:r>
          </a:p>
          <a:p>
            <a:r>
              <a:rPr lang="en-US" sz="2400" i="0">
                <a:solidFill>
                  <a:srgbClr val="000000"/>
                </a:solidFill>
              </a:rPr>
              <a:t>22.Four carpenters built an average of 42 chairs each last week.  If Cynthia built 36 chairs, Nancy built 74 chairs, and Kevin built 13 chairs, how many chairs did Peter build?</a:t>
            </a:r>
          </a:p>
          <a:p>
            <a:pPr>
              <a:spcBef>
                <a:spcPct val="50000"/>
              </a:spcBef>
            </a:pPr>
            <a:endParaRPr lang="en-US" sz="2400"/>
          </a:p>
        </p:txBody>
      </p:sp>
    </p:spTree>
  </p:cSld>
  <p:clrMapOvr>
    <a:masterClrMapping/>
  </p:clrMapOvr>
  <p:transition spd="med">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8386" name="Picture 2" descr="act_sec-b2"/>
          <p:cNvPicPr>
            <a:picLocks noChangeAspect="1" noChangeArrowheads="1"/>
          </p:cNvPicPr>
          <p:nvPr/>
        </p:nvPicPr>
        <p:blipFill>
          <a:blip r:embed="rId3"/>
          <a:srcRect/>
          <a:stretch>
            <a:fillRect/>
          </a:stretch>
        </p:blipFill>
        <p:spPr bwMode="auto">
          <a:xfrm>
            <a:off x="-190500" y="-142875"/>
            <a:ext cx="9525000" cy="7143750"/>
          </a:xfrm>
          <a:prstGeom prst="rect">
            <a:avLst/>
          </a:prstGeom>
          <a:noFill/>
        </p:spPr>
      </p:pic>
      <p:sp>
        <p:nvSpPr>
          <p:cNvPr id="528387" name="Rectangle 3"/>
          <p:cNvSpPr>
            <a:spLocks noChangeArrowheads="1"/>
          </p:cNvSpPr>
          <p:nvPr/>
        </p:nvSpPr>
        <p:spPr bwMode="auto">
          <a:xfrm>
            <a:off x="1446213" y="441325"/>
            <a:ext cx="6831012" cy="1143000"/>
          </a:xfrm>
          <a:prstGeom prst="rect">
            <a:avLst/>
          </a:prstGeom>
          <a:noFill/>
          <a:ln w="9525">
            <a:noFill/>
            <a:miter lim="800000"/>
            <a:headEnd/>
            <a:tailEnd/>
          </a:ln>
          <a:effectLst/>
        </p:spPr>
        <p:txBody>
          <a:bodyPr/>
          <a:lstStyle/>
          <a:p>
            <a:pPr algn="ctr"/>
            <a:r>
              <a:rPr lang="en-US" sz="4400" b="1" i="0">
                <a:solidFill>
                  <a:srgbClr val="000000"/>
                </a:solidFill>
              </a:rPr>
              <a:t>Bypass the Bogs - Math</a:t>
            </a:r>
          </a:p>
        </p:txBody>
      </p:sp>
      <p:sp>
        <p:nvSpPr>
          <p:cNvPr id="528388" name="Rectangle 4"/>
          <p:cNvSpPr>
            <a:spLocks noChangeArrowheads="1"/>
          </p:cNvSpPr>
          <p:nvPr/>
        </p:nvSpPr>
        <p:spPr bwMode="auto">
          <a:xfrm>
            <a:off x="0" y="1270000"/>
            <a:ext cx="6099175" cy="5156200"/>
          </a:xfrm>
          <a:prstGeom prst="rect">
            <a:avLst/>
          </a:prstGeom>
          <a:noFill/>
          <a:ln w="9525">
            <a:noFill/>
            <a:miter lim="800000"/>
            <a:headEnd/>
            <a:tailEnd/>
          </a:ln>
          <a:effectLst/>
        </p:spPr>
        <p:txBody>
          <a:bodyPr/>
          <a:lstStyle/>
          <a:p>
            <a:pPr marL="342900" indent="-342900">
              <a:lnSpc>
                <a:spcPct val="80000"/>
              </a:lnSpc>
              <a:spcBef>
                <a:spcPct val="20000"/>
              </a:spcBef>
              <a:buSzPct val="100000"/>
              <a:buFontTx/>
              <a:buChar char="•"/>
            </a:pPr>
            <a:r>
              <a:rPr lang="en-US" sz="2000" b="1" i="0">
                <a:solidFill>
                  <a:srgbClr val="000000"/>
                </a:solidFill>
              </a:rPr>
              <a:t>Skip the questions (on your first pass) that you know are tough for YOU.  What’s tough varies from person to person</a:t>
            </a:r>
          </a:p>
          <a:p>
            <a:pPr marL="342900" indent="-342900">
              <a:lnSpc>
                <a:spcPct val="80000"/>
              </a:lnSpc>
              <a:spcBef>
                <a:spcPct val="20000"/>
              </a:spcBef>
              <a:buSzPct val="100000"/>
            </a:pPr>
            <a:endParaRPr lang="en-US" sz="2000" b="1" i="0">
              <a:solidFill>
                <a:srgbClr val="000000"/>
              </a:solidFill>
            </a:endParaRPr>
          </a:p>
          <a:p>
            <a:pPr marL="342900" indent="-342900">
              <a:lnSpc>
                <a:spcPct val="80000"/>
              </a:lnSpc>
              <a:spcBef>
                <a:spcPct val="20000"/>
              </a:spcBef>
              <a:buSzPct val="100000"/>
              <a:buFontTx/>
              <a:buChar char="•"/>
            </a:pPr>
            <a:r>
              <a:rPr lang="en-US" sz="2000" b="1" i="0">
                <a:solidFill>
                  <a:srgbClr val="000000"/>
                </a:solidFill>
              </a:rPr>
              <a:t>Don’t spend five-minutes to miss number seven, leaving yourself less time to devote to numbers 28, 29, and 30, which may be appreciably easier</a:t>
            </a:r>
          </a:p>
          <a:p>
            <a:pPr marL="342900" indent="-342900">
              <a:lnSpc>
                <a:spcPct val="80000"/>
              </a:lnSpc>
              <a:spcBef>
                <a:spcPct val="20000"/>
              </a:spcBef>
              <a:buSzPct val="100000"/>
            </a:pPr>
            <a:endParaRPr lang="en-US" sz="2000" b="1" i="0">
              <a:solidFill>
                <a:srgbClr val="000000"/>
              </a:solidFill>
            </a:endParaRPr>
          </a:p>
          <a:p>
            <a:pPr marL="342900" indent="-342900">
              <a:lnSpc>
                <a:spcPct val="80000"/>
              </a:lnSpc>
              <a:spcBef>
                <a:spcPct val="20000"/>
              </a:spcBef>
              <a:buSzPct val="100000"/>
              <a:buFontTx/>
              <a:buChar char="•"/>
            </a:pPr>
            <a:r>
              <a:rPr lang="en-US" sz="2000" b="1" i="0">
                <a:solidFill>
                  <a:srgbClr val="000000"/>
                </a:solidFill>
              </a:rPr>
              <a:t>Determine question difficulty early (i.e., is it a one-step, two-step or three+ step problem)</a:t>
            </a:r>
          </a:p>
          <a:p>
            <a:pPr marL="342900" indent="-342900">
              <a:lnSpc>
                <a:spcPct val="80000"/>
              </a:lnSpc>
              <a:spcBef>
                <a:spcPct val="20000"/>
              </a:spcBef>
              <a:buSzPct val="100000"/>
            </a:pPr>
            <a:endParaRPr lang="en-US" sz="2000" b="1" i="0">
              <a:solidFill>
                <a:srgbClr val="000000"/>
              </a:solidFill>
            </a:endParaRPr>
          </a:p>
          <a:p>
            <a:pPr marL="342900" indent="-342900">
              <a:lnSpc>
                <a:spcPct val="80000"/>
              </a:lnSpc>
              <a:spcBef>
                <a:spcPct val="20000"/>
              </a:spcBef>
              <a:buSzPct val="100000"/>
              <a:buFontTx/>
              <a:buChar char="•"/>
            </a:pPr>
            <a:r>
              <a:rPr lang="en-US" sz="2000" b="1" i="0">
                <a:solidFill>
                  <a:srgbClr val="000000"/>
                </a:solidFill>
              </a:rPr>
              <a:t>Know your natural strengths and weaknesses.  I.e., you might be great at geometric slope questions but very poor at cosmic algebra, where you’re not necessarily solving for x</a:t>
            </a:r>
            <a:r>
              <a:rPr lang="en-US" sz="2000" b="1" i="0"/>
              <a:t> </a:t>
            </a:r>
          </a:p>
        </p:txBody>
      </p:sp>
      <p:pic>
        <p:nvPicPr>
          <p:cNvPr id="528389" name="Picture 5" descr="MPj04477040000[1]"/>
          <p:cNvPicPr>
            <a:picLocks noChangeAspect="1" noChangeArrowheads="1"/>
          </p:cNvPicPr>
          <p:nvPr/>
        </p:nvPicPr>
        <p:blipFill>
          <a:blip r:embed="rId4"/>
          <a:srcRect/>
          <a:stretch>
            <a:fillRect/>
          </a:stretch>
        </p:blipFill>
        <p:spPr bwMode="auto">
          <a:xfrm>
            <a:off x="6099175" y="1993900"/>
            <a:ext cx="3044825" cy="2590800"/>
          </a:xfrm>
          <a:prstGeom prst="rect">
            <a:avLst/>
          </a:prstGeom>
          <a:noFill/>
        </p:spPr>
      </p:pic>
    </p:spTree>
  </p:cSld>
  <p:clrMapOvr>
    <a:masterClrMapping/>
  </p:clrMapOvr>
  <p:transition spd="med">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0434" name="Picture 2" descr="act_sec-b2"/>
          <p:cNvPicPr>
            <a:picLocks noChangeAspect="1" noChangeArrowheads="1"/>
          </p:cNvPicPr>
          <p:nvPr/>
        </p:nvPicPr>
        <p:blipFill>
          <a:blip r:embed="rId3"/>
          <a:srcRect/>
          <a:stretch>
            <a:fillRect/>
          </a:stretch>
        </p:blipFill>
        <p:spPr bwMode="auto">
          <a:xfrm>
            <a:off x="-190500" y="-142875"/>
            <a:ext cx="9525000" cy="7143750"/>
          </a:xfrm>
          <a:prstGeom prst="rect">
            <a:avLst/>
          </a:prstGeom>
          <a:noFill/>
        </p:spPr>
      </p:pic>
      <p:sp>
        <p:nvSpPr>
          <p:cNvPr id="530435" name="Rectangle 3"/>
          <p:cNvSpPr>
            <a:spLocks noChangeArrowheads="1"/>
          </p:cNvSpPr>
          <p:nvPr/>
        </p:nvSpPr>
        <p:spPr bwMode="auto">
          <a:xfrm>
            <a:off x="457200" y="427038"/>
            <a:ext cx="8229600" cy="1143000"/>
          </a:xfrm>
          <a:prstGeom prst="rect">
            <a:avLst/>
          </a:prstGeom>
          <a:noFill/>
          <a:ln w="9525">
            <a:noFill/>
            <a:miter lim="800000"/>
            <a:headEnd/>
            <a:tailEnd/>
          </a:ln>
          <a:effectLst/>
        </p:spPr>
        <p:txBody>
          <a:bodyPr/>
          <a:lstStyle/>
          <a:p>
            <a:pPr algn="ctr"/>
            <a:r>
              <a:rPr lang="en-US" sz="4000" b="1" i="0">
                <a:solidFill>
                  <a:srgbClr val="000000"/>
                </a:solidFill>
              </a:rPr>
              <a:t>Math:  Now, Later, Never</a:t>
            </a:r>
          </a:p>
        </p:txBody>
      </p:sp>
      <p:sp>
        <p:nvSpPr>
          <p:cNvPr id="530436" name="Rectangle 4"/>
          <p:cNvSpPr>
            <a:spLocks noChangeArrowheads="1"/>
          </p:cNvSpPr>
          <p:nvPr/>
        </p:nvSpPr>
        <p:spPr bwMode="auto">
          <a:xfrm>
            <a:off x="457200" y="1727200"/>
            <a:ext cx="8229600" cy="4525963"/>
          </a:xfrm>
          <a:prstGeom prst="rect">
            <a:avLst/>
          </a:prstGeom>
          <a:noFill/>
          <a:ln w="9525">
            <a:noFill/>
            <a:miter lim="800000"/>
            <a:headEnd/>
            <a:tailEnd/>
          </a:ln>
          <a:effectLst/>
        </p:spPr>
        <p:txBody>
          <a:bodyPr/>
          <a:lstStyle/>
          <a:p>
            <a:pPr marL="342900" indent="-342900">
              <a:spcBef>
                <a:spcPct val="20000"/>
              </a:spcBef>
              <a:buSzPct val="100000"/>
              <a:buFontTx/>
              <a:buChar char="•"/>
            </a:pPr>
            <a:r>
              <a:rPr lang="en-US" b="1" i="0" u="sng">
                <a:solidFill>
                  <a:srgbClr val="000000"/>
                </a:solidFill>
              </a:rPr>
              <a:t>First Pass</a:t>
            </a:r>
            <a:r>
              <a:rPr lang="en-US" b="1" i="0">
                <a:solidFill>
                  <a:srgbClr val="000000"/>
                </a:solidFill>
              </a:rPr>
              <a:t>:  You’re sure you know how to do it</a:t>
            </a:r>
          </a:p>
          <a:p>
            <a:pPr marL="342900" indent="-342900">
              <a:spcBef>
                <a:spcPct val="20000"/>
              </a:spcBef>
              <a:buSzPct val="100000"/>
              <a:buFontTx/>
              <a:buChar char="•"/>
            </a:pPr>
            <a:r>
              <a:rPr lang="en-US" b="1" i="0" u="sng">
                <a:solidFill>
                  <a:srgbClr val="000000"/>
                </a:solidFill>
              </a:rPr>
              <a:t>Second Pass</a:t>
            </a:r>
            <a:r>
              <a:rPr lang="en-US" b="1" i="0">
                <a:solidFill>
                  <a:srgbClr val="000000"/>
                </a:solidFill>
              </a:rPr>
              <a:t>: You think you know how to do it so you give it a quick try but you probably circle it and wait until a second pass</a:t>
            </a:r>
          </a:p>
          <a:p>
            <a:pPr marL="342900" indent="-342900">
              <a:spcBef>
                <a:spcPct val="20000"/>
              </a:spcBef>
              <a:buSzPct val="100000"/>
              <a:buFontTx/>
              <a:buChar char="•"/>
            </a:pPr>
            <a:r>
              <a:rPr lang="en-US" b="1" i="0" u="sng">
                <a:solidFill>
                  <a:srgbClr val="000000"/>
                </a:solidFill>
              </a:rPr>
              <a:t>Third pass</a:t>
            </a:r>
            <a:r>
              <a:rPr lang="en-US" b="1" i="0">
                <a:solidFill>
                  <a:srgbClr val="000000"/>
                </a:solidFill>
              </a:rPr>
              <a:t>:  You’re sure you don’t know the answer, so you bubble in the letter-of-the-day and you “might” take another shot, time allowing</a:t>
            </a:r>
          </a:p>
          <a:p>
            <a:pPr marL="342900" indent="-342900">
              <a:spcBef>
                <a:spcPct val="20000"/>
              </a:spcBef>
              <a:buSzPct val="100000"/>
              <a:buFontTx/>
              <a:buChar char="•"/>
            </a:pPr>
            <a:r>
              <a:rPr lang="en-US" b="1" i="0">
                <a:solidFill>
                  <a:srgbClr val="000000"/>
                </a:solidFill>
              </a:rPr>
              <a:t>By doing all the easier questions on the first pass, you gain confidence going into the second pass</a:t>
            </a:r>
          </a:p>
        </p:txBody>
      </p:sp>
    </p:spTree>
  </p:cSld>
  <p:clrMapOvr>
    <a:masterClrMapping/>
  </p:clrMapOvr>
  <p:transition spd="med">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2"/>
          <p:cNvSpPr>
            <a:spLocks noGrp="1" noChangeArrowheads="1"/>
          </p:cNvSpPr>
          <p:nvPr>
            <p:ph type="title"/>
          </p:nvPr>
        </p:nvSpPr>
        <p:spPr bwMode="auto">
          <a:xfrm>
            <a:off x="457200" y="657225"/>
            <a:ext cx="8229600" cy="766763"/>
          </a:xfrm>
          <a:noFill/>
          <a:ln>
            <a:miter lim="800000"/>
            <a:headEnd/>
            <a:tailEnd/>
          </a:ln>
        </p:spPr>
        <p:txBody>
          <a:bodyPr vert="horz" wrap="square" lIns="91440" tIns="45720" rIns="91440" bIns="45720" numCol="1" anchor="t" anchorCtr="0" compatLnSpc="1">
            <a:prstTxWarp prst="textNoShape">
              <a:avLst/>
            </a:prstTxWarp>
          </a:bodyPr>
          <a:lstStyle/>
          <a:p>
            <a:r>
              <a:rPr lang="en-US"/>
              <a:t>         </a:t>
            </a:r>
            <a:r>
              <a:rPr lang="en-US">
                <a:solidFill>
                  <a:srgbClr val="000000"/>
                </a:solidFill>
              </a:rPr>
              <a:t>What Calculator to Use</a:t>
            </a:r>
          </a:p>
        </p:txBody>
      </p:sp>
      <p:sp>
        <p:nvSpPr>
          <p:cNvPr id="573443" name="Rectangle 3"/>
          <p:cNvSpPr>
            <a:spLocks noGrp="1" noChangeArrowheads="1"/>
          </p:cNvSpPr>
          <p:nvPr>
            <p:ph type="body" idx="1"/>
          </p:nvPr>
        </p:nvSpPr>
        <p:spPr bwMode="auto">
          <a:xfrm>
            <a:off x="457200" y="4381500"/>
            <a:ext cx="8229600" cy="1666875"/>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pPr>
            <a:endParaRPr lang="en-US" sz="2400"/>
          </a:p>
          <a:p>
            <a:pPr>
              <a:lnSpc>
                <a:spcPct val="80000"/>
              </a:lnSpc>
            </a:pPr>
            <a:endParaRPr lang="en-US" sz="2400"/>
          </a:p>
          <a:p>
            <a:pPr>
              <a:lnSpc>
                <a:spcPct val="80000"/>
              </a:lnSpc>
            </a:pPr>
            <a:r>
              <a:rPr lang="en-US" sz="2800">
                <a:solidFill>
                  <a:srgbClr val="000000"/>
                </a:solidFill>
              </a:rPr>
              <a:t>Ideally, use a TI-83</a:t>
            </a:r>
          </a:p>
          <a:p>
            <a:pPr>
              <a:lnSpc>
                <a:spcPct val="80000"/>
              </a:lnSpc>
            </a:pPr>
            <a:r>
              <a:rPr lang="en-US" sz="2800">
                <a:solidFill>
                  <a:srgbClr val="000000"/>
                </a:solidFill>
              </a:rPr>
              <a:t>TI-89 and TI-92s are not allowed</a:t>
            </a:r>
          </a:p>
        </p:txBody>
      </p:sp>
      <p:pic>
        <p:nvPicPr>
          <p:cNvPr id="573445" name="Picture 5" descr="MPj04385450000[1]"/>
          <p:cNvPicPr>
            <a:picLocks noChangeAspect="1" noChangeArrowheads="1"/>
          </p:cNvPicPr>
          <p:nvPr/>
        </p:nvPicPr>
        <p:blipFill>
          <a:blip r:embed="rId2"/>
          <a:srcRect/>
          <a:stretch>
            <a:fillRect/>
          </a:stretch>
        </p:blipFill>
        <p:spPr bwMode="auto">
          <a:xfrm>
            <a:off x="3441700" y="1423988"/>
            <a:ext cx="4457700" cy="3392487"/>
          </a:xfrm>
          <a:prstGeom prst="rect">
            <a:avLst/>
          </a:prstGeom>
          <a:noFill/>
        </p:spPr>
      </p:pic>
    </p:spTree>
  </p:cSld>
  <p:clrMapOvr>
    <a:masterClrMapping/>
  </p:clrMapOvr>
  <p:transition spd="med">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82" name="Picture 2" descr="act_sec-b2"/>
          <p:cNvPicPr>
            <a:picLocks noChangeAspect="1" noChangeArrowheads="1"/>
          </p:cNvPicPr>
          <p:nvPr/>
        </p:nvPicPr>
        <p:blipFill>
          <a:blip r:embed="rId3"/>
          <a:srcRect/>
          <a:stretch>
            <a:fillRect/>
          </a:stretch>
        </p:blipFill>
        <p:spPr bwMode="auto">
          <a:xfrm>
            <a:off x="-190500" y="-142875"/>
            <a:ext cx="9525000" cy="7143750"/>
          </a:xfrm>
          <a:prstGeom prst="rect">
            <a:avLst/>
          </a:prstGeom>
          <a:noFill/>
        </p:spPr>
      </p:pic>
      <p:sp>
        <p:nvSpPr>
          <p:cNvPr id="532483" name="Rectangle 3"/>
          <p:cNvSpPr>
            <a:spLocks noChangeArrowheads="1"/>
          </p:cNvSpPr>
          <p:nvPr/>
        </p:nvSpPr>
        <p:spPr bwMode="auto">
          <a:xfrm>
            <a:off x="2081213" y="1244600"/>
            <a:ext cx="6184900" cy="1143000"/>
          </a:xfrm>
          <a:prstGeom prst="rect">
            <a:avLst/>
          </a:prstGeom>
          <a:noFill/>
          <a:ln w="9525">
            <a:noFill/>
            <a:miter lim="800000"/>
            <a:headEnd/>
            <a:tailEnd/>
          </a:ln>
          <a:effectLst/>
        </p:spPr>
        <p:txBody>
          <a:bodyPr/>
          <a:lstStyle/>
          <a:p>
            <a:pPr algn="ctr"/>
            <a:r>
              <a:rPr lang="en-US" sz="4000" b="1" i="0">
                <a:solidFill>
                  <a:srgbClr val="000000"/>
                </a:solidFill>
              </a:rPr>
              <a:t>Plugging in and Backsolving</a:t>
            </a:r>
          </a:p>
        </p:txBody>
      </p:sp>
      <p:sp>
        <p:nvSpPr>
          <p:cNvPr id="532484" name="Rectangle 4"/>
          <p:cNvSpPr>
            <a:spLocks noChangeArrowheads="1"/>
          </p:cNvSpPr>
          <p:nvPr/>
        </p:nvSpPr>
        <p:spPr bwMode="auto">
          <a:xfrm>
            <a:off x="1104900" y="2933700"/>
            <a:ext cx="8229600" cy="3289300"/>
          </a:xfrm>
          <a:prstGeom prst="rect">
            <a:avLst/>
          </a:prstGeom>
          <a:noFill/>
          <a:ln w="9525">
            <a:noFill/>
            <a:miter lim="800000"/>
            <a:headEnd/>
            <a:tailEnd/>
          </a:ln>
          <a:effectLst/>
        </p:spPr>
        <p:txBody>
          <a:bodyPr/>
          <a:lstStyle/>
          <a:p>
            <a:pPr marL="342900" indent="-342900">
              <a:spcBef>
                <a:spcPct val="20000"/>
              </a:spcBef>
              <a:buSzPct val="100000"/>
              <a:buFontTx/>
              <a:buChar char="•"/>
            </a:pPr>
            <a:r>
              <a:rPr lang="en-US" b="1" i="0">
                <a:solidFill>
                  <a:srgbClr val="000000"/>
                </a:solidFill>
              </a:rPr>
              <a:t>When asked to solve for x, then try “working backwards” from your answers choices always starting with the middle answer choice, this way you’ll never have to plug in more than two choices</a:t>
            </a:r>
          </a:p>
          <a:p>
            <a:pPr marL="342900" indent="-342900">
              <a:spcBef>
                <a:spcPct val="20000"/>
              </a:spcBef>
              <a:buSzPct val="100000"/>
            </a:pPr>
            <a:endParaRPr lang="en-US" b="1" i="0">
              <a:solidFill>
                <a:srgbClr val="000000"/>
              </a:solidFill>
            </a:endParaRPr>
          </a:p>
          <a:p>
            <a:pPr marL="342900" indent="-342900">
              <a:spcBef>
                <a:spcPct val="20000"/>
              </a:spcBef>
              <a:buSzPct val="100000"/>
              <a:buFontTx/>
              <a:buChar char="•"/>
            </a:pPr>
            <a:r>
              <a:rPr lang="en-US" b="1" i="0">
                <a:solidFill>
                  <a:srgbClr val="000000"/>
                </a:solidFill>
              </a:rPr>
              <a:t>When not asked to solve for a particular variable you can “plug-in” reasonable numbers</a:t>
            </a:r>
          </a:p>
        </p:txBody>
      </p:sp>
      <p:pic>
        <p:nvPicPr>
          <p:cNvPr id="532485" name="Picture 5" descr="MCj03326800000[1]"/>
          <p:cNvPicPr>
            <a:picLocks noChangeAspect="1" noChangeArrowheads="1"/>
          </p:cNvPicPr>
          <p:nvPr/>
        </p:nvPicPr>
        <p:blipFill>
          <a:blip r:embed="rId4"/>
          <a:srcRect/>
          <a:stretch>
            <a:fillRect/>
          </a:stretch>
        </p:blipFill>
        <p:spPr bwMode="auto">
          <a:xfrm>
            <a:off x="317500" y="942975"/>
            <a:ext cx="2081213" cy="1889125"/>
          </a:xfrm>
          <a:prstGeom prst="rect">
            <a:avLst/>
          </a:prstGeom>
          <a:noFill/>
        </p:spPr>
      </p:pic>
    </p:spTree>
  </p:cSld>
  <p:clrMapOvr>
    <a:masterClrMapping/>
  </p:clrMapOvr>
  <p:transition spd="med">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2658" name="Picture 2" descr="act_sec-b2"/>
          <p:cNvPicPr>
            <a:picLocks noChangeAspect="1" noChangeArrowheads="1"/>
          </p:cNvPicPr>
          <p:nvPr/>
        </p:nvPicPr>
        <p:blipFill>
          <a:blip r:embed="rId3"/>
          <a:srcRect/>
          <a:stretch>
            <a:fillRect/>
          </a:stretch>
        </p:blipFill>
        <p:spPr bwMode="auto">
          <a:xfrm>
            <a:off x="-190500" y="-142875"/>
            <a:ext cx="9525000" cy="7143750"/>
          </a:xfrm>
          <a:prstGeom prst="rect">
            <a:avLst/>
          </a:prstGeom>
          <a:noFill/>
        </p:spPr>
      </p:pic>
      <p:sp>
        <p:nvSpPr>
          <p:cNvPr id="582660" name="Rectangle 4"/>
          <p:cNvSpPr>
            <a:spLocks noChangeArrowheads="1"/>
          </p:cNvSpPr>
          <p:nvPr/>
        </p:nvSpPr>
        <p:spPr bwMode="auto">
          <a:xfrm>
            <a:off x="457200" y="1381125"/>
            <a:ext cx="8229600" cy="2505075"/>
          </a:xfrm>
          <a:prstGeom prst="rect">
            <a:avLst/>
          </a:prstGeom>
          <a:noFill/>
          <a:ln w="9525">
            <a:noFill/>
            <a:miter lim="800000"/>
            <a:headEnd/>
            <a:tailEnd/>
          </a:ln>
          <a:effectLst/>
        </p:spPr>
        <p:txBody>
          <a:bodyPr/>
          <a:lstStyle/>
          <a:p>
            <a:pPr marL="342900" indent="-342900">
              <a:spcBef>
                <a:spcPct val="20000"/>
              </a:spcBef>
              <a:buSzPct val="100000"/>
            </a:pPr>
            <a:r>
              <a:rPr lang="en-US" sz="2000" b="1" i="0">
                <a:solidFill>
                  <a:srgbClr val="000000"/>
                </a:solidFill>
              </a:rPr>
              <a:t>2</a:t>
            </a:r>
            <a:r>
              <a:rPr lang="en-US" sz="2000" i="0">
                <a:solidFill>
                  <a:srgbClr val="000000"/>
                </a:solidFill>
              </a:rPr>
              <a:t>.  If $600 was deposited in a bank account for one year and earned interest of $42, what was the interest rate?</a:t>
            </a:r>
          </a:p>
          <a:p>
            <a:pPr marL="342900" indent="-342900">
              <a:spcBef>
                <a:spcPct val="20000"/>
              </a:spcBef>
              <a:buSzPct val="100000"/>
            </a:pPr>
            <a:r>
              <a:rPr lang="en-US" sz="2000" i="0">
                <a:solidFill>
                  <a:srgbClr val="000000"/>
                </a:solidFill>
              </a:rPr>
              <a:t>     </a:t>
            </a:r>
            <a:r>
              <a:rPr lang="en-US" sz="2000" b="1" i="0">
                <a:solidFill>
                  <a:srgbClr val="000000"/>
                </a:solidFill>
              </a:rPr>
              <a:t>F</a:t>
            </a:r>
            <a:r>
              <a:rPr lang="en-US" sz="2000" i="0">
                <a:solidFill>
                  <a:srgbClr val="000000"/>
                </a:solidFill>
              </a:rPr>
              <a:t>. 6.26%</a:t>
            </a:r>
          </a:p>
          <a:p>
            <a:pPr marL="342900" indent="-342900">
              <a:spcBef>
                <a:spcPct val="20000"/>
              </a:spcBef>
              <a:buSzPct val="100000"/>
            </a:pPr>
            <a:r>
              <a:rPr lang="en-US" sz="2000" i="0">
                <a:solidFill>
                  <a:srgbClr val="000000"/>
                </a:solidFill>
              </a:rPr>
              <a:t>	</a:t>
            </a:r>
            <a:r>
              <a:rPr lang="en-US" sz="2000" b="1" i="0">
                <a:solidFill>
                  <a:srgbClr val="000000"/>
                </a:solidFill>
              </a:rPr>
              <a:t>G</a:t>
            </a:r>
            <a:r>
              <a:rPr lang="en-US" sz="2000" i="0">
                <a:solidFill>
                  <a:srgbClr val="000000"/>
                </a:solidFill>
              </a:rPr>
              <a:t>. </a:t>
            </a:r>
            <a:r>
              <a:rPr lang="en-US" sz="2000" i="0">
                <a:solidFill>
                  <a:srgbClr val="0000FF"/>
                </a:solidFill>
              </a:rPr>
              <a:t>7.00%</a:t>
            </a:r>
          </a:p>
          <a:p>
            <a:pPr marL="342900" indent="-342900">
              <a:spcBef>
                <a:spcPct val="20000"/>
              </a:spcBef>
              <a:buSzPct val="100000"/>
            </a:pPr>
            <a:r>
              <a:rPr lang="en-US" sz="2000" i="0">
                <a:solidFill>
                  <a:srgbClr val="000000"/>
                </a:solidFill>
              </a:rPr>
              <a:t>	</a:t>
            </a:r>
            <a:r>
              <a:rPr lang="en-US" sz="2000" b="1" i="0">
                <a:solidFill>
                  <a:srgbClr val="000000"/>
                </a:solidFill>
              </a:rPr>
              <a:t>H</a:t>
            </a:r>
            <a:r>
              <a:rPr lang="en-US" sz="2000" i="0">
                <a:solidFill>
                  <a:srgbClr val="000000"/>
                </a:solidFill>
              </a:rPr>
              <a:t>. </a:t>
            </a:r>
            <a:r>
              <a:rPr lang="en-US" sz="2000" i="0">
                <a:solidFill>
                  <a:schemeClr val="hlink"/>
                </a:solidFill>
              </a:rPr>
              <a:t>8.00%</a:t>
            </a:r>
          </a:p>
          <a:p>
            <a:pPr marL="342900" indent="-342900">
              <a:spcBef>
                <a:spcPct val="20000"/>
              </a:spcBef>
              <a:buSzPct val="100000"/>
            </a:pPr>
            <a:r>
              <a:rPr lang="en-US" sz="2000" i="0">
                <a:solidFill>
                  <a:srgbClr val="000000"/>
                </a:solidFill>
              </a:rPr>
              <a:t>	</a:t>
            </a:r>
            <a:r>
              <a:rPr lang="en-US" sz="2000" b="1" i="0">
                <a:solidFill>
                  <a:srgbClr val="000000"/>
                </a:solidFill>
              </a:rPr>
              <a:t>I</a:t>
            </a:r>
            <a:r>
              <a:rPr lang="en-US" sz="2000" i="0">
                <a:solidFill>
                  <a:srgbClr val="000000"/>
                </a:solidFill>
              </a:rPr>
              <a:t>.  9.00%</a:t>
            </a:r>
          </a:p>
          <a:p>
            <a:pPr marL="342900" indent="-342900">
              <a:spcBef>
                <a:spcPct val="20000"/>
              </a:spcBef>
              <a:buSzPct val="100000"/>
            </a:pPr>
            <a:r>
              <a:rPr lang="en-US" sz="2000" i="0">
                <a:solidFill>
                  <a:srgbClr val="000000"/>
                </a:solidFill>
              </a:rPr>
              <a:t>	</a:t>
            </a:r>
            <a:r>
              <a:rPr lang="en-US" sz="2000" b="1" i="0">
                <a:solidFill>
                  <a:srgbClr val="000000"/>
                </a:solidFill>
              </a:rPr>
              <a:t>K</a:t>
            </a:r>
            <a:r>
              <a:rPr lang="en-US" sz="2000" i="0">
                <a:solidFill>
                  <a:srgbClr val="000000"/>
                </a:solidFill>
              </a:rPr>
              <a:t>. 9.50%</a:t>
            </a:r>
          </a:p>
          <a:p>
            <a:pPr marL="342900" indent="-342900">
              <a:spcBef>
                <a:spcPct val="20000"/>
              </a:spcBef>
              <a:buSzPct val="100000"/>
            </a:pPr>
            <a:endParaRPr lang="en-US" sz="2000" b="1" i="0">
              <a:solidFill>
                <a:srgbClr val="000000"/>
              </a:solidFill>
            </a:endParaRPr>
          </a:p>
        </p:txBody>
      </p:sp>
      <p:sp>
        <p:nvSpPr>
          <p:cNvPr id="582661" name="Text Box 5"/>
          <p:cNvSpPr txBox="1">
            <a:spLocks noChangeArrowheads="1"/>
          </p:cNvSpPr>
          <p:nvPr/>
        </p:nvSpPr>
        <p:spPr bwMode="auto">
          <a:xfrm>
            <a:off x="457200" y="4143375"/>
            <a:ext cx="8524875" cy="2073275"/>
          </a:xfrm>
          <a:prstGeom prst="rect">
            <a:avLst/>
          </a:prstGeom>
          <a:solidFill>
            <a:schemeClr val="tx2"/>
          </a:solidFill>
          <a:ln w="12700">
            <a:noFill/>
            <a:miter lim="800000"/>
            <a:headEnd/>
            <a:tailEnd/>
          </a:ln>
          <a:effectLst/>
        </p:spPr>
        <p:txBody>
          <a:bodyPr>
            <a:spAutoFit/>
          </a:bodyPr>
          <a:lstStyle/>
          <a:p>
            <a:pPr algn="ctr">
              <a:spcBef>
                <a:spcPct val="50000"/>
              </a:spcBef>
            </a:pPr>
            <a:r>
              <a:rPr lang="en-US" sz="2000">
                <a:solidFill>
                  <a:srgbClr val="000000"/>
                </a:solidFill>
              </a:rPr>
              <a:t> </a:t>
            </a:r>
            <a:r>
              <a:rPr lang="en-US" sz="2000" b="1" i="0">
                <a:solidFill>
                  <a:srgbClr val="000000"/>
                </a:solidFill>
              </a:rPr>
              <a:t>If you know the equation, use it.  If you don’t know the equation, then backsolve from the answers</a:t>
            </a:r>
          </a:p>
          <a:p>
            <a:pPr>
              <a:spcBef>
                <a:spcPct val="50000"/>
              </a:spcBef>
              <a:buFontTx/>
              <a:buChar char="•"/>
            </a:pPr>
            <a:r>
              <a:rPr lang="en-US" sz="2000">
                <a:solidFill>
                  <a:srgbClr val="000000"/>
                </a:solidFill>
              </a:rPr>
              <a:t>Start with H so depending on the answer you only have to work in one direction</a:t>
            </a:r>
          </a:p>
          <a:p>
            <a:pPr>
              <a:spcBef>
                <a:spcPct val="50000"/>
              </a:spcBef>
              <a:buFontTx/>
              <a:buChar char="•"/>
            </a:pPr>
            <a:r>
              <a:rPr lang="en-US" sz="2000">
                <a:solidFill>
                  <a:srgbClr val="000000"/>
                </a:solidFill>
              </a:rPr>
              <a:t> Does 8% of 600 = $42?  No – it equals 48 so you’ll want to move down to 7%</a:t>
            </a:r>
          </a:p>
          <a:p>
            <a:pPr>
              <a:spcBef>
                <a:spcPct val="50000"/>
              </a:spcBef>
              <a:buFontTx/>
              <a:buChar char="•"/>
            </a:pPr>
            <a:r>
              <a:rPr lang="en-US" sz="2000">
                <a:solidFill>
                  <a:srgbClr val="000000"/>
                </a:solidFill>
              </a:rPr>
              <a:t> Does 7% of 600 = $42?  Yes – it does equal 42 so you have your answer</a:t>
            </a:r>
          </a:p>
        </p:txBody>
      </p:sp>
      <p:sp>
        <p:nvSpPr>
          <p:cNvPr id="582662" name="Text Box 6"/>
          <p:cNvSpPr txBox="1">
            <a:spLocks noChangeArrowheads="1"/>
          </p:cNvSpPr>
          <p:nvPr/>
        </p:nvSpPr>
        <p:spPr bwMode="auto">
          <a:xfrm>
            <a:off x="2457450" y="609600"/>
            <a:ext cx="4067175" cy="579438"/>
          </a:xfrm>
          <a:prstGeom prst="rect">
            <a:avLst/>
          </a:prstGeom>
          <a:noFill/>
          <a:ln w="12700">
            <a:noFill/>
            <a:miter lim="800000"/>
            <a:headEnd/>
            <a:tailEnd/>
          </a:ln>
          <a:effectLst/>
        </p:spPr>
        <p:txBody>
          <a:bodyPr>
            <a:spAutoFit/>
          </a:bodyPr>
          <a:lstStyle/>
          <a:p>
            <a:pPr algn="ctr">
              <a:spcBef>
                <a:spcPct val="50000"/>
              </a:spcBef>
            </a:pPr>
            <a:r>
              <a:rPr lang="en-US" sz="3200" b="1" i="0">
                <a:solidFill>
                  <a:srgbClr val="000000"/>
                </a:solidFill>
              </a:rPr>
              <a:t>Backsolving</a:t>
            </a:r>
          </a:p>
        </p:txBody>
      </p:sp>
    </p:spTree>
  </p:cSld>
  <p:clrMapOvr>
    <a:masterClrMapping/>
  </p:clrMapOvr>
  <p:transition spd="med">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4530" name="Picture 2" descr="act_sec-b2"/>
          <p:cNvPicPr>
            <a:picLocks noChangeAspect="1" noChangeArrowheads="1"/>
          </p:cNvPicPr>
          <p:nvPr/>
        </p:nvPicPr>
        <p:blipFill>
          <a:blip r:embed="rId3"/>
          <a:srcRect/>
          <a:stretch>
            <a:fillRect/>
          </a:stretch>
        </p:blipFill>
        <p:spPr bwMode="auto">
          <a:xfrm>
            <a:off x="-190500" y="-142875"/>
            <a:ext cx="9525000" cy="7143750"/>
          </a:xfrm>
          <a:prstGeom prst="rect">
            <a:avLst/>
          </a:prstGeom>
          <a:noFill/>
        </p:spPr>
      </p:pic>
      <p:sp>
        <p:nvSpPr>
          <p:cNvPr id="534531" name="Rectangle 3"/>
          <p:cNvSpPr>
            <a:spLocks noChangeArrowheads="1"/>
          </p:cNvSpPr>
          <p:nvPr/>
        </p:nvSpPr>
        <p:spPr bwMode="auto">
          <a:xfrm>
            <a:off x="2882900" y="3003550"/>
            <a:ext cx="6540500" cy="1143000"/>
          </a:xfrm>
          <a:prstGeom prst="rect">
            <a:avLst/>
          </a:prstGeom>
          <a:noFill/>
          <a:ln w="9525">
            <a:noFill/>
            <a:miter lim="800000"/>
            <a:headEnd/>
            <a:tailEnd/>
          </a:ln>
          <a:effectLst/>
        </p:spPr>
        <p:txBody>
          <a:bodyPr/>
          <a:lstStyle/>
          <a:p>
            <a:pPr algn="ctr"/>
            <a:r>
              <a:rPr lang="en-US" sz="4000" b="1" i="0">
                <a:solidFill>
                  <a:srgbClr val="000000"/>
                </a:solidFill>
              </a:rPr>
              <a:t>READING STRATEGIES</a:t>
            </a:r>
          </a:p>
        </p:txBody>
      </p:sp>
      <p:pic>
        <p:nvPicPr>
          <p:cNvPr id="534538" name="Picture 10" descr="MPj04431680000[1]"/>
          <p:cNvPicPr>
            <a:picLocks noChangeAspect="1" noChangeArrowheads="1"/>
          </p:cNvPicPr>
          <p:nvPr/>
        </p:nvPicPr>
        <p:blipFill>
          <a:blip r:embed="rId4"/>
          <a:srcRect/>
          <a:stretch>
            <a:fillRect/>
          </a:stretch>
        </p:blipFill>
        <p:spPr bwMode="auto">
          <a:xfrm>
            <a:off x="88900" y="1098550"/>
            <a:ext cx="2941638" cy="4406900"/>
          </a:xfrm>
          <a:prstGeom prst="rect">
            <a:avLst/>
          </a:prstGeom>
          <a:noFill/>
        </p:spPr>
      </p:pic>
    </p:spTree>
  </p:cSld>
  <p:clrMapOvr>
    <a:masterClrMapping/>
  </p:clrMapOvr>
  <p:transition spd="med">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0674" name="Picture 2" descr="act_sec-b2"/>
          <p:cNvPicPr>
            <a:picLocks noChangeAspect="1" noChangeArrowheads="1"/>
          </p:cNvPicPr>
          <p:nvPr/>
        </p:nvPicPr>
        <p:blipFill>
          <a:blip r:embed="rId3"/>
          <a:srcRect/>
          <a:stretch>
            <a:fillRect/>
          </a:stretch>
        </p:blipFill>
        <p:spPr bwMode="auto">
          <a:xfrm>
            <a:off x="-190500" y="0"/>
            <a:ext cx="9525000" cy="7143750"/>
          </a:xfrm>
          <a:prstGeom prst="rect">
            <a:avLst/>
          </a:prstGeom>
          <a:noFill/>
        </p:spPr>
      </p:pic>
      <p:sp>
        <p:nvSpPr>
          <p:cNvPr id="540675" name="Rectangle 3"/>
          <p:cNvSpPr>
            <a:spLocks noChangeArrowheads="1"/>
          </p:cNvSpPr>
          <p:nvPr/>
        </p:nvSpPr>
        <p:spPr bwMode="auto">
          <a:xfrm>
            <a:off x="1120775" y="3228975"/>
            <a:ext cx="7281863" cy="3281363"/>
          </a:xfrm>
          <a:prstGeom prst="rect">
            <a:avLst/>
          </a:prstGeom>
          <a:noFill/>
          <a:ln w="12700">
            <a:noFill/>
            <a:miter lim="800000"/>
            <a:headEnd/>
            <a:tailEnd/>
          </a:ln>
          <a:effectLst/>
        </p:spPr>
        <p:txBody>
          <a:bodyPr lIns="90488" tIns="44450" rIns="90488" bIns="44450"/>
          <a:lstStyle/>
          <a:p>
            <a:pPr>
              <a:lnSpc>
                <a:spcPct val="85000"/>
              </a:lnSpc>
            </a:pPr>
            <a:r>
              <a:rPr lang="en-US" sz="3600" b="1" i="0">
                <a:solidFill>
                  <a:srgbClr val="000000"/>
                </a:solidFill>
              </a:rPr>
              <a:t>Prose Fiction  		25%</a:t>
            </a:r>
          </a:p>
          <a:p>
            <a:pPr>
              <a:lnSpc>
                <a:spcPct val="85000"/>
              </a:lnSpc>
            </a:pPr>
            <a:r>
              <a:rPr lang="en-US" sz="3600" b="1" i="0">
                <a:solidFill>
                  <a:srgbClr val="000000"/>
                </a:solidFill>
              </a:rPr>
              <a:t>Social Sciences  		25%</a:t>
            </a:r>
          </a:p>
          <a:p>
            <a:pPr>
              <a:lnSpc>
                <a:spcPct val="85000"/>
              </a:lnSpc>
            </a:pPr>
            <a:r>
              <a:rPr lang="en-US" sz="3600" b="1" i="0">
                <a:solidFill>
                  <a:srgbClr val="000000"/>
                </a:solidFill>
              </a:rPr>
              <a:t>Humanities 			25%</a:t>
            </a:r>
          </a:p>
          <a:p>
            <a:pPr>
              <a:lnSpc>
                <a:spcPct val="85000"/>
              </a:lnSpc>
            </a:pPr>
            <a:r>
              <a:rPr lang="en-US" sz="3600" b="1" i="0">
                <a:solidFill>
                  <a:srgbClr val="000000"/>
                </a:solidFill>
              </a:rPr>
              <a:t>Natural Science  		25%</a:t>
            </a:r>
            <a:endParaRPr lang="en-US" sz="4800" b="1" i="0">
              <a:solidFill>
                <a:srgbClr val="000000"/>
              </a:solidFill>
            </a:endParaRPr>
          </a:p>
          <a:p>
            <a:pPr>
              <a:lnSpc>
                <a:spcPct val="85000"/>
              </a:lnSpc>
            </a:pPr>
            <a:endParaRPr lang="en-US" sz="4000" b="1" i="0">
              <a:solidFill>
                <a:srgbClr val="000000"/>
              </a:solidFill>
            </a:endParaRPr>
          </a:p>
          <a:p>
            <a:pPr algn="ctr">
              <a:lnSpc>
                <a:spcPct val="85000"/>
              </a:lnSpc>
            </a:pPr>
            <a:r>
              <a:rPr lang="en-US" sz="4000" b="1" i="0">
                <a:solidFill>
                  <a:srgbClr val="000000"/>
                </a:solidFill>
              </a:rPr>
              <a:t>40 items, 35 minutes</a:t>
            </a:r>
            <a:endParaRPr lang="en-US" sz="4800" b="1" i="0">
              <a:solidFill>
                <a:srgbClr val="000000"/>
              </a:solidFill>
            </a:endParaRPr>
          </a:p>
        </p:txBody>
      </p:sp>
      <p:sp>
        <p:nvSpPr>
          <p:cNvPr id="540676" name="Rectangle 4"/>
          <p:cNvSpPr>
            <a:spLocks noChangeArrowheads="1"/>
          </p:cNvSpPr>
          <p:nvPr/>
        </p:nvSpPr>
        <p:spPr bwMode="auto">
          <a:xfrm>
            <a:off x="3009900" y="1168400"/>
            <a:ext cx="6324600" cy="1435100"/>
          </a:xfrm>
          <a:prstGeom prst="rect">
            <a:avLst/>
          </a:prstGeom>
          <a:noFill/>
          <a:ln w="12700">
            <a:noFill/>
            <a:miter lim="800000"/>
            <a:headEnd/>
            <a:tailEnd/>
          </a:ln>
          <a:effectLst/>
        </p:spPr>
        <p:txBody>
          <a:bodyPr lIns="90488" tIns="44450" rIns="90488" bIns="44450" anchor="ctr"/>
          <a:lstStyle/>
          <a:p>
            <a:pPr algn="ctr">
              <a:lnSpc>
                <a:spcPct val="75000"/>
              </a:lnSpc>
            </a:pPr>
            <a:r>
              <a:rPr lang="en-US" sz="4800" b="1" i="0">
                <a:solidFill>
                  <a:srgbClr val="000000"/>
                </a:solidFill>
              </a:rPr>
              <a:t>ACT Reading Test Content</a:t>
            </a:r>
          </a:p>
        </p:txBody>
      </p:sp>
      <p:pic>
        <p:nvPicPr>
          <p:cNvPr id="540678" name="Picture 6" descr="MPj04445070000[1]"/>
          <p:cNvPicPr>
            <a:picLocks noChangeAspect="1" noChangeArrowheads="1"/>
          </p:cNvPicPr>
          <p:nvPr/>
        </p:nvPicPr>
        <p:blipFill>
          <a:blip r:embed="rId4" cstate="print"/>
          <a:srcRect/>
          <a:stretch>
            <a:fillRect/>
          </a:stretch>
        </p:blipFill>
        <p:spPr bwMode="auto">
          <a:xfrm>
            <a:off x="203200" y="889000"/>
            <a:ext cx="2843213" cy="1892300"/>
          </a:xfrm>
          <a:prstGeom prst="rect">
            <a:avLst/>
          </a:prstGeom>
          <a:noFill/>
        </p:spPr>
      </p:pic>
    </p:spTree>
  </p:cSld>
  <p:clrMapOvr>
    <a:masterClrMapping/>
  </p:clrMapOvr>
  <p:transition spd="med">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6578" name="Picture 2" descr="act_sec-b2"/>
          <p:cNvPicPr>
            <a:picLocks noChangeAspect="1" noChangeArrowheads="1"/>
          </p:cNvPicPr>
          <p:nvPr/>
        </p:nvPicPr>
        <p:blipFill>
          <a:blip r:embed="rId3"/>
          <a:srcRect/>
          <a:stretch>
            <a:fillRect/>
          </a:stretch>
        </p:blipFill>
        <p:spPr bwMode="auto">
          <a:xfrm>
            <a:off x="-190500" y="-142875"/>
            <a:ext cx="9525000" cy="7143750"/>
          </a:xfrm>
          <a:prstGeom prst="rect">
            <a:avLst/>
          </a:prstGeom>
          <a:noFill/>
        </p:spPr>
      </p:pic>
      <p:sp>
        <p:nvSpPr>
          <p:cNvPr id="536579" name="Rectangle 3"/>
          <p:cNvSpPr>
            <a:spLocks noChangeArrowheads="1"/>
          </p:cNvSpPr>
          <p:nvPr/>
        </p:nvSpPr>
        <p:spPr bwMode="auto">
          <a:xfrm>
            <a:off x="0" y="2362200"/>
            <a:ext cx="6997700" cy="3797300"/>
          </a:xfrm>
          <a:prstGeom prst="rect">
            <a:avLst/>
          </a:prstGeom>
          <a:noFill/>
          <a:ln w="9525">
            <a:noFill/>
            <a:miter lim="800000"/>
            <a:headEnd/>
            <a:tailEnd/>
          </a:ln>
          <a:effectLst/>
        </p:spPr>
        <p:txBody>
          <a:bodyPr/>
          <a:lstStyle/>
          <a:p>
            <a:pPr marL="342900" indent="-342900">
              <a:lnSpc>
                <a:spcPct val="80000"/>
              </a:lnSpc>
              <a:spcBef>
                <a:spcPct val="20000"/>
              </a:spcBef>
              <a:buSzPct val="100000"/>
              <a:buFontTx/>
              <a:buChar char="•"/>
            </a:pPr>
            <a:r>
              <a:rPr lang="en-US" b="1" i="0">
                <a:solidFill>
                  <a:srgbClr val="000000"/>
                </a:solidFill>
              </a:rPr>
              <a:t>Testers typically find that one type of  passage is consistently more difficult for them than the other three, typically by up to 20%.  Save this passage for last</a:t>
            </a:r>
          </a:p>
          <a:p>
            <a:pPr marL="342900" indent="-342900">
              <a:lnSpc>
                <a:spcPct val="80000"/>
              </a:lnSpc>
              <a:spcBef>
                <a:spcPct val="20000"/>
              </a:spcBef>
              <a:buSzPct val="100000"/>
            </a:pPr>
            <a:endParaRPr lang="en-US" b="1" i="0">
              <a:solidFill>
                <a:srgbClr val="000000"/>
              </a:solidFill>
            </a:endParaRPr>
          </a:p>
          <a:p>
            <a:pPr marL="342900" indent="-342900">
              <a:lnSpc>
                <a:spcPct val="80000"/>
              </a:lnSpc>
              <a:spcBef>
                <a:spcPct val="20000"/>
              </a:spcBef>
              <a:buSzPct val="100000"/>
              <a:buFontTx/>
              <a:buChar char="•"/>
            </a:pPr>
            <a:r>
              <a:rPr lang="en-US" b="1" i="0">
                <a:solidFill>
                  <a:srgbClr val="000000"/>
                </a:solidFill>
              </a:rPr>
              <a:t>The toughest passages are usually either prose fictions (sub-text, metaphor, allegory, etc.) or natural science (unfamiliar terminology)</a:t>
            </a:r>
          </a:p>
          <a:p>
            <a:pPr marL="342900" indent="-342900">
              <a:lnSpc>
                <a:spcPct val="80000"/>
              </a:lnSpc>
              <a:spcBef>
                <a:spcPct val="20000"/>
              </a:spcBef>
              <a:buSzPct val="100000"/>
            </a:pPr>
            <a:endParaRPr lang="en-US" b="1" i="0">
              <a:solidFill>
                <a:srgbClr val="000000"/>
              </a:solidFill>
            </a:endParaRPr>
          </a:p>
        </p:txBody>
      </p:sp>
      <p:sp>
        <p:nvSpPr>
          <p:cNvPr id="536580" name="Text Box 4"/>
          <p:cNvSpPr txBox="1">
            <a:spLocks noChangeArrowheads="1"/>
          </p:cNvSpPr>
          <p:nvPr/>
        </p:nvSpPr>
        <p:spPr bwMode="auto">
          <a:xfrm>
            <a:off x="1549400" y="711200"/>
            <a:ext cx="6299200" cy="579438"/>
          </a:xfrm>
          <a:prstGeom prst="rect">
            <a:avLst/>
          </a:prstGeom>
          <a:noFill/>
          <a:ln w="12700">
            <a:noFill/>
            <a:miter lim="800000"/>
            <a:headEnd/>
            <a:tailEnd/>
          </a:ln>
          <a:effectLst/>
        </p:spPr>
        <p:txBody>
          <a:bodyPr>
            <a:spAutoFit/>
          </a:bodyPr>
          <a:lstStyle/>
          <a:p>
            <a:pPr algn="ctr">
              <a:spcBef>
                <a:spcPct val="50000"/>
              </a:spcBef>
            </a:pPr>
            <a:r>
              <a:rPr lang="en-US" sz="3200" b="1" i="0">
                <a:solidFill>
                  <a:srgbClr val="000000"/>
                </a:solidFill>
              </a:rPr>
              <a:t>Know Your Strengths</a:t>
            </a:r>
          </a:p>
        </p:txBody>
      </p:sp>
      <p:pic>
        <p:nvPicPr>
          <p:cNvPr id="536581" name="Picture 5" descr="MCj00889460000[1]"/>
          <p:cNvPicPr>
            <a:picLocks noChangeAspect="1" noChangeArrowheads="1"/>
          </p:cNvPicPr>
          <p:nvPr/>
        </p:nvPicPr>
        <p:blipFill>
          <a:blip r:embed="rId4"/>
          <a:srcRect/>
          <a:stretch>
            <a:fillRect/>
          </a:stretch>
        </p:blipFill>
        <p:spPr bwMode="auto">
          <a:xfrm>
            <a:off x="7034213" y="711200"/>
            <a:ext cx="1931987" cy="2036763"/>
          </a:xfrm>
          <a:prstGeom prst="rect">
            <a:avLst/>
          </a:prstGeom>
          <a:noFill/>
        </p:spPr>
      </p:pic>
    </p:spTree>
  </p:cSld>
  <p:clrMapOvr>
    <a:masterClrMapping/>
  </p:clrMapOvr>
  <p:transition spd="med">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ChangeArrowheads="1"/>
          </p:cNvSpPr>
          <p:nvPr>
            <p:ph type="title"/>
          </p:nvPr>
        </p:nvSpPr>
        <p:spPr bwMode="auto">
          <a:xfrm>
            <a:off x="2095500" y="1495425"/>
            <a:ext cx="6477000" cy="965200"/>
          </a:xfrm>
          <a:solidFill>
            <a:srgbClr val="FFFFFF"/>
          </a:solidFill>
          <a:ln>
            <a:solidFill>
              <a:schemeClr val="tx2"/>
            </a:solidFill>
            <a:miter lim="800000"/>
            <a:headEnd/>
            <a:tailEnd/>
          </a:ln>
        </p:spPr>
        <p:txBody>
          <a:bodyPr vert="horz" wrap="square" lIns="91440" tIns="45720" rIns="91440" bIns="45720" numCol="1" anchor="t" anchorCtr="0" compatLnSpc="1">
            <a:prstTxWarp prst="textNoShape">
              <a:avLst/>
            </a:prstTxWarp>
          </a:bodyPr>
          <a:lstStyle/>
          <a:p>
            <a:r>
              <a:rPr lang="en-US" sz="4000">
                <a:solidFill>
                  <a:srgbClr val="000000"/>
                </a:solidFill>
              </a:rPr>
              <a:t>The ACT – Rigor Means Ready</a:t>
            </a:r>
          </a:p>
        </p:txBody>
      </p:sp>
      <p:sp>
        <p:nvSpPr>
          <p:cNvPr id="494595" name="Rectangle 3"/>
          <p:cNvSpPr>
            <a:spLocks noChangeArrowheads="1"/>
          </p:cNvSpPr>
          <p:nvPr>
            <p:ph type="body" idx="1"/>
          </p:nvPr>
        </p:nvSpPr>
        <p:spPr bwMode="auto">
          <a:xfrm>
            <a:off x="749300" y="2867025"/>
            <a:ext cx="6934200" cy="3305175"/>
          </a:xfrm>
          <a:solidFill>
            <a:srgbClr val="FFFFFF"/>
          </a:solidFill>
          <a:ln>
            <a:solidFill>
              <a:schemeClr val="tx2"/>
            </a:solidFill>
            <a:miter lim="800000"/>
            <a:headEnd/>
            <a:tailEnd/>
          </a:ln>
        </p:spPr>
        <p:txBody>
          <a:bodyPr vert="horz" wrap="square" lIns="91440" tIns="45720" rIns="91440" bIns="45720" numCol="1" anchor="t" anchorCtr="0" compatLnSpc="1">
            <a:prstTxWarp prst="textNoShape">
              <a:avLst/>
            </a:prstTxWarp>
          </a:bodyPr>
          <a:lstStyle/>
          <a:p>
            <a:pPr>
              <a:lnSpc>
                <a:spcPct val="90000"/>
              </a:lnSpc>
            </a:pPr>
            <a:endParaRPr lang="en-US" sz="2400"/>
          </a:p>
          <a:p>
            <a:pPr>
              <a:lnSpc>
                <a:spcPct val="90000"/>
              </a:lnSpc>
            </a:pPr>
            <a:r>
              <a:rPr lang="en-US" sz="2000">
                <a:solidFill>
                  <a:srgbClr val="000000"/>
                </a:solidFill>
              </a:rPr>
              <a:t>There is no question that the best way to prepare for the ACT assessment is through rigorous coursework based on the College Readiness Standards and a solid ACT score correlates to a successful college freshman experience.</a:t>
            </a:r>
          </a:p>
          <a:p>
            <a:pPr>
              <a:lnSpc>
                <a:spcPct val="90000"/>
              </a:lnSpc>
              <a:buFontTx/>
              <a:buNone/>
            </a:pPr>
            <a:endParaRPr lang="en-US" sz="2000">
              <a:solidFill>
                <a:srgbClr val="000000"/>
              </a:solidFill>
            </a:endParaRPr>
          </a:p>
          <a:p>
            <a:pPr>
              <a:lnSpc>
                <a:spcPct val="90000"/>
              </a:lnSpc>
            </a:pPr>
            <a:r>
              <a:rPr lang="en-US" sz="2000">
                <a:solidFill>
                  <a:srgbClr val="000000"/>
                </a:solidFill>
              </a:rPr>
              <a:t>For this reason, preparation for an ACT is not just preparation for a college entrance exam but rather for college coursework itself since it’s tied to college readiness and your ability to succeed as a freshman in college</a:t>
            </a:r>
          </a:p>
          <a:p>
            <a:pPr>
              <a:lnSpc>
                <a:spcPct val="90000"/>
              </a:lnSpc>
            </a:pPr>
            <a:endParaRPr lang="en-US" sz="2000">
              <a:solidFill>
                <a:schemeClr val="bg1"/>
              </a:solidFill>
            </a:endParaRPr>
          </a:p>
          <a:p>
            <a:pPr>
              <a:lnSpc>
                <a:spcPct val="90000"/>
              </a:lnSpc>
            </a:pPr>
            <a:endParaRPr lang="en-US" sz="2400">
              <a:solidFill>
                <a:schemeClr val="bg1"/>
              </a:solidFill>
            </a:endParaRPr>
          </a:p>
        </p:txBody>
      </p:sp>
      <p:pic>
        <p:nvPicPr>
          <p:cNvPr id="494596" name="Picture 4" descr="STUDENTS"/>
          <p:cNvPicPr>
            <a:picLocks noChangeAspect="1" noChangeArrowheads="1"/>
          </p:cNvPicPr>
          <p:nvPr/>
        </p:nvPicPr>
        <p:blipFill>
          <a:blip r:embed="rId3"/>
          <a:srcRect/>
          <a:stretch>
            <a:fillRect/>
          </a:stretch>
        </p:blipFill>
        <p:spPr bwMode="auto">
          <a:xfrm>
            <a:off x="774700" y="1397000"/>
            <a:ext cx="1701800" cy="1701800"/>
          </a:xfrm>
          <a:prstGeom prst="rect">
            <a:avLst/>
          </a:prstGeom>
          <a:noFill/>
          <a:ln w="19050">
            <a:solidFill>
              <a:srgbClr val="000000"/>
            </a:solidFill>
            <a:miter lim="800000"/>
            <a:headEnd/>
            <a:tailEnd/>
          </a:ln>
        </p:spPr>
      </p:pic>
    </p:spTree>
  </p:cSld>
  <p:clrMapOvr>
    <a:masterClrMapping/>
  </p:clrMapOvr>
  <p:transition spd="med">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8626" name="Picture 2" descr="act_sec-b2"/>
          <p:cNvPicPr>
            <a:picLocks noChangeAspect="1" noChangeArrowheads="1"/>
          </p:cNvPicPr>
          <p:nvPr/>
        </p:nvPicPr>
        <p:blipFill>
          <a:blip r:embed="rId3"/>
          <a:srcRect/>
          <a:stretch>
            <a:fillRect/>
          </a:stretch>
        </p:blipFill>
        <p:spPr bwMode="auto">
          <a:xfrm>
            <a:off x="-190500" y="-142875"/>
            <a:ext cx="9525000" cy="7143750"/>
          </a:xfrm>
          <a:prstGeom prst="rect">
            <a:avLst/>
          </a:prstGeom>
          <a:noFill/>
        </p:spPr>
      </p:pic>
      <p:sp>
        <p:nvSpPr>
          <p:cNvPr id="538627" name="Rectangle 3"/>
          <p:cNvSpPr>
            <a:spLocks noChangeArrowheads="1"/>
          </p:cNvSpPr>
          <p:nvPr/>
        </p:nvSpPr>
        <p:spPr bwMode="auto">
          <a:xfrm>
            <a:off x="-254000" y="508000"/>
            <a:ext cx="6616700" cy="579438"/>
          </a:xfrm>
          <a:prstGeom prst="rect">
            <a:avLst/>
          </a:prstGeom>
          <a:noFill/>
          <a:ln w="9525">
            <a:noFill/>
            <a:miter lim="800000"/>
            <a:headEnd/>
            <a:tailEnd/>
          </a:ln>
          <a:effectLst/>
        </p:spPr>
        <p:txBody>
          <a:bodyPr/>
          <a:lstStyle/>
          <a:p>
            <a:pPr algn="ctr"/>
            <a:r>
              <a:rPr lang="en-US" sz="4000" b="1" i="0">
                <a:solidFill>
                  <a:srgbClr val="0000FF"/>
                </a:solidFill>
              </a:rPr>
              <a:t/>
            </a:r>
            <a:br>
              <a:rPr lang="en-US" sz="4000" b="1" i="0">
                <a:solidFill>
                  <a:srgbClr val="0000FF"/>
                </a:solidFill>
              </a:rPr>
            </a:br>
            <a:r>
              <a:rPr lang="en-US" sz="4000" b="1" i="0">
                <a:solidFill>
                  <a:srgbClr val="000000"/>
                </a:solidFill>
              </a:rPr>
              <a:t>Skip to Score</a:t>
            </a:r>
          </a:p>
        </p:txBody>
      </p:sp>
      <p:sp>
        <p:nvSpPr>
          <p:cNvPr id="538628" name="Rectangle 4"/>
          <p:cNvSpPr>
            <a:spLocks noChangeArrowheads="1"/>
          </p:cNvSpPr>
          <p:nvPr/>
        </p:nvSpPr>
        <p:spPr bwMode="auto">
          <a:xfrm>
            <a:off x="-101600" y="2168525"/>
            <a:ext cx="8229600" cy="4525963"/>
          </a:xfrm>
          <a:prstGeom prst="rect">
            <a:avLst/>
          </a:prstGeom>
          <a:noFill/>
          <a:ln w="9525">
            <a:noFill/>
            <a:miter lim="800000"/>
            <a:headEnd/>
            <a:tailEnd/>
          </a:ln>
          <a:effectLst/>
        </p:spPr>
        <p:txBody>
          <a:bodyPr/>
          <a:lstStyle/>
          <a:p>
            <a:pPr marL="342900" indent="-342900">
              <a:lnSpc>
                <a:spcPct val="80000"/>
              </a:lnSpc>
              <a:spcBef>
                <a:spcPct val="20000"/>
              </a:spcBef>
              <a:buSzPct val="100000"/>
              <a:buFontTx/>
              <a:buChar char="•"/>
            </a:pPr>
            <a:r>
              <a:rPr lang="en-US" sz="2000" b="1" i="0">
                <a:solidFill>
                  <a:srgbClr val="000000"/>
                </a:solidFill>
              </a:rPr>
              <a:t>Testers have approximately 9 minutes per passage if they’re going to attempt all four.  With this time pressure and the existence of a “tough” passage, testers will typically make several careless errors while rushing through easier passages just to get to the tough passage, which they’ll typically do very poorly on regardless of the amount of time they invest</a:t>
            </a:r>
          </a:p>
          <a:p>
            <a:pPr marL="342900" indent="-342900">
              <a:lnSpc>
                <a:spcPct val="80000"/>
              </a:lnSpc>
              <a:spcBef>
                <a:spcPct val="20000"/>
              </a:spcBef>
              <a:buSzPct val="100000"/>
              <a:buFontTx/>
              <a:buChar char="•"/>
            </a:pPr>
            <a:endParaRPr lang="en-US" sz="2000" b="1" i="0">
              <a:solidFill>
                <a:srgbClr val="000000"/>
              </a:solidFill>
            </a:endParaRPr>
          </a:p>
          <a:p>
            <a:pPr marL="342900" indent="-342900">
              <a:lnSpc>
                <a:spcPct val="80000"/>
              </a:lnSpc>
              <a:spcBef>
                <a:spcPct val="20000"/>
              </a:spcBef>
              <a:buSzPct val="100000"/>
              <a:buFontTx/>
              <a:buChar char="•"/>
            </a:pPr>
            <a:r>
              <a:rPr lang="en-US" sz="2000" b="1" i="0">
                <a:solidFill>
                  <a:srgbClr val="000000"/>
                </a:solidFill>
              </a:rPr>
              <a:t>If testers choose to concentrate on three passages, they have almost 12 minutes per passage, thus they’ll probably make fewer careless errors.  Assuming the tester guesses into 25% on the tough passage, this tester will achieve a score in the top 10 percentile of the country by only concentrating on three passages and guessing on the fourth</a:t>
            </a:r>
          </a:p>
          <a:p>
            <a:pPr marL="342900" indent="-342900">
              <a:lnSpc>
                <a:spcPct val="80000"/>
              </a:lnSpc>
              <a:spcBef>
                <a:spcPct val="20000"/>
              </a:spcBef>
              <a:buSzPct val="100000"/>
            </a:pPr>
            <a:endParaRPr lang="en-US" sz="2000" b="1" i="0">
              <a:solidFill>
                <a:srgbClr val="000000"/>
              </a:solidFill>
            </a:endParaRPr>
          </a:p>
          <a:p>
            <a:pPr marL="342900" indent="-342900">
              <a:lnSpc>
                <a:spcPct val="80000"/>
              </a:lnSpc>
              <a:spcBef>
                <a:spcPct val="20000"/>
              </a:spcBef>
              <a:buSzPct val="100000"/>
              <a:buFontTx/>
              <a:buChar char="•"/>
            </a:pPr>
            <a:r>
              <a:rPr lang="en-US" sz="2000" b="1" i="0">
                <a:solidFill>
                  <a:srgbClr val="000000"/>
                </a:solidFill>
              </a:rPr>
              <a:t>Of course, this strategy must be used with discretion dependent upon the tester’s realistic target score</a:t>
            </a:r>
          </a:p>
        </p:txBody>
      </p:sp>
      <p:pic>
        <p:nvPicPr>
          <p:cNvPr id="538630" name="Picture 6" descr="MCj04241560000[1]"/>
          <p:cNvPicPr>
            <a:picLocks noChangeAspect="1" noChangeArrowheads="1"/>
          </p:cNvPicPr>
          <p:nvPr/>
        </p:nvPicPr>
        <p:blipFill>
          <a:blip r:embed="rId4"/>
          <a:srcRect/>
          <a:stretch>
            <a:fillRect/>
          </a:stretch>
        </p:blipFill>
        <p:spPr bwMode="auto">
          <a:xfrm>
            <a:off x="7851775" y="508000"/>
            <a:ext cx="1111250" cy="1835150"/>
          </a:xfrm>
          <a:prstGeom prst="rect">
            <a:avLst/>
          </a:prstGeom>
          <a:noFill/>
        </p:spPr>
      </p:pic>
    </p:spTree>
  </p:cSld>
  <p:clrMapOvr>
    <a:masterClrMapping/>
  </p:clrMapOvr>
  <p:transition spd="med">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62" name="Picture 2" descr="act_sec-b2"/>
          <p:cNvPicPr>
            <a:picLocks noChangeAspect="1" noChangeArrowheads="1"/>
          </p:cNvPicPr>
          <p:nvPr/>
        </p:nvPicPr>
        <p:blipFill>
          <a:blip r:embed="rId3"/>
          <a:srcRect/>
          <a:stretch>
            <a:fillRect/>
          </a:stretch>
        </p:blipFill>
        <p:spPr bwMode="auto">
          <a:xfrm>
            <a:off x="-190500" y="9525"/>
            <a:ext cx="9525000" cy="7143750"/>
          </a:xfrm>
          <a:prstGeom prst="rect">
            <a:avLst/>
          </a:prstGeom>
          <a:noFill/>
        </p:spPr>
      </p:pic>
      <p:sp>
        <p:nvSpPr>
          <p:cNvPr id="501763" name="Text Box 3"/>
          <p:cNvSpPr txBox="1">
            <a:spLocks noChangeArrowheads="1"/>
          </p:cNvSpPr>
          <p:nvPr/>
        </p:nvSpPr>
        <p:spPr bwMode="auto">
          <a:xfrm>
            <a:off x="2743200" y="1612900"/>
            <a:ext cx="6400800" cy="641350"/>
          </a:xfrm>
          <a:prstGeom prst="rect">
            <a:avLst/>
          </a:prstGeom>
          <a:noFill/>
          <a:ln w="12700">
            <a:noFill/>
            <a:miter lim="800000"/>
            <a:headEnd/>
            <a:tailEnd/>
          </a:ln>
          <a:effectLst/>
        </p:spPr>
        <p:txBody>
          <a:bodyPr>
            <a:spAutoFit/>
          </a:bodyPr>
          <a:lstStyle/>
          <a:p>
            <a:pPr algn="ctr">
              <a:spcBef>
                <a:spcPct val="50000"/>
              </a:spcBef>
            </a:pPr>
            <a:r>
              <a:rPr lang="en-US" sz="3600" b="1" i="0">
                <a:solidFill>
                  <a:srgbClr val="000000"/>
                </a:solidFill>
              </a:rPr>
              <a:t>The Loop</a:t>
            </a:r>
          </a:p>
        </p:txBody>
      </p:sp>
      <p:sp>
        <p:nvSpPr>
          <p:cNvPr id="501764" name="Text Box 4"/>
          <p:cNvSpPr txBox="1">
            <a:spLocks noChangeArrowheads="1"/>
          </p:cNvSpPr>
          <p:nvPr/>
        </p:nvSpPr>
        <p:spPr bwMode="auto">
          <a:xfrm>
            <a:off x="2819400" y="2844800"/>
            <a:ext cx="6557963" cy="4108450"/>
          </a:xfrm>
          <a:prstGeom prst="rect">
            <a:avLst/>
          </a:prstGeom>
          <a:noFill/>
          <a:ln w="12700">
            <a:noFill/>
            <a:miter lim="800000"/>
            <a:headEnd/>
            <a:tailEnd/>
          </a:ln>
          <a:effectLst/>
        </p:spPr>
        <p:txBody>
          <a:bodyPr>
            <a:spAutoFit/>
          </a:bodyPr>
          <a:lstStyle/>
          <a:p>
            <a:pPr marL="457200" indent="-457200">
              <a:spcBef>
                <a:spcPct val="50000"/>
              </a:spcBef>
              <a:buFontTx/>
              <a:buAutoNum type="arabicPeriod"/>
            </a:pPr>
            <a:r>
              <a:rPr lang="en-US" sz="2400" b="1" i="0">
                <a:solidFill>
                  <a:srgbClr val="000000"/>
                </a:solidFill>
              </a:rPr>
              <a:t>Find the  critical words and phrases in the questions</a:t>
            </a:r>
          </a:p>
          <a:p>
            <a:pPr marL="457200" indent="-457200">
              <a:spcBef>
                <a:spcPct val="50000"/>
              </a:spcBef>
              <a:buFontTx/>
              <a:buAutoNum type="arabicPeriod"/>
            </a:pPr>
            <a:r>
              <a:rPr lang="en-US" sz="2400" b="1" i="0">
                <a:solidFill>
                  <a:srgbClr val="000000"/>
                </a:solidFill>
              </a:rPr>
              <a:t>Find those same critical words and phrases in the answer choices</a:t>
            </a:r>
          </a:p>
          <a:p>
            <a:pPr marL="457200" indent="-457200">
              <a:spcBef>
                <a:spcPct val="50000"/>
              </a:spcBef>
              <a:buFontTx/>
              <a:buAutoNum type="arabicPeriod"/>
            </a:pPr>
            <a:r>
              <a:rPr lang="en-US" sz="2400" b="1" i="0">
                <a:solidFill>
                  <a:srgbClr val="000000"/>
                </a:solidFill>
              </a:rPr>
              <a:t>Skim the passage and note the main idea of each paragraph.  You’re not reading for comprehension but rather for the main idea</a:t>
            </a:r>
          </a:p>
          <a:p>
            <a:pPr marL="457200" indent="-457200">
              <a:spcBef>
                <a:spcPct val="50000"/>
              </a:spcBef>
              <a:buFontTx/>
              <a:buAutoNum type="arabicPeriod"/>
            </a:pPr>
            <a:r>
              <a:rPr lang="en-US" sz="2400" b="1" i="0">
                <a:solidFill>
                  <a:srgbClr val="000000"/>
                </a:solidFill>
              </a:rPr>
              <a:t>Practice the “loop.”</a:t>
            </a:r>
          </a:p>
          <a:p>
            <a:pPr marL="457200" indent="-457200">
              <a:spcBef>
                <a:spcPct val="50000"/>
              </a:spcBef>
              <a:buFontTx/>
              <a:buAutoNum type="arabicPeriod"/>
            </a:pPr>
            <a:endParaRPr lang="en-US" sz="2400" b="1" i="0">
              <a:solidFill>
                <a:srgbClr val="000000"/>
              </a:solidFill>
            </a:endParaRPr>
          </a:p>
        </p:txBody>
      </p:sp>
      <p:pic>
        <p:nvPicPr>
          <p:cNvPr id="501765" name="Picture 5" descr="MPj04092380000[1]"/>
          <p:cNvPicPr>
            <a:picLocks noChangeAspect="1" noChangeArrowheads="1"/>
          </p:cNvPicPr>
          <p:nvPr/>
        </p:nvPicPr>
        <p:blipFill>
          <a:blip r:embed="rId4" cstate="print"/>
          <a:srcRect/>
          <a:stretch>
            <a:fillRect/>
          </a:stretch>
        </p:blipFill>
        <p:spPr bwMode="auto">
          <a:xfrm>
            <a:off x="76200" y="1092200"/>
            <a:ext cx="2646363" cy="3308350"/>
          </a:xfrm>
          <a:prstGeom prst="rect">
            <a:avLst/>
          </a:prstGeom>
          <a:noFill/>
        </p:spPr>
      </p:pic>
    </p:spTree>
  </p:cSld>
  <p:clrMapOvr>
    <a:masterClrMapping/>
  </p:clrMapOvr>
  <p:transition spd="med">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22" name="Picture 2" descr="act_sec-b2"/>
          <p:cNvPicPr>
            <a:picLocks noChangeAspect="1" noChangeArrowheads="1"/>
          </p:cNvPicPr>
          <p:nvPr/>
        </p:nvPicPr>
        <p:blipFill>
          <a:blip r:embed="rId3"/>
          <a:srcRect/>
          <a:stretch>
            <a:fillRect/>
          </a:stretch>
        </p:blipFill>
        <p:spPr bwMode="auto">
          <a:xfrm>
            <a:off x="-190500" y="-142875"/>
            <a:ext cx="9525000" cy="7143750"/>
          </a:xfrm>
          <a:prstGeom prst="rect">
            <a:avLst/>
          </a:prstGeom>
          <a:noFill/>
        </p:spPr>
      </p:pic>
      <p:sp>
        <p:nvSpPr>
          <p:cNvPr id="542723" name="Rectangle 3"/>
          <p:cNvSpPr>
            <a:spLocks noChangeArrowheads="1"/>
          </p:cNvSpPr>
          <p:nvPr/>
        </p:nvSpPr>
        <p:spPr bwMode="auto">
          <a:xfrm>
            <a:off x="558800" y="554038"/>
            <a:ext cx="8229600" cy="1143000"/>
          </a:xfrm>
          <a:prstGeom prst="rect">
            <a:avLst/>
          </a:prstGeom>
          <a:noFill/>
          <a:ln w="9525">
            <a:noFill/>
            <a:miter lim="800000"/>
            <a:headEnd/>
            <a:tailEnd/>
          </a:ln>
          <a:effectLst/>
        </p:spPr>
        <p:txBody>
          <a:bodyPr/>
          <a:lstStyle/>
          <a:p>
            <a:pPr algn="ctr"/>
            <a:r>
              <a:rPr lang="en-US" sz="4000" b="1" i="0">
                <a:solidFill>
                  <a:srgbClr val="000000"/>
                </a:solidFill>
              </a:rPr>
              <a:t>Extremes are Inexcusable </a:t>
            </a:r>
          </a:p>
        </p:txBody>
      </p:sp>
      <p:sp>
        <p:nvSpPr>
          <p:cNvPr id="542724" name="Rectangle 4"/>
          <p:cNvSpPr>
            <a:spLocks noChangeArrowheads="1"/>
          </p:cNvSpPr>
          <p:nvPr/>
        </p:nvSpPr>
        <p:spPr bwMode="auto">
          <a:xfrm>
            <a:off x="965200" y="1701800"/>
            <a:ext cx="8229600" cy="4525963"/>
          </a:xfrm>
          <a:prstGeom prst="rect">
            <a:avLst/>
          </a:prstGeom>
          <a:noFill/>
          <a:ln w="9525">
            <a:noFill/>
            <a:miter lim="800000"/>
            <a:headEnd/>
            <a:tailEnd/>
          </a:ln>
          <a:effectLst/>
        </p:spPr>
        <p:txBody>
          <a:bodyPr/>
          <a:lstStyle/>
          <a:p>
            <a:pPr marL="342900" indent="-342900">
              <a:lnSpc>
                <a:spcPct val="90000"/>
              </a:lnSpc>
              <a:spcBef>
                <a:spcPct val="20000"/>
              </a:spcBef>
              <a:buSzPct val="100000"/>
              <a:buFontTx/>
              <a:buChar char="•"/>
            </a:pPr>
            <a:r>
              <a:rPr lang="en-US" sz="3200" b="1" i="0">
                <a:solidFill>
                  <a:srgbClr val="000000"/>
                </a:solidFill>
              </a:rPr>
              <a:t>ACT is careful to avoid correct answers that represent extreme views</a:t>
            </a:r>
          </a:p>
          <a:p>
            <a:pPr marL="342900" indent="-342900" algn="ctr">
              <a:lnSpc>
                <a:spcPct val="90000"/>
              </a:lnSpc>
              <a:spcBef>
                <a:spcPct val="20000"/>
              </a:spcBef>
              <a:buSzPct val="100000"/>
            </a:pPr>
            <a:r>
              <a:rPr lang="en-US" sz="3200" b="1" i="0">
                <a:solidFill>
                  <a:srgbClr val="000000"/>
                </a:solidFill>
              </a:rPr>
              <a:t>Preferred Answer words:</a:t>
            </a:r>
          </a:p>
          <a:p>
            <a:pPr marL="342900" indent="-342900" algn="ctr">
              <a:lnSpc>
                <a:spcPct val="90000"/>
              </a:lnSpc>
              <a:spcBef>
                <a:spcPct val="20000"/>
              </a:spcBef>
              <a:buSzPct val="100000"/>
            </a:pPr>
            <a:r>
              <a:rPr lang="en-US" sz="3200" b="1">
                <a:solidFill>
                  <a:srgbClr val="000000"/>
                </a:solidFill>
              </a:rPr>
              <a:t>may, can, should, usually</a:t>
            </a:r>
          </a:p>
          <a:p>
            <a:pPr marL="342900" indent="-342900" algn="ctr">
              <a:lnSpc>
                <a:spcPct val="90000"/>
              </a:lnSpc>
              <a:spcBef>
                <a:spcPct val="20000"/>
              </a:spcBef>
              <a:buSzPct val="100000"/>
            </a:pPr>
            <a:endParaRPr lang="en-US" sz="3200" b="1">
              <a:solidFill>
                <a:srgbClr val="000000"/>
              </a:solidFill>
            </a:endParaRPr>
          </a:p>
          <a:p>
            <a:pPr marL="342900" indent="-342900" algn="ctr">
              <a:lnSpc>
                <a:spcPct val="90000"/>
              </a:lnSpc>
              <a:spcBef>
                <a:spcPct val="20000"/>
              </a:spcBef>
              <a:buSzPct val="100000"/>
            </a:pPr>
            <a:r>
              <a:rPr lang="en-US" sz="3200" b="1" i="0">
                <a:solidFill>
                  <a:srgbClr val="000000"/>
                </a:solidFill>
              </a:rPr>
              <a:t>Questionable answer words:</a:t>
            </a:r>
          </a:p>
          <a:p>
            <a:pPr marL="342900" indent="-342900" algn="ctr">
              <a:lnSpc>
                <a:spcPct val="90000"/>
              </a:lnSpc>
              <a:spcBef>
                <a:spcPct val="20000"/>
              </a:spcBef>
              <a:buSzPct val="100000"/>
            </a:pPr>
            <a:r>
              <a:rPr lang="en-US" sz="3200" b="1">
                <a:solidFill>
                  <a:srgbClr val="000000"/>
                </a:solidFill>
              </a:rPr>
              <a:t>Always, never, will, must</a:t>
            </a:r>
          </a:p>
        </p:txBody>
      </p:sp>
      <p:pic>
        <p:nvPicPr>
          <p:cNvPr id="542725" name="Picture 5" descr="MCj04415030000[1]"/>
          <p:cNvPicPr>
            <a:picLocks noChangeAspect="1" noChangeArrowheads="1"/>
          </p:cNvPicPr>
          <p:nvPr/>
        </p:nvPicPr>
        <p:blipFill>
          <a:blip r:embed="rId4"/>
          <a:srcRect/>
          <a:stretch>
            <a:fillRect/>
          </a:stretch>
        </p:blipFill>
        <p:spPr bwMode="auto">
          <a:xfrm>
            <a:off x="0" y="2946400"/>
            <a:ext cx="2171700" cy="2171700"/>
          </a:xfrm>
          <a:prstGeom prst="rect">
            <a:avLst/>
          </a:prstGeom>
          <a:noFill/>
        </p:spPr>
      </p:pic>
    </p:spTree>
  </p:cSld>
  <p:clrMapOvr>
    <a:masterClrMapping/>
  </p:clrMapOvr>
  <p:transition spd="med">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4706" name="Picture 2" descr="act_sec-b2"/>
          <p:cNvPicPr>
            <a:picLocks noChangeAspect="1" noChangeArrowheads="1"/>
          </p:cNvPicPr>
          <p:nvPr/>
        </p:nvPicPr>
        <p:blipFill>
          <a:blip r:embed="rId3"/>
          <a:srcRect/>
          <a:stretch>
            <a:fillRect/>
          </a:stretch>
        </p:blipFill>
        <p:spPr bwMode="auto">
          <a:xfrm>
            <a:off x="-190500" y="-142875"/>
            <a:ext cx="9525000" cy="7143750"/>
          </a:xfrm>
          <a:prstGeom prst="rect">
            <a:avLst/>
          </a:prstGeom>
          <a:noFill/>
        </p:spPr>
      </p:pic>
      <p:sp>
        <p:nvSpPr>
          <p:cNvPr id="584708" name="Rectangle 4"/>
          <p:cNvSpPr>
            <a:spLocks noChangeArrowheads="1"/>
          </p:cNvSpPr>
          <p:nvPr/>
        </p:nvSpPr>
        <p:spPr bwMode="auto">
          <a:xfrm>
            <a:off x="0" y="2025650"/>
            <a:ext cx="9144000" cy="2965450"/>
          </a:xfrm>
          <a:prstGeom prst="rect">
            <a:avLst/>
          </a:prstGeom>
          <a:noFill/>
          <a:ln w="9525">
            <a:noFill/>
            <a:miter lim="800000"/>
            <a:headEnd/>
            <a:tailEnd/>
          </a:ln>
          <a:effectLst/>
        </p:spPr>
        <p:txBody>
          <a:bodyPr/>
          <a:lstStyle/>
          <a:p>
            <a:pPr marL="342900" indent="-342900">
              <a:lnSpc>
                <a:spcPct val="90000"/>
              </a:lnSpc>
              <a:spcBef>
                <a:spcPct val="20000"/>
              </a:spcBef>
              <a:buSzPct val="100000"/>
            </a:pPr>
            <a:r>
              <a:rPr lang="en-US" b="1" i="0">
                <a:solidFill>
                  <a:srgbClr val="000000"/>
                </a:solidFill>
              </a:rPr>
              <a:t>18. </a:t>
            </a:r>
            <a:r>
              <a:rPr lang="en-US" i="0">
                <a:solidFill>
                  <a:srgbClr val="000000"/>
                </a:solidFill>
              </a:rPr>
              <a:t>Based on the passage, how does the author feel about the work of Langston Hughes?</a:t>
            </a:r>
          </a:p>
          <a:p>
            <a:pPr marL="342900" indent="-342900">
              <a:lnSpc>
                <a:spcPct val="90000"/>
              </a:lnSpc>
              <a:spcBef>
                <a:spcPct val="20000"/>
              </a:spcBef>
              <a:buSzPct val="100000"/>
            </a:pPr>
            <a:r>
              <a:rPr lang="en-US" i="0">
                <a:solidFill>
                  <a:srgbClr val="000000"/>
                </a:solidFill>
              </a:rPr>
              <a:t>   </a:t>
            </a:r>
            <a:r>
              <a:rPr lang="en-US" b="1" i="0">
                <a:solidFill>
                  <a:srgbClr val="000000"/>
                </a:solidFill>
              </a:rPr>
              <a:t> A</a:t>
            </a:r>
            <a:r>
              <a:rPr lang="en-US" i="0">
                <a:solidFill>
                  <a:srgbClr val="000000"/>
                </a:solidFill>
              </a:rPr>
              <a:t>. He was the </a:t>
            </a:r>
            <a:r>
              <a:rPr lang="en-US" i="0">
                <a:solidFill>
                  <a:schemeClr val="hlink"/>
                </a:solidFill>
              </a:rPr>
              <a:t>greatest</a:t>
            </a:r>
            <a:r>
              <a:rPr lang="en-US" i="0">
                <a:solidFill>
                  <a:srgbClr val="000000"/>
                </a:solidFill>
              </a:rPr>
              <a:t> black author of his time</a:t>
            </a:r>
          </a:p>
          <a:p>
            <a:pPr marL="342900" indent="-342900">
              <a:lnSpc>
                <a:spcPct val="90000"/>
              </a:lnSpc>
              <a:spcBef>
                <a:spcPct val="20000"/>
              </a:spcBef>
              <a:buSzPct val="100000"/>
            </a:pPr>
            <a:r>
              <a:rPr lang="en-US" i="0">
                <a:solidFill>
                  <a:srgbClr val="000000"/>
                </a:solidFill>
              </a:rPr>
              <a:t>	</a:t>
            </a:r>
            <a:r>
              <a:rPr lang="en-US" b="1" i="0">
                <a:solidFill>
                  <a:srgbClr val="000000"/>
                </a:solidFill>
              </a:rPr>
              <a:t>B</a:t>
            </a:r>
            <a:r>
              <a:rPr lang="en-US" i="0">
                <a:solidFill>
                  <a:srgbClr val="000000"/>
                </a:solidFill>
              </a:rPr>
              <a:t>. His appeal was </a:t>
            </a:r>
            <a:r>
              <a:rPr lang="en-US" i="0">
                <a:solidFill>
                  <a:schemeClr val="hlink"/>
                </a:solidFill>
              </a:rPr>
              <a:t>universal</a:t>
            </a:r>
          </a:p>
          <a:p>
            <a:pPr marL="342900" indent="-342900">
              <a:lnSpc>
                <a:spcPct val="90000"/>
              </a:lnSpc>
              <a:spcBef>
                <a:spcPct val="20000"/>
              </a:spcBef>
              <a:buSzPct val="100000"/>
            </a:pPr>
            <a:r>
              <a:rPr lang="en-US" i="0">
                <a:solidFill>
                  <a:srgbClr val="000000"/>
                </a:solidFill>
              </a:rPr>
              <a:t>	</a:t>
            </a:r>
            <a:r>
              <a:rPr lang="en-US" b="1" i="0">
                <a:solidFill>
                  <a:srgbClr val="000000"/>
                </a:solidFill>
              </a:rPr>
              <a:t>C</a:t>
            </a:r>
            <a:r>
              <a:rPr lang="en-US" i="0">
                <a:solidFill>
                  <a:srgbClr val="000000"/>
                </a:solidFill>
              </a:rPr>
              <a:t>. He was </a:t>
            </a:r>
            <a:r>
              <a:rPr lang="en-US" i="0">
                <a:solidFill>
                  <a:srgbClr val="0000FF"/>
                </a:solidFill>
              </a:rPr>
              <a:t>one of</a:t>
            </a:r>
            <a:r>
              <a:rPr lang="en-US" i="0">
                <a:solidFill>
                  <a:srgbClr val="000000"/>
                </a:solidFill>
              </a:rPr>
              <a:t> the greatest authors of the 20</a:t>
            </a:r>
            <a:r>
              <a:rPr lang="en-US" i="0" baseline="30000">
                <a:solidFill>
                  <a:srgbClr val="000000"/>
                </a:solidFill>
              </a:rPr>
              <a:t>th</a:t>
            </a:r>
            <a:r>
              <a:rPr lang="en-US" i="0">
                <a:solidFill>
                  <a:srgbClr val="000000"/>
                </a:solidFill>
              </a:rPr>
              <a:t> century</a:t>
            </a:r>
          </a:p>
          <a:p>
            <a:pPr marL="342900" indent="-342900">
              <a:lnSpc>
                <a:spcPct val="90000"/>
              </a:lnSpc>
              <a:spcBef>
                <a:spcPct val="20000"/>
              </a:spcBef>
              <a:buSzPct val="100000"/>
            </a:pPr>
            <a:r>
              <a:rPr lang="en-US" i="0">
                <a:solidFill>
                  <a:srgbClr val="000000"/>
                </a:solidFill>
              </a:rPr>
              <a:t>	</a:t>
            </a:r>
            <a:r>
              <a:rPr lang="en-US" b="1" i="0">
                <a:solidFill>
                  <a:srgbClr val="000000"/>
                </a:solidFill>
              </a:rPr>
              <a:t>D</a:t>
            </a:r>
            <a:r>
              <a:rPr lang="en-US" i="0">
                <a:solidFill>
                  <a:srgbClr val="000000"/>
                </a:solidFill>
              </a:rPr>
              <a:t>. His work </a:t>
            </a:r>
            <a:r>
              <a:rPr lang="en-US" i="0">
                <a:solidFill>
                  <a:schemeClr val="hlink"/>
                </a:solidFill>
              </a:rPr>
              <a:t>only</a:t>
            </a:r>
            <a:r>
              <a:rPr lang="en-US" i="0">
                <a:solidFill>
                  <a:srgbClr val="000000"/>
                </a:solidFill>
              </a:rPr>
              <a:t> appealed to Americans</a:t>
            </a:r>
            <a:endParaRPr lang="en-US">
              <a:solidFill>
                <a:srgbClr val="000000"/>
              </a:solidFill>
            </a:endParaRPr>
          </a:p>
        </p:txBody>
      </p:sp>
    </p:spTree>
  </p:cSld>
  <p:clrMapOvr>
    <a:masterClrMapping/>
  </p:clrMapOvr>
  <p:transition spd="med">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4770" name="Picture 2" descr="act_sec-b2"/>
          <p:cNvPicPr>
            <a:picLocks noChangeAspect="1" noChangeArrowheads="1"/>
          </p:cNvPicPr>
          <p:nvPr/>
        </p:nvPicPr>
        <p:blipFill>
          <a:blip r:embed="rId3"/>
          <a:srcRect/>
          <a:stretch>
            <a:fillRect/>
          </a:stretch>
        </p:blipFill>
        <p:spPr bwMode="auto">
          <a:xfrm>
            <a:off x="-190500" y="-142875"/>
            <a:ext cx="9525000" cy="7143750"/>
          </a:xfrm>
          <a:prstGeom prst="rect">
            <a:avLst/>
          </a:prstGeom>
          <a:noFill/>
        </p:spPr>
      </p:pic>
      <p:sp>
        <p:nvSpPr>
          <p:cNvPr id="544771" name="Rectangle 3"/>
          <p:cNvSpPr>
            <a:spLocks noChangeArrowheads="1"/>
          </p:cNvSpPr>
          <p:nvPr/>
        </p:nvSpPr>
        <p:spPr bwMode="auto">
          <a:xfrm>
            <a:off x="596900" y="528638"/>
            <a:ext cx="8229600" cy="703262"/>
          </a:xfrm>
          <a:prstGeom prst="rect">
            <a:avLst/>
          </a:prstGeom>
          <a:noFill/>
          <a:ln w="9525">
            <a:noFill/>
            <a:miter lim="800000"/>
            <a:headEnd/>
            <a:tailEnd/>
          </a:ln>
          <a:effectLst/>
        </p:spPr>
        <p:txBody>
          <a:bodyPr/>
          <a:lstStyle/>
          <a:p>
            <a:pPr algn="ctr"/>
            <a:r>
              <a:rPr lang="en-US" sz="3200" b="1" i="0">
                <a:solidFill>
                  <a:srgbClr val="000000"/>
                </a:solidFill>
              </a:rPr>
              <a:t>Beyond the Scope is beyond the Answer</a:t>
            </a:r>
          </a:p>
        </p:txBody>
      </p:sp>
      <p:sp>
        <p:nvSpPr>
          <p:cNvPr id="544772" name="Rectangle 4"/>
          <p:cNvSpPr>
            <a:spLocks noChangeArrowheads="1"/>
          </p:cNvSpPr>
          <p:nvPr/>
        </p:nvSpPr>
        <p:spPr bwMode="auto">
          <a:xfrm>
            <a:off x="558800" y="1470025"/>
            <a:ext cx="8229600" cy="4273550"/>
          </a:xfrm>
          <a:prstGeom prst="rect">
            <a:avLst/>
          </a:prstGeom>
          <a:noFill/>
          <a:ln w="9525">
            <a:noFill/>
            <a:miter lim="800000"/>
            <a:headEnd/>
            <a:tailEnd/>
          </a:ln>
          <a:effectLst/>
        </p:spPr>
        <p:txBody>
          <a:bodyPr/>
          <a:lstStyle/>
          <a:p>
            <a:pPr marL="342900" indent="-342900">
              <a:spcBef>
                <a:spcPct val="20000"/>
              </a:spcBef>
              <a:buSzPct val="100000"/>
              <a:buFontTx/>
              <a:buChar char="•"/>
            </a:pPr>
            <a:r>
              <a:rPr lang="en-US" b="1" i="0">
                <a:solidFill>
                  <a:srgbClr val="000000"/>
                </a:solidFill>
              </a:rPr>
              <a:t>Many incorrect answers appear perfectly acceptable except, that upon closer inspection, they contain word/s that have nothing to do with the subject matter at hand</a:t>
            </a:r>
          </a:p>
          <a:p>
            <a:pPr marL="342900" indent="-342900">
              <a:spcBef>
                <a:spcPct val="20000"/>
              </a:spcBef>
              <a:buSzPct val="100000"/>
              <a:buFontTx/>
              <a:buChar char="•"/>
            </a:pPr>
            <a:r>
              <a:rPr lang="en-US" b="1" i="0">
                <a:solidFill>
                  <a:srgbClr val="000000"/>
                </a:solidFill>
              </a:rPr>
              <a:t>Simply look for the one word that you can’t justify was actually talked about even though it seems reasonable</a:t>
            </a:r>
          </a:p>
          <a:p>
            <a:pPr marL="342900" indent="-342900" algn="ctr">
              <a:spcBef>
                <a:spcPct val="20000"/>
              </a:spcBef>
              <a:buSzPct val="100000"/>
            </a:pPr>
            <a:endParaRPr lang="en-US" sz="2000" b="1" i="0">
              <a:solidFill>
                <a:srgbClr val="000000"/>
              </a:solidFill>
            </a:endParaRPr>
          </a:p>
          <a:p>
            <a:pPr marL="342900" indent="-342900">
              <a:spcBef>
                <a:spcPct val="20000"/>
              </a:spcBef>
              <a:buSzPct val="100000"/>
            </a:pPr>
            <a:r>
              <a:rPr lang="en-US" sz="1600" b="1" i="0">
                <a:solidFill>
                  <a:srgbClr val="000000"/>
                </a:solidFill>
              </a:rPr>
              <a:t>everything’s </a:t>
            </a:r>
            <a:r>
              <a:rPr lang="en-US" sz="1600" b="1" i="0" u="sng">
                <a:solidFill>
                  <a:srgbClr val="000000"/>
                </a:solidFill>
              </a:rPr>
              <a:t>subservient to the existence</a:t>
            </a:r>
            <a:r>
              <a:rPr lang="en-US" sz="1600" b="1" i="0">
                <a:solidFill>
                  <a:srgbClr val="000000"/>
                </a:solidFill>
              </a:rPr>
              <a:t> of tides. 	5. </a:t>
            </a:r>
            <a:r>
              <a:rPr lang="en-US" sz="1600" b="1" i="0" u="sng">
                <a:solidFill>
                  <a:srgbClr val="000000"/>
                </a:solidFill>
              </a:rPr>
              <a:t>A</a:t>
            </a:r>
            <a:r>
              <a:rPr lang="en-US" sz="1600" b="1" i="0">
                <a:solidFill>
                  <a:srgbClr val="000000"/>
                </a:solidFill>
              </a:rPr>
              <a:t>  NO CHANGE</a:t>
            </a:r>
          </a:p>
          <a:p>
            <a:pPr marL="342900" indent="-342900">
              <a:spcBef>
                <a:spcPct val="20000"/>
              </a:spcBef>
              <a:buSzPct val="100000"/>
            </a:pPr>
            <a:r>
              <a:rPr lang="en-US" sz="1600" b="1" i="0">
                <a:solidFill>
                  <a:srgbClr val="000000"/>
                </a:solidFill>
              </a:rPr>
              <a:t>					                      </a:t>
            </a:r>
            <a:r>
              <a:rPr lang="en-US" sz="1600" b="1" i="0" u="sng">
                <a:solidFill>
                  <a:srgbClr val="000000"/>
                </a:solidFill>
              </a:rPr>
              <a:t>B </a:t>
            </a:r>
            <a:r>
              <a:rPr lang="en-US" sz="1600" b="1" i="0">
                <a:solidFill>
                  <a:srgbClr val="000000"/>
                </a:solidFill>
              </a:rPr>
              <a:t> was </a:t>
            </a:r>
            <a:r>
              <a:rPr lang="en-US" sz="1600" b="1" i="0">
                <a:solidFill>
                  <a:schemeClr val="hlink"/>
                </a:solidFill>
              </a:rPr>
              <a:t>inferior</a:t>
            </a:r>
            <a:r>
              <a:rPr lang="en-US" sz="1600" b="1" i="0">
                <a:solidFill>
                  <a:srgbClr val="000000"/>
                </a:solidFill>
              </a:rPr>
              <a:t> in the face of</a:t>
            </a:r>
          </a:p>
          <a:p>
            <a:pPr marL="342900" indent="-342900">
              <a:spcBef>
                <a:spcPct val="20000"/>
              </a:spcBef>
              <a:buSzPct val="100000"/>
            </a:pPr>
            <a:r>
              <a:rPr lang="en-US" sz="1600" b="1" i="0">
                <a:solidFill>
                  <a:srgbClr val="000000"/>
                </a:solidFill>
              </a:rPr>
              <a:t>						    </a:t>
            </a:r>
            <a:r>
              <a:rPr lang="en-US" sz="1600" b="1" i="0" u="sng">
                <a:solidFill>
                  <a:srgbClr val="000000"/>
                </a:solidFill>
              </a:rPr>
              <a:t>C </a:t>
            </a:r>
            <a:r>
              <a:rPr lang="en-US" sz="1600" b="1" i="0">
                <a:solidFill>
                  <a:srgbClr val="000000"/>
                </a:solidFill>
              </a:rPr>
              <a:t> depended on</a:t>
            </a:r>
          </a:p>
          <a:p>
            <a:pPr marL="342900" indent="-342900">
              <a:spcBef>
                <a:spcPct val="20000"/>
              </a:spcBef>
              <a:buSzPct val="100000"/>
            </a:pPr>
            <a:r>
              <a:rPr lang="en-US" sz="1600" b="1" i="0">
                <a:solidFill>
                  <a:srgbClr val="000000"/>
                </a:solidFill>
              </a:rPr>
              <a:t>						    </a:t>
            </a:r>
            <a:r>
              <a:rPr lang="en-US" sz="1600" b="1" i="0" u="sng">
                <a:solidFill>
                  <a:srgbClr val="000000"/>
                </a:solidFill>
              </a:rPr>
              <a:t>D</a:t>
            </a:r>
            <a:r>
              <a:rPr lang="en-US" sz="1600" b="1" i="0">
                <a:solidFill>
                  <a:srgbClr val="000000"/>
                </a:solidFill>
              </a:rPr>
              <a:t>  </a:t>
            </a:r>
            <a:r>
              <a:rPr lang="en-US" sz="1600" b="1" i="0">
                <a:solidFill>
                  <a:schemeClr val="hlink"/>
                </a:solidFill>
              </a:rPr>
              <a:t>trusted</a:t>
            </a:r>
            <a:r>
              <a:rPr lang="en-US" sz="1600" b="1" i="0">
                <a:solidFill>
                  <a:srgbClr val="000000"/>
                </a:solidFill>
              </a:rPr>
              <a:t> in</a:t>
            </a:r>
            <a:endParaRPr lang="en-US" sz="1600" b="1" i="0" u="sng">
              <a:solidFill>
                <a:srgbClr val="000000"/>
              </a:solidFill>
            </a:endParaRPr>
          </a:p>
          <a:p>
            <a:pPr marL="342900" indent="-342900">
              <a:spcBef>
                <a:spcPct val="20000"/>
              </a:spcBef>
              <a:buSzPct val="100000"/>
            </a:pPr>
            <a:endParaRPr lang="en-US" sz="1600" b="1" i="0" u="sng">
              <a:solidFill>
                <a:srgbClr val="000000"/>
              </a:solidFill>
            </a:endParaRPr>
          </a:p>
          <a:p>
            <a:pPr marL="342900" indent="-342900">
              <a:spcBef>
                <a:spcPct val="20000"/>
              </a:spcBef>
              <a:buSzPct val="100000"/>
            </a:pPr>
            <a:r>
              <a:rPr lang="en-US" sz="2000" b="1" i="0"/>
              <a:t>							</a:t>
            </a:r>
          </a:p>
          <a:p>
            <a:pPr marL="342900" indent="-342900">
              <a:spcBef>
                <a:spcPct val="20000"/>
              </a:spcBef>
              <a:buSzPct val="100000"/>
            </a:pPr>
            <a:endParaRPr lang="en-US" sz="2000" b="1" i="0"/>
          </a:p>
          <a:p>
            <a:pPr marL="342900" indent="-342900">
              <a:spcBef>
                <a:spcPct val="20000"/>
              </a:spcBef>
              <a:buSzPct val="100000"/>
            </a:pPr>
            <a:endParaRPr lang="en-US" sz="2000" b="1" i="0"/>
          </a:p>
        </p:txBody>
      </p:sp>
    </p:spTree>
  </p:cSld>
  <p:clrMapOvr>
    <a:masterClrMapping/>
  </p:clrMapOvr>
  <p:transition spd="med">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6818" name="Picture 2" descr="act_sec-b2"/>
          <p:cNvPicPr>
            <a:picLocks noChangeAspect="1" noChangeArrowheads="1"/>
          </p:cNvPicPr>
          <p:nvPr/>
        </p:nvPicPr>
        <p:blipFill>
          <a:blip r:embed="rId4"/>
          <a:srcRect/>
          <a:stretch>
            <a:fillRect/>
          </a:stretch>
        </p:blipFill>
        <p:spPr bwMode="auto">
          <a:xfrm>
            <a:off x="-228600" y="-142875"/>
            <a:ext cx="9525000" cy="7143750"/>
          </a:xfrm>
          <a:prstGeom prst="rect">
            <a:avLst/>
          </a:prstGeom>
          <a:noFill/>
        </p:spPr>
      </p:pic>
      <p:sp>
        <p:nvSpPr>
          <p:cNvPr id="546819" name="Rectangle 3"/>
          <p:cNvSpPr>
            <a:spLocks noChangeArrowheads="1"/>
          </p:cNvSpPr>
          <p:nvPr/>
        </p:nvSpPr>
        <p:spPr bwMode="auto">
          <a:xfrm>
            <a:off x="1447800" y="2628900"/>
            <a:ext cx="6540500" cy="1143000"/>
          </a:xfrm>
          <a:prstGeom prst="rect">
            <a:avLst/>
          </a:prstGeom>
          <a:noFill/>
          <a:ln w="9525">
            <a:noFill/>
            <a:miter lim="800000"/>
            <a:headEnd/>
            <a:tailEnd/>
          </a:ln>
          <a:effectLst/>
        </p:spPr>
        <p:txBody>
          <a:bodyPr/>
          <a:lstStyle/>
          <a:p>
            <a:pPr algn="ctr"/>
            <a:r>
              <a:rPr lang="en-US" sz="4000" b="1" i="0">
                <a:solidFill>
                  <a:srgbClr val="000000"/>
                </a:solidFill>
              </a:rPr>
              <a:t>ENGLISH STRATEGIES</a:t>
            </a:r>
          </a:p>
        </p:txBody>
      </p:sp>
      <p:graphicFrame>
        <p:nvGraphicFramePr>
          <p:cNvPr id="546820" name="Object 4"/>
          <p:cNvGraphicFramePr>
            <a:graphicFrameLocks noChangeAspect="1"/>
          </p:cNvGraphicFramePr>
          <p:nvPr/>
        </p:nvGraphicFramePr>
        <p:xfrm>
          <a:off x="0" y="3771900"/>
          <a:ext cx="3429000" cy="2486025"/>
        </p:xfrm>
        <a:graphic>
          <a:graphicData uri="http://schemas.openxmlformats.org/presentationml/2006/ole">
            <p:oleObj spid="_x0000_s546820" name="Clip" r:id="rId5" imgW="3429000" imgH="2486160" progId="MS_ClipArt_Gallery.2">
              <p:embed/>
            </p:oleObj>
          </a:graphicData>
        </a:graphic>
      </p:graphicFrame>
    </p:spTree>
  </p:cSld>
  <p:clrMapOvr>
    <a:masterClrMapping/>
  </p:clrMapOvr>
  <p:transition spd="med">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8866" name="Picture 2" descr="act_sec-b2"/>
          <p:cNvPicPr>
            <a:picLocks noChangeAspect="1" noChangeArrowheads="1"/>
          </p:cNvPicPr>
          <p:nvPr/>
        </p:nvPicPr>
        <p:blipFill>
          <a:blip r:embed="rId3"/>
          <a:srcRect/>
          <a:stretch>
            <a:fillRect/>
          </a:stretch>
        </p:blipFill>
        <p:spPr bwMode="auto">
          <a:xfrm>
            <a:off x="-190500" y="-142875"/>
            <a:ext cx="9525000" cy="7143750"/>
          </a:xfrm>
          <a:prstGeom prst="rect">
            <a:avLst/>
          </a:prstGeom>
          <a:noFill/>
        </p:spPr>
      </p:pic>
      <p:sp>
        <p:nvSpPr>
          <p:cNvPr id="548867" name="Rectangle 3"/>
          <p:cNvSpPr>
            <a:spLocks noChangeArrowheads="1"/>
          </p:cNvSpPr>
          <p:nvPr/>
        </p:nvSpPr>
        <p:spPr bwMode="auto">
          <a:xfrm>
            <a:off x="1120775" y="2362200"/>
            <a:ext cx="7281863" cy="3646488"/>
          </a:xfrm>
          <a:prstGeom prst="rect">
            <a:avLst/>
          </a:prstGeom>
          <a:noFill/>
          <a:ln w="12700">
            <a:noFill/>
            <a:miter lim="800000"/>
            <a:headEnd/>
            <a:tailEnd/>
          </a:ln>
          <a:effectLst/>
        </p:spPr>
        <p:txBody>
          <a:bodyPr lIns="90488" tIns="44450" rIns="90488" bIns="44450"/>
          <a:lstStyle/>
          <a:p>
            <a:pPr>
              <a:lnSpc>
                <a:spcPct val="85000"/>
              </a:lnSpc>
            </a:pPr>
            <a:r>
              <a:rPr lang="en-US" sz="3600" b="1" i="0">
                <a:solidFill>
                  <a:srgbClr val="000000"/>
                </a:solidFill>
              </a:rPr>
              <a:t>Punctuation  			13%</a:t>
            </a:r>
          </a:p>
          <a:p>
            <a:pPr>
              <a:lnSpc>
                <a:spcPct val="85000"/>
              </a:lnSpc>
            </a:pPr>
            <a:r>
              <a:rPr lang="en-US" sz="3600" b="1" i="0">
                <a:solidFill>
                  <a:srgbClr val="000000"/>
                </a:solidFill>
              </a:rPr>
              <a:t>Grammar and Usage  	16%</a:t>
            </a:r>
          </a:p>
          <a:p>
            <a:pPr>
              <a:lnSpc>
                <a:spcPct val="85000"/>
              </a:lnSpc>
            </a:pPr>
            <a:r>
              <a:rPr lang="en-US" sz="3600" b="1" i="0">
                <a:solidFill>
                  <a:srgbClr val="000000"/>
                </a:solidFill>
              </a:rPr>
              <a:t>Sentence Structure  	24%</a:t>
            </a:r>
          </a:p>
          <a:p>
            <a:pPr algn="ctr">
              <a:lnSpc>
                <a:spcPct val="85000"/>
              </a:lnSpc>
            </a:pPr>
            <a:r>
              <a:rPr lang="en-US" sz="3600" b="1" i="0">
                <a:solidFill>
                  <a:srgbClr val="000000"/>
                </a:solidFill>
              </a:rPr>
              <a:t>Rhetoric</a:t>
            </a:r>
          </a:p>
          <a:p>
            <a:pPr>
              <a:lnSpc>
                <a:spcPct val="85000"/>
              </a:lnSpc>
            </a:pPr>
            <a:r>
              <a:rPr lang="en-US" sz="3600" b="1" i="0">
                <a:solidFill>
                  <a:srgbClr val="000000"/>
                </a:solidFill>
              </a:rPr>
              <a:t>Strategy  			16%</a:t>
            </a:r>
          </a:p>
          <a:p>
            <a:pPr>
              <a:lnSpc>
                <a:spcPct val="85000"/>
              </a:lnSpc>
            </a:pPr>
            <a:r>
              <a:rPr lang="en-US" sz="3600" b="1" i="0">
                <a:solidFill>
                  <a:srgbClr val="000000"/>
                </a:solidFill>
              </a:rPr>
              <a:t>Organization  		15%</a:t>
            </a:r>
          </a:p>
          <a:p>
            <a:pPr>
              <a:lnSpc>
                <a:spcPct val="85000"/>
              </a:lnSpc>
            </a:pPr>
            <a:r>
              <a:rPr lang="en-US" sz="3600" b="1" i="0">
                <a:solidFill>
                  <a:srgbClr val="000000"/>
                </a:solidFill>
              </a:rPr>
              <a:t>Style  				16%</a:t>
            </a:r>
            <a:endParaRPr lang="en-US" sz="4000" b="1" i="0">
              <a:solidFill>
                <a:srgbClr val="000000"/>
              </a:solidFill>
            </a:endParaRPr>
          </a:p>
          <a:p>
            <a:pPr algn="ctr">
              <a:lnSpc>
                <a:spcPct val="85000"/>
              </a:lnSpc>
            </a:pPr>
            <a:r>
              <a:rPr lang="en-US" sz="4000" b="1" i="0">
                <a:solidFill>
                  <a:srgbClr val="000000"/>
                </a:solidFill>
              </a:rPr>
              <a:t>75 items, 45 minutes</a:t>
            </a:r>
            <a:endParaRPr lang="en-US" sz="4800" b="1" i="0">
              <a:solidFill>
                <a:srgbClr val="000000"/>
              </a:solidFill>
            </a:endParaRPr>
          </a:p>
        </p:txBody>
      </p:sp>
      <p:sp>
        <p:nvSpPr>
          <p:cNvPr id="548868" name="Rectangle 4"/>
          <p:cNvSpPr>
            <a:spLocks noChangeArrowheads="1"/>
          </p:cNvSpPr>
          <p:nvPr/>
        </p:nvSpPr>
        <p:spPr bwMode="auto">
          <a:xfrm>
            <a:off x="2159000" y="641350"/>
            <a:ext cx="6324600" cy="1435100"/>
          </a:xfrm>
          <a:prstGeom prst="rect">
            <a:avLst/>
          </a:prstGeom>
          <a:noFill/>
          <a:ln w="12700">
            <a:noFill/>
            <a:miter lim="800000"/>
            <a:headEnd/>
            <a:tailEnd/>
          </a:ln>
          <a:effectLst/>
        </p:spPr>
        <p:txBody>
          <a:bodyPr lIns="90488" tIns="44450" rIns="90488" bIns="44450" anchor="ctr"/>
          <a:lstStyle/>
          <a:p>
            <a:pPr algn="ctr">
              <a:lnSpc>
                <a:spcPct val="75000"/>
              </a:lnSpc>
            </a:pPr>
            <a:r>
              <a:rPr lang="en-US" sz="4800" b="1" i="0">
                <a:solidFill>
                  <a:srgbClr val="000000"/>
                </a:solidFill>
              </a:rPr>
              <a:t>ACT English Test Content</a:t>
            </a:r>
          </a:p>
        </p:txBody>
      </p:sp>
      <p:pic>
        <p:nvPicPr>
          <p:cNvPr id="548869" name="Picture 5" descr="STUDENTS"/>
          <p:cNvPicPr>
            <a:picLocks noChangeAspect="1" noChangeArrowheads="1"/>
          </p:cNvPicPr>
          <p:nvPr/>
        </p:nvPicPr>
        <p:blipFill>
          <a:blip r:embed="rId4"/>
          <a:srcRect/>
          <a:stretch>
            <a:fillRect/>
          </a:stretch>
        </p:blipFill>
        <p:spPr bwMode="auto">
          <a:xfrm>
            <a:off x="209550" y="800100"/>
            <a:ext cx="1949450" cy="1562100"/>
          </a:xfrm>
          <a:prstGeom prst="rect">
            <a:avLst/>
          </a:prstGeom>
          <a:noFill/>
          <a:ln w="19050">
            <a:solidFill>
              <a:srgbClr val="000000"/>
            </a:solidFill>
            <a:miter lim="800000"/>
            <a:headEnd/>
            <a:tailEnd/>
          </a:ln>
        </p:spPr>
      </p:pic>
    </p:spTree>
  </p:cSld>
  <p:clrMapOvr>
    <a:masterClrMapping/>
  </p:clrMapOvr>
  <p:transition spd="med">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5" name="Rectangle 3"/>
          <p:cNvSpPr>
            <a:spLocks noChangeArrowheads="1"/>
          </p:cNvSpPr>
          <p:nvPr/>
        </p:nvSpPr>
        <p:spPr bwMode="auto">
          <a:xfrm>
            <a:off x="457200" y="4030663"/>
            <a:ext cx="8229600" cy="2154237"/>
          </a:xfrm>
          <a:prstGeom prst="rect">
            <a:avLst/>
          </a:prstGeom>
          <a:noFill/>
          <a:ln w="9525">
            <a:noFill/>
            <a:miter lim="800000"/>
            <a:headEnd/>
            <a:tailEnd/>
          </a:ln>
          <a:effectLst/>
        </p:spPr>
        <p:txBody>
          <a:bodyPr/>
          <a:lstStyle/>
          <a:p>
            <a:pPr marL="342900" indent="-342900">
              <a:lnSpc>
                <a:spcPct val="90000"/>
              </a:lnSpc>
              <a:spcBef>
                <a:spcPct val="20000"/>
              </a:spcBef>
              <a:buSzPct val="100000"/>
              <a:buFontTx/>
              <a:buChar char="•"/>
            </a:pPr>
            <a:r>
              <a:rPr lang="en-US" sz="3200" b="1" i="0">
                <a:solidFill>
                  <a:srgbClr val="000000"/>
                </a:solidFill>
              </a:rPr>
              <a:t>Do the questions in order leaving the Rhetorical questions for last (if for no other reason than rhetorical questions are more time consuming than the other types of questions)</a:t>
            </a:r>
          </a:p>
          <a:p>
            <a:pPr marL="342900" indent="-342900">
              <a:lnSpc>
                <a:spcPct val="90000"/>
              </a:lnSpc>
              <a:spcBef>
                <a:spcPct val="20000"/>
              </a:spcBef>
              <a:buSzPct val="100000"/>
              <a:buFontTx/>
              <a:buChar char="•"/>
            </a:pPr>
            <a:endParaRPr lang="en-US" sz="3200" b="1" i="0">
              <a:solidFill>
                <a:srgbClr val="000000"/>
              </a:solidFill>
            </a:endParaRPr>
          </a:p>
        </p:txBody>
      </p:sp>
      <p:sp>
        <p:nvSpPr>
          <p:cNvPr id="550916" name="Text Box 4"/>
          <p:cNvSpPr txBox="1">
            <a:spLocks noChangeArrowheads="1"/>
          </p:cNvSpPr>
          <p:nvPr/>
        </p:nvSpPr>
        <p:spPr bwMode="auto">
          <a:xfrm>
            <a:off x="2286000" y="800100"/>
            <a:ext cx="5283200" cy="641350"/>
          </a:xfrm>
          <a:prstGeom prst="rect">
            <a:avLst/>
          </a:prstGeom>
          <a:noFill/>
          <a:ln w="12700">
            <a:noFill/>
            <a:miter lim="800000"/>
            <a:headEnd/>
            <a:tailEnd/>
          </a:ln>
          <a:effectLst/>
        </p:spPr>
        <p:txBody>
          <a:bodyPr>
            <a:spAutoFit/>
          </a:bodyPr>
          <a:lstStyle/>
          <a:p>
            <a:pPr>
              <a:spcBef>
                <a:spcPct val="50000"/>
              </a:spcBef>
            </a:pPr>
            <a:r>
              <a:rPr lang="en-US" sz="3600" b="1" i="0">
                <a:solidFill>
                  <a:srgbClr val="000000"/>
                </a:solidFill>
              </a:rPr>
              <a:t>Refrain from Rhetoric</a:t>
            </a:r>
          </a:p>
        </p:txBody>
      </p:sp>
      <p:pic>
        <p:nvPicPr>
          <p:cNvPr id="550917" name="Picture 5" descr="j0217698"/>
          <p:cNvPicPr>
            <a:picLocks noChangeAspect="1" noChangeArrowheads="1"/>
          </p:cNvPicPr>
          <p:nvPr/>
        </p:nvPicPr>
        <p:blipFill>
          <a:blip r:embed="rId3"/>
          <a:srcRect/>
          <a:stretch>
            <a:fillRect/>
          </a:stretch>
        </p:blipFill>
        <p:spPr bwMode="auto">
          <a:xfrm>
            <a:off x="3405188" y="1466850"/>
            <a:ext cx="2444750" cy="2368550"/>
          </a:xfrm>
          <a:prstGeom prst="rect">
            <a:avLst/>
          </a:prstGeom>
          <a:noFill/>
        </p:spPr>
      </p:pic>
    </p:spTree>
  </p:cSld>
  <p:clrMapOvr>
    <a:masterClrMapping/>
  </p:clrMapOvr>
  <p:transition spd="med">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5010" name="Picture 2" descr="act_sec-b2"/>
          <p:cNvPicPr>
            <a:picLocks noChangeAspect="1" noChangeArrowheads="1"/>
          </p:cNvPicPr>
          <p:nvPr/>
        </p:nvPicPr>
        <p:blipFill>
          <a:blip r:embed="rId3"/>
          <a:srcRect/>
          <a:stretch>
            <a:fillRect/>
          </a:stretch>
        </p:blipFill>
        <p:spPr bwMode="auto">
          <a:xfrm>
            <a:off x="-190500" y="-142875"/>
            <a:ext cx="9525000" cy="7143750"/>
          </a:xfrm>
          <a:prstGeom prst="rect">
            <a:avLst/>
          </a:prstGeom>
          <a:noFill/>
        </p:spPr>
      </p:pic>
      <p:sp>
        <p:nvSpPr>
          <p:cNvPr id="555011" name="Text Box 3"/>
          <p:cNvSpPr txBox="1">
            <a:spLocks noChangeArrowheads="1"/>
          </p:cNvSpPr>
          <p:nvPr/>
        </p:nvSpPr>
        <p:spPr bwMode="auto">
          <a:xfrm>
            <a:off x="38100" y="1595438"/>
            <a:ext cx="5003800" cy="4149725"/>
          </a:xfrm>
          <a:prstGeom prst="rect">
            <a:avLst/>
          </a:prstGeom>
          <a:noFill/>
          <a:ln w="12700">
            <a:noFill/>
            <a:miter lim="800000"/>
            <a:headEnd/>
            <a:tailEnd/>
          </a:ln>
          <a:effectLst/>
        </p:spPr>
        <p:txBody>
          <a:bodyPr>
            <a:spAutoFit/>
          </a:bodyPr>
          <a:lstStyle/>
          <a:p>
            <a:pPr>
              <a:spcBef>
                <a:spcPct val="50000"/>
              </a:spcBef>
              <a:buFontTx/>
              <a:buChar char="•"/>
            </a:pPr>
            <a:r>
              <a:rPr lang="en-US" b="1" i="0">
                <a:solidFill>
                  <a:srgbClr val="000000"/>
                </a:solidFill>
              </a:rPr>
              <a:t>Look for comma splicing.  I.e., linking two independent clauses without any punctuation</a:t>
            </a:r>
          </a:p>
          <a:p>
            <a:pPr>
              <a:spcBef>
                <a:spcPct val="50000"/>
              </a:spcBef>
              <a:buFontTx/>
              <a:buChar char="•"/>
            </a:pPr>
            <a:r>
              <a:rPr lang="en-US" b="1" i="0">
                <a:solidFill>
                  <a:srgbClr val="000000"/>
                </a:solidFill>
              </a:rPr>
              <a:t>Pay very close attention if a verb or adverb is in the answer choice.  Odds are that the answer is based on their proper usage</a:t>
            </a:r>
          </a:p>
        </p:txBody>
      </p:sp>
      <p:sp>
        <p:nvSpPr>
          <p:cNvPr id="555012" name="Text Box 4"/>
          <p:cNvSpPr txBox="1">
            <a:spLocks noChangeArrowheads="1"/>
          </p:cNvSpPr>
          <p:nvPr/>
        </p:nvSpPr>
        <p:spPr bwMode="auto">
          <a:xfrm>
            <a:off x="1104900" y="508000"/>
            <a:ext cx="8216900" cy="579438"/>
          </a:xfrm>
          <a:prstGeom prst="rect">
            <a:avLst/>
          </a:prstGeom>
          <a:noFill/>
          <a:ln w="12700">
            <a:noFill/>
            <a:miter lim="800000"/>
            <a:headEnd/>
            <a:tailEnd/>
          </a:ln>
          <a:effectLst/>
        </p:spPr>
        <p:txBody>
          <a:bodyPr>
            <a:spAutoFit/>
          </a:bodyPr>
          <a:lstStyle/>
          <a:p>
            <a:pPr>
              <a:spcBef>
                <a:spcPct val="50000"/>
              </a:spcBef>
            </a:pPr>
            <a:r>
              <a:rPr lang="en-US" sz="3200" b="1" i="0">
                <a:solidFill>
                  <a:srgbClr val="000000"/>
                </a:solidFill>
              </a:rPr>
              <a:t>Some of Their Favorite Kinds of Questions</a:t>
            </a:r>
          </a:p>
        </p:txBody>
      </p:sp>
      <p:pic>
        <p:nvPicPr>
          <p:cNvPr id="555013" name="Picture 5" descr="MCPE06551_0000[1]"/>
          <p:cNvPicPr>
            <a:picLocks noChangeAspect="1" noChangeArrowheads="1"/>
          </p:cNvPicPr>
          <p:nvPr/>
        </p:nvPicPr>
        <p:blipFill>
          <a:blip r:embed="rId4"/>
          <a:srcRect/>
          <a:stretch>
            <a:fillRect/>
          </a:stretch>
        </p:blipFill>
        <p:spPr bwMode="auto">
          <a:xfrm>
            <a:off x="5672138" y="1285875"/>
            <a:ext cx="2417762" cy="4503738"/>
          </a:xfrm>
          <a:prstGeom prst="rect">
            <a:avLst/>
          </a:prstGeom>
          <a:noFill/>
        </p:spPr>
      </p:pic>
    </p:spTree>
  </p:cSld>
  <p:clrMapOvr>
    <a:masterClrMapping/>
  </p:clrMapOvr>
  <p:transition spd="med">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9106" name="Picture 2" descr="act_sec-b2"/>
          <p:cNvPicPr>
            <a:picLocks noChangeAspect="1" noChangeArrowheads="1"/>
          </p:cNvPicPr>
          <p:nvPr/>
        </p:nvPicPr>
        <p:blipFill>
          <a:blip r:embed="rId3"/>
          <a:srcRect/>
          <a:stretch>
            <a:fillRect/>
          </a:stretch>
        </p:blipFill>
        <p:spPr bwMode="auto">
          <a:xfrm>
            <a:off x="-190500" y="-142875"/>
            <a:ext cx="9525000" cy="7143750"/>
          </a:xfrm>
          <a:prstGeom prst="rect">
            <a:avLst/>
          </a:prstGeom>
          <a:noFill/>
        </p:spPr>
      </p:pic>
      <p:pic>
        <p:nvPicPr>
          <p:cNvPr id="559107" name="Picture 3" descr="act_sec-b2"/>
          <p:cNvPicPr>
            <a:picLocks noChangeAspect="1" noChangeArrowheads="1"/>
          </p:cNvPicPr>
          <p:nvPr/>
        </p:nvPicPr>
        <p:blipFill>
          <a:blip r:embed="rId3"/>
          <a:srcRect/>
          <a:stretch>
            <a:fillRect/>
          </a:stretch>
        </p:blipFill>
        <p:spPr bwMode="auto">
          <a:xfrm>
            <a:off x="-304800" y="-142875"/>
            <a:ext cx="9525000" cy="7143750"/>
          </a:xfrm>
          <a:prstGeom prst="rect">
            <a:avLst/>
          </a:prstGeom>
          <a:noFill/>
        </p:spPr>
      </p:pic>
      <p:sp>
        <p:nvSpPr>
          <p:cNvPr id="559110" name="Rectangle 6"/>
          <p:cNvSpPr>
            <a:spLocks noChangeArrowheads="1"/>
          </p:cNvSpPr>
          <p:nvPr/>
        </p:nvSpPr>
        <p:spPr bwMode="auto">
          <a:xfrm>
            <a:off x="1778000" y="723900"/>
            <a:ext cx="5816600" cy="889000"/>
          </a:xfrm>
          <a:prstGeom prst="rect">
            <a:avLst/>
          </a:prstGeom>
          <a:noFill/>
          <a:ln w="9525">
            <a:noFill/>
            <a:miter lim="800000"/>
            <a:headEnd/>
            <a:tailEnd/>
          </a:ln>
          <a:effectLst/>
        </p:spPr>
        <p:txBody>
          <a:bodyPr/>
          <a:lstStyle/>
          <a:p>
            <a:pPr algn="ctr"/>
            <a:r>
              <a:rPr lang="en-US" sz="4000" b="1" i="0">
                <a:solidFill>
                  <a:srgbClr val="000000"/>
                </a:solidFill>
              </a:rPr>
              <a:t>Science Section</a:t>
            </a:r>
          </a:p>
        </p:txBody>
      </p:sp>
      <p:pic>
        <p:nvPicPr>
          <p:cNvPr id="559111" name="Picture 7" descr="MCj04417150000[1]"/>
          <p:cNvPicPr>
            <a:picLocks noChangeAspect="1" noChangeArrowheads="1"/>
          </p:cNvPicPr>
          <p:nvPr/>
        </p:nvPicPr>
        <p:blipFill>
          <a:blip r:embed="rId4"/>
          <a:srcRect/>
          <a:stretch>
            <a:fillRect/>
          </a:stretch>
        </p:blipFill>
        <p:spPr bwMode="auto">
          <a:xfrm>
            <a:off x="2578100" y="1866900"/>
            <a:ext cx="4152900" cy="4152900"/>
          </a:xfrm>
          <a:prstGeom prst="rect">
            <a:avLst/>
          </a:prstGeom>
          <a:noFill/>
        </p:spPr>
      </p:pic>
    </p:spTree>
  </p:cSld>
  <p:clrMapOvr>
    <a:masterClrMapping/>
  </p:clrMapOvr>
  <p:transition spd="med">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3810" name="Picture 2" descr="act_sec-b2"/>
          <p:cNvPicPr>
            <a:picLocks noChangeAspect="1" noChangeArrowheads="1"/>
          </p:cNvPicPr>
          <p:nvPr/>
        </p:nvPicPr>
        <p:blipFill>
          <a:blip r:embed="rId4"/>
          <a:srcRect/>
          <a:stretch>
            <a:fillRect/>
          </a:stretch>
        </p:blipFill>
        <p:spPr bwMode="auto">
          <a:xfrm>
            <a:off x="-190500" y="-142875"/>
            <a:ext cx="9525000" cy="7143750"/>
          </a:xfrm>
          <a:prstGeom prst="rect">
            <a:avLst/>
          </a:prstGeom>
          <a:noFill/>
        </p:spPr>
      </p:pic>
      <p:sp>
        <p:nvSpPr>
          <p:cNvPr id="503811" name="Rectangle 3"/>
          <p:cNvSpPr>
            <a:spLocks noChangeArrowheads="1"/>
          </p:cNvSpPr>
          <p:nvPr>
            <p:ph type="title"/>
          </p:nvPr>
        </p:nvSpPr>
        <p:spPr bwMode="auto">
          <a:xfrm>
            <a:off x="457200" y="427038"/>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sz="5400">
                <a:solidFill>
                  <a:srgbClr val="000000"/>
                </a:solidFill>
              </a:rPr>
              <a:t>Take Rigorous Core Courses</a:t>
            </a:r>
            <a:endParaRPr lang="en-US" sz="5400">
              <a:solidFill>
                <a:schemeClr val="tx2"/>
              </a:solidFill>
              <a:effectLst>
                <a:outerShdw blurRad="38100" dist="38100" dir="2700000" algn="tl">
                  <a:srgbClr val="C0C0C0"/>
                </a:outerShdw>
              </a:effectLst>
            </a:endParaRPr>
          </a:p>
        </p:txBody>
      </p:sp>
      <p:sp>
        <p:nvSpPr>
          <p:cNvPr id="503812" name="Rectangle 4"/>
          <p:cNvSpPr>
            <a:spLocks noGrp="1" noChangeArrowheads="1"/>
          </p:cNvSpPr>
          <p:nvPr>
            <p:ph type="body" sz="half" idx="1"/>
          </p:nvPr>
        </p:nvSpPr>
        <p:spPr bwMode="auto">
          <a:xfrm>
            <a:off x="0" y="2371725"/>
            <a:ext cx="5943600" cy="3457575"/>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buFontTx/>
              <a:buNone/>
            </a:pPr>
            <a:r>
              <a:rPr lang="en-US" sz="1800">
                <a:solidFill>
                  <a:srgbClr val="000000"/>
                </a:solidFill>
              </a:rPr>
              <a:t>English - 4 years</a:t>
            </a:r>
          </a:p>
          <a:p>
            <a:pPr lvl="1">
              <a:lnSpc>
                <a:spcPct val="90000"/>
              </a:lnSpc>
              <a:buFont typeface="Wingdings" pitchFamily="1" charset="2"/>
              <a:buChar char="s"/>
            </a:pPr>
            <a:r>
              <a:rPr lang="en-US" sz="1800">
                <a:solidFill>
                  <a:srgbClr val="000000"/>
                </a:solidFill>
              </a:rPr>
              <a:t>English 9, English 10, English 11, English 12</a:t>
            </a:r>
          </a:p>
          <a:p>
            <a:pPr>
              <a:lnSpc>
                <a:spcPct val="90000"/>
              </a:lnSpc>
              <a:buFontTx/>
              <a:buNone/>
            </a:pPr>
            <a:r>
              <a:rPr lang="en-US" sz="1800">
                <a:solidFill>
                  <a:srgbClr val="000000"/>
                </a:solidFill>
              </a:rPr>
              <a:t>Math - 3 years +</a:t>
            </a:r>
          </a:p>
          <a:p>
            <a:pPr lvl="1">
              <a:lnSpc>
                <a:spcPct val="90000"/>
              </a:lnSpc>
              <a:buFont typeface="Wingdings" pitchFamily="1" charset="2"/>
              <a:buChar char="s"/>
            </a:pPr>
            <a:r>
              <a:rPr lang="en-US" sz="1800">
                <a:solidFill>
                  <a:srgbClr val="000000"/>
                </a:solidFill>
              </a:rPr>
              <a:t>Algebra I, Algebra II, Geometry, Trigonometry, Calculus (no calculus on the ACT but the high-order skills required significantly impact the ACT math score.</a:t>
            </a:r>
          </a:p>
          <a:p>
            <a:pPr>
              <a:lnSpc>
                <a:spcPct val="90000"/>
              </a:lnSpc>
              <a:buFontTx/>
              <a:buNone/>
            </a:pPr>
            <a:r>
              <a:rPr lang="en-US" sz="1800">
                <a:solidFill>
                  <a:srgbClr val="000000"/>
                </a:solidFill>
              </a:rPr>
              <a:t>Natural Sciences - 3 years +</a:t>
            </a:r>
          </a:p>
          <a:p>
            <a:pPr lvl="1">
              <a:lnSpc>
                <a:spcPct val="90000"/>
              </a:lnSpc>
              <a:buFont typeface="Wingdings" pitchFamily="1" charset="2"/>
              <a:buChar char="s"/>
            </a:pPr>
            <a:r>
              <a:rPr lang="en-US" sz="1800">
                <a:solidFill>
                  <a:srgbClr val="000000"/>
                </a:solidFill>
              </a:rPr>
              <a:t>General/Physical/Earth Science, Biology, Chemistry, and Physics</a:t>
            </a:r>
          </a:p>
          <a:p>
            <a:pPr>
              <a:lnSpc>
                <a:spcPct val="90000"/>
              </a:lnSpc>
              <a:buFontTx/>
              <a:buNone/>
            </a:pPr>
            <a:r>
              <a:rPr lang="en-US" sz="1800">
                <a:solidFill>
                  <a:srgbClr val="000000"/>
                </a:solidFill>
              </a:rPr>
              <a:t>Social Sciences - 3 years	+</a:t>
            </a:r>
          </a:p>
          <a:p>
            <a:pPr lvl="1">
              <a:lnSpc>
                <a:spcPct val="90000"/>
              </a:lnSpc>
              <a:buFont typeface="Wingdings" pitchFamily="1" charset="2"/>
              <a:buChar char="s"/>
            </a:pPr>
            <a:r>
              <a:rPr lang="en-US" sz="1800">
                <a:solidFill>
                  <a:srgbClr val="000000"/>
                </a:solidFill>
              </a:rPr>
              <a:t>American History, World History, American Government, Economics, Geography, Psychology</a:t>
            </a:r>
          </a:p>
        </p:txBody>
      </p:sp>
      <p:graphicFrame>
        <p:nvGraphicFramePr>
          <p:cNvPr id="503813" name="Object 5"/>
          <p:cNvGraphicFramePr>
            <a:graphicFrameLocks noGrp="1" noChangeAspect="1"/>
          </p:cNvGraphicFramePr>
          <p:nvPr>
            <p:ph sz="half" idx="2"/>
          </p:nvPr>
        </p:nvGraphicFramePr>
        <p:xfrm>
          <a:off x="6238875" y="2571750"/>
          <a:ext cx="2714625" cy="2600325"/>
        </p:xfrm>
        <a:graphic>
          <a:graphicData uri="http://schemas.openxmlformats.org/presentationml/2006/ole">
            <p:oleObj spid="_x0000_s503813" name="Clip" r:id="rId5" imgW="2714760" imgH="2600280" progId="MS_ClipArt_Gallery.2">
              <p:embed/>
            </p:oleObj>
          </a:graphicData>
        </a:graphic>
      </p:graphicFrame>
    </p:spTree>
  </p:cSld>
  <p:clrMapOvr>
    <a:masterClrMapping/>
  </p:clrMapOvr>
  <p:transition spd="med">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5226" name="Picture 10" descr="act_sec-b2"/>
          <p:cNvPicPr>
            <a:picLocks noChangeAspect="1" noChangeArrowheads="1"/>
          </p:cNvPicPr>
          <p:nvPr/>
        </p:nvPicPr>
        <p:blipFill>
          <a:blip r:embed="rId3"/>
          <a:srcRect/>
          <a:stretch>
            <a:fillRect/>
          </a:stretch>
        </p:blipFill>
        <p:spPr bwMode="auto">
          <a:xfrm>
            <a:off x="-190500" y="-142875"/>
            <a:ext cx="9525000" cy="7143750"/>
          </a:xfrm>
          <a:prstGeom prst="rect">
            <a:avLst/>
          </a:prstGeom>
          <a:noFill/>
        </p:spPr>
      </p:pic>
      <p:sp>
        <p:nvSpPr>
          <p:cNvPr id="265219" name="Rectangle 3"/>
          <p:cNvSpPr>
            <a:spLocks noChangeArrowheads="1"/>
          </p:cNvSpPr>
          <p:nvPr/>
        </p:nvSpPr>
        <p:spPr bwMode="auto">
          <a:xfrm>
            <a:off x="1997075" y="2498725"/>
            <a:ext cx="7146925" cy="3646488"/>
          </a:xfrm>
          <a:prstGeom prst="rect">
            <a:avLst/>
          </a:prstGeom>
          <a:noFill/>
          <a:ln w="12700">
            <a:noFill/>
            <a:miter lim="800000"/>
            <a:headEnd/>
            <a:tailEnd/>
          </a:ln>
          <a:effectLst/>
        </p:spPr>
        <p:txBody>
          <a:bodyPr lIns="90488" tIns="44450" rIns="90488" bIns="44450"/>
          <a:lstStyle/>
          <a:p>
            <a:pPr>
              <a:lnSpc>
                <a:spcPct val="85000"/>
              </a:lnSpc>
            </a:pPr>
            <a:r>
              <a:rPr lang="en-US" sz="4000">
                <a:solidFill>
                  <a:srgbClr val="000000"/>
                </a:solidFill>
              </a:rPr>
              <a:t>Drawn from Biology, Chemistry, Physics, and Physical Science:</a:t>
            </a:r>
          </a:p>
          <a:p>
            <a:pPr>
              <a:lnSpc>
                <a:spcPct val="85000"/>
              </a:lnSpc>
            </a:pPr>
            <a:endParaRPr lang="en-US" sz="2000" b="1" i="0">
              <a:solidFill>
                <a:srgbClr val="000000"/>
              </a:solidFill>
            </a:endParaRPr>
          </a:p>
          <a:p>
            <a:pPr>
              <a:lnSpc>
                <a:spcPct val="85000"/>
              </a:lnSpc>
            </a:pPr>
            <a:r>
              <a:rPr lang="en-US" sz="3600" b="1" i="0">
                <a:solidFill>
                  <a:srgbClr val="000000"/>
                </a:solidFill>
              </a:rPr>
              <a:t>Data Representation  		38%</a:t>
            </a:r>
          </a:p>
          <a:p>
            <a:pPr>
              <a:lnSpc>
                <a:spcPct val="85000"/>
              </a:lnSpc>
            </a:pPr>
            <a:r>
              <a:rPr lang="en-US" sz="3600" b="1" i="0">
                <a:solidFill>
                  <a:srgbClr val="000000"/>
                </a:solidFill>
              </a:rPr>
              <a:t>Research Summaries  		45%</a:t>
            </a:r>
          </a:p>
          <a:p>
            <a:pPr>
              <a:lnSpc>
                <a:spcPct val="85000"/>
              </a:lnSpc>
            </a:pPr>
            <a:r>
              <a:rPr lang="en-US" sz="3600" b="1" i="0">
                <a:solidFill>
                  <a:srgbClr val="000000"/>
                </a:solidFill>
              </a:rPr>
              <a:t>Conflicting Viewpoints  	17%</a:t>
            </a:r>
            <a:endParaRPr lang="en-US" sz="4000" b="1" i="0">
              <a:solidFill>
                <a:srgbClr val="000000"/>
              </a:solidFill>
            </a:endParaRPr>
          </a:p>
          <a:p>
            <a:pPr algn="ctr">
              <a:lnSpc>
                <a:spcPct val="85000"/>
              </a:lnSpc>
            </a:pPr>
            <a:endParaRPr lang="en-US" sz="4000" b="1" i="0">
              <a:solidFill>
                <a:srgbClr val="000000"/>
              </a:solidFill>
            </a:endParaRPr>
          </a:p>
          <a:p>
            <a:pPr algn="ctr">
              <a:lnSpc>
                <a:spcPct val="85000"/>
              </a:lnSpc>
            </a:pPr>
            <a:r>
              <a:rPr lang="en-US" sz="4000" b="1" i="0">
                <a:solidFill>
                  <a:srgbClr val="000000"/>
                </a:solidFill>
              </a:rPr>
              <a:t>40 items, 35 minutes</a:t>
            </a:r>
            <a:endParaRPr lang="en-US" sz="4800" b="1" i="0">
              <a:solidFill>
                <a:srgbClr val="000000"/>
              </a:solidFill>
            </a:endParaRPr>
          </a:p>
        </p:txBody>
      </p:sp>
      <p:sp>
        <p:nvSpPr>
          <p:cNvPr id="265220" name="Rectangle 4"/>
          <p:cNvSpPr>
            <a:spLocks noChangeArrowheads="1"/>
          </p:cNvSpPr>
          <p:nvPr/>
        </p:nvSpPr>
        <p:spPr bwMode="auto">
          <a:xfrm>
            <a:off x="2159000" y="774700"/>
            <a:ext cx="6324600" cy="1435100"/>
          </a:xfrm>
          <a:prstGeom prst="rect">
            <a:avLst/>
          </a:prstGeom>
          <a:noFill/>
          <a:ln w="12700">
            <a:noFill/>
            <a:miter lim="800000"/>
            <a:headEnd/>
            <a:tailEnd/>
          </a:ln>
          <a:effectLst/>
        </p:spPr>
        <p:txBody>
          <a:bodyPr lIns="90488" tIns="44450" rIns="90488" bIns="44450" anchor="ctr"/>
          <a:lstStyle/>
          <a:p>
            <a:pPr algn="ctr">
              <a:lnSpc>
                <a:spcPct val="75000"/>
              </a:lnSpc>
            </a:pPr>
            <a:r>
              <a:rPr lang="en-US" sz="4800" b="1" i="0">
                <a:solidFill>
                  <a:srgbClr val="000000"/>
                </a:solidFill>
              </a:rPr>
              <a:t>ACT Science Test Content</a:t>
            </a:r>
          </a:p>
        </p:txBody>
      </p:sp>
      <p:pic>
        <p:nvPicPr>
          <p:cNvPr id="265228" name="Picture 12" descr="MCj04369170000[1]"/>
          <p:cNvPicPr>
            <a:picLocks noChangeAspect="1" noChangeArrowheads="1"/>
          </p:cNvPicPr>
          <p:nvPr/>
        </p:nvPicPr>
        <p:blipFill>
          <a:blip r:embed="rId4"/>
          <a:srcRect/>
          <a:stretch>
            <a:fillRect/>
          </a:stretch>
        </p:blipFill>
        <p:spPr bwMode="auto">
          <a:xfrm>
            <a:off x="-63500" y="622300"/>
            <a:ext cx="2159000" cy="2159000"/>
          </a:xfrm>
          <a:prstGeom prst="rect">
            <a:avLst/>
          </a:prstGeom>
          <a:noFill/>
        </p:spPr>
      </p:pic>
    </p:spTree>
  </p:cSld>
  <p:clrMapOvr>
    <a:masterClrMapping/>
  </p:clrMapOvr>
  <p:transition spd="med">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2"/>
          <p:cNvSpPr>
            <a:spLocks noGrp="1" noChangeArrowheads="1"/>
          </p:cNvSpPr>
          <p:nvPr>
            <p:ph type="title"/>
          </p:nvPr>
        </p:nvSpPr>
        <p:spPr bwMode="auto">
          <a:xfrm>
            <a:off x="977900" y="515938"/>
            <a:ext cx="8229600" cy="728662"/>
          </a:xfrm>
          <a:noFill/>
          <a:ln>
            <a:miter lim="800000"/>
            <a:headEnd/>
            <a:tailEnd/>
          </a:ln>
        </p:spPr>
        <p:txBody>
          <a:bodyPr vert="horz" wrap="square" lIns="91440" tIns="45720" rIns="91440" bIns="45720" numCol="1" anchor="t" anchorCtr="0" compatLnSpc="1">
            <a:prstTxWarp prst="textNoShape">
              <a:avLst/>
            </a:prstTxWarp>
          </a:bodyPr>
          <a:lstStyle/>
          <a:p>
            <a:r>
              <a:rPr lang="en-US" sz="3600">
                <a:solidFill>
                  <a:srgbClr val="000000"/>
                </a:solidFill>
              </a:rPr>
              <a:t>Know What’s in the Section</a:t>
            </a:r>
          </a:p>
        </p:txBody>
      </p:sp>
      <p:sp>
        <p:nvSpPr>
          <p:cNvPr id="575491" name="Rectangle 3"/>
          <p:cNvSpPr>
            <a:spLocks noGrp="1" noChangeArrowheads="1"/>
          </p:cNvSpPr>
          <p:nvPr>
            <p:ph type="body" idx="1"/>
          </p:nvPr>
        </p:nvSpPr>
        <p:spPr bwMode="auto">
          <a:xfrm>
            <a:off x="660400" y="1409700"/>
            <a:ext cx="7886700" cy="2933700"/>
          </a:xfrm>
          <a:noFill/>
          <a:ln>
            <a:miter lim="800000"/>
            <a:headEnd/>
            <a:tailEnd/>
          </a:ln>
        </p:spPr>
        <p:txBody>
          <a:bodyPr vert="horz" wrap="square" lIns="91440" tIns="45720" rIns="91440" bIns="45720" numCol="1" anchor="t" anchorCtr="0" compatLnSpc="1">
            <a:prstTxWarp prst="textNoShape">
              <a:avLst/>
            </a:prstTxWarp>
          </a:bodyPr>
          <a:lstStyle/>
          <a:p>
            <a:r>
              <a:rPr lang="en-US" sz="2800">
                <a:solidFill>
                  <a:srgbClr val="000000"/>
                </a:solidFill>
              </a:rPr>
              <a:t>Charts and Graphs</a:t>
            </a:r>
          </a:p>
          <a:p>
            <a:pPr lvl="1"/>
            <a:r>
              <a:rPr lang="en-US">
                <a:solidFill>
                  <a:srgbClr val="000000"/>
                </a:solidFill>
              </a:rPr>
              <a:t>15 questions:  3 passages</a:t>
            </a:r>
          </a:p>
          <a:p>
            <a:r>
              <a:rPr lang="en-US" sz="2800">
                <a:solidFill>
                  <a:srgbClr val="000000"/>
                </a:solidFill>
              </a:rPr>
              <a:t>Experiments (aka Research Summaries)</a:t>
            </a:r>
          </a:p>
          <a:p>
            <a:pPr lvl="1"/>
            <a:r>
              <a:rPr lang="en-US">
                <a:solidFill>
                  <a:srgbClr val="000000"/>
                </a:solidFill>
              </a:rPr>
              <a:t>18 questions: 3 passages</a:t>
            </a:r>
          </a:p>
          <a:p>
            <a:r>
              <a:rPr lang="en-US" sz="2800">
                <a:solidFill>
                  <a:srgbClr val="000000"/>
                </a:solidFill>
              </a:rPr>
              <a:t>Fighting Scientists (aka Conflicting Viewpoints)</a:t>
            </a:r>
          </a:p>
          <a:p>
            <a:pPr lvl="1"/>
            <a:r>
              <a:rPr lang="en-US">
                <a:solidFill>
                  <a:srgbClr val="000000"/>
                </a:solidFill>
              </a:rPr>
              <a:t>7 questions:  1 passage</a:t>
            </a:r>
          </a:p>
          <a:p>
            <a:pPr lvl="1"/>
            <a:endParaRPr lang="en-US"/>
          </a:p>
        </p:txBody>
      </p:sp>
      <p:pic>
        <p:nvPicPr>
          <p:cNvPr id="575492" name="Picture 4" descr="MCj04369200000[1]"/>
          <p:cNvPicPr>
            <a:picLocks noChangeAspect="1" noChangeArrowheads="1"/>
          </p:cNvPicPr>
          <p:nvPr/>
        </p:nvPicPr>
        <p:blipFill>
          <a:blip r:embed="rId2"/>
          <a:srcRect/>
          <a:stretch>
            <a:fillRect/>
          </a:stretch>
        </p:blipFill>
        <p:spPr bwMode="auto">
          <a:xfrm>
            <a:off x="3657600" y="4470400"/>
            <a:ext cx="1828800" cy="1828800"/>
          </a:xfrm>
          <a:prstGeom prst="rect">
            <a:avLst/>
          </a:prstGeom>
          <a:noFill/>
        </p:spPr>
      </p:pic>
    </p:spTree>
  </p:cSld>
  <p:clrMapOvr>
    <a:masterClrMapping/>
  </p:clrMapOvr>
  <p:transition spd="med">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bwMode="auto">
          <a:xfrm>
            <a:off x="800100" y="579438"/>
            <a:ext cx="8229600" cy="830262"/>
          </a:xfrm>
          <a:noFill/>
          <a:ln>
            <a:miter lim="800000"/>
            <a:headEnd/>
            <a:tailEnd/>
          </a:ln>
        </p:spPr>
        <p:txBody>
          <a:bodyPr vert="horz" wrap="square" lIns="91440" tIns="45720" rIns="91440" bIns="45720" numCol="1" anchor="t" anchorCtr="0" compatLnSpc="1">
            <a:prstTxWarp prst="textNoShape">
              <a:avLst/>
            </a:prstTxWarp>
          </a:bodyPr>
          <a:lstStyle/>
          <a:p>
            <a:r>
              <a:rPr lang="en-US">
                <a:solidFill>
                  <a:srgbClr val="000000"/>
                </a:solidFill>
              </a:rPr>
              <a:t>Charts and Graphs</a:t>
            </a:r>
          </a:p>
        </p:txBody>
      </p:sp>
      <p:sp>
        <p:nvSpPr>
          <p:cNvPr id="576515" name="Rectangle 3"/>
          <p:cNvSpPr>
            <a:spLocks noGrp="1" noChangeArrowheads="1"/>
          </p:cNvSpPr>
          <p:nvPr>
            <p:ph type="body" idx="1"/>
          </p:nvPr>
        </p:nvSpPr>
        <p:spPr bwMode="auto">
          <a:xfrm>
            <a:off x="457200" y="2794000"/>
            <a:ext cx="8229600" cy="1866900"/>
          </a:xfrm>
          <a:noFill/>
          <a:ln>
            <a:miter lim="800000"/>
            <a:headEnd/>
            <a:tailEnd/>
          </a:ln>
        </p:spPr>
        <p:txBody>
          <a:bodyPr vert="horz" wrap="square" lIns="91440" tIns="45720" rIns="91440" bIns="45720" numCol="1" anchor="t" anchorCtr="0" compatLnSpc="1">
            <a:prstTxWarp prst="textNoShape">
              <a:avLst/>
            </a:prstTxWarp>
          </a:bodyPr>
          <a:lstStyle/>
          <a:p>
            <a:r>
              <a:rPr lang="en-US" sz="2800">
                <a:solidFill>
                  <a:srgbClr val="000000"/>
                </a:solidFill>
              </a:rPr>
              <a:t>They do not have summaries or experiments</a:t>
            </a:r>
          </a:p>
          <a:p>
            <a:r>
              <a:rPr lang="en-US" sz="2800">
                <a:solidFill>
                  <a:srgbClr val="000000"/>
                </a:solidFill>
              </a:rPr>
              <a:t>Scan and look for trends</a:t>
            </a:r>
          </a:p>
          <a:p>
            <a:r>
              <a:rPr lang="en-US" sz="2800">
                <a:solidFill>
                  <a:srgbClr val="000000"/>
                </a:solidFill>
              </a:rPr>
              <a:t>Use guesstimation and POE</a:t>
            </a:r>
          </a:p>
        </p:txBody>
      </p:sp>
    </p:spTree>
  </p:cSld>
  <p:clrMapOvr>
    <a:masterClrMapping/>
  </p:clrMapOvr>
  <p:transition spd="med">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1154" name="Picture 2" descr="act_sec-b2"/>
          <p:cNvPicPr>
            <a:picLocks noChangeAspect="1" noChangeArrowheads="1"/>
          </p:cNvPicPr>
          <p:nvPr/>
        </p:nvPicPr>
        <p:blipFill>
          <a:blip r:embed="rId3"/>
          <a:srcRect/>
          <a:stretch>
            <a:fillRect/>
          </a:stretch>
        </p:blipFill>
        <p:spPr bwMode="auto">
          <a:xfrm>
            <a:off x="-190500" y="-142875"/>
            <a:ext cx="9525000" cy="7143750"/>
          </a:xfrm>
          <a:prstGeom prst="rect">
            <a:avLst/>
          </a:prstGeom>
          <a:noFill/>
        </p:spPr>
      </p:pic>
      <p:pic>
        <p:nvPicPr>
          <p:cNvPr id="561155" name="Picture 3" descr="act_sec-b2"/>
          <p:cNvPicPr>
            <a:picLocks noChangeAspect="1" noChangeArrowheads="1"/>
          </p:cNvPicPr>
          <p:nvPr/>
        </p:nvPicPr>
        <p:blipFill>
          <a:blip r:embed="rId3"/>
          <a:srcRect/>
          <a:stretch>
            <a:fillRect/>
          </a:stretch>
        </p:blipFill>
        <p:spPr bwMode="auto">
          <a:xfrm>
            <a:off x="-228600" y="-104775"/>
            <a:ext cx="9525000" cy="7143750"/>
          </a:xfrm>
          <a:prstGeom prst="rect">
            <a:avLst/>
          </a:prstGeom>
          <a:noFill/>
        </p:spPr>
      </p:pic>
      <p:sp>
        <p:nvSpPr>
          <p:cNvPr id="561156" name="Rectangle 4"/>
          <p:cNvSpPr>
            <a:spLocks noChangeArrowheads="1"/>
          </p:cNvSpPr>
          <p:nvPr/>
        </p:nvSpPr>
        <p:spPr bwMode="auto">
          <a:xfrm>
            <a:off x="1225550" y="4679950"/>
            <a:ext cx="7315200" cy="955675"/>
          </a:xfrm>
          <a:prstGeom prst="rect">
            <a:avLst/>
          </a:prstGeom>
          <a:noFill/>
          <a:ln w="9525">
            <a:noFill/>
            <a:miter lim="800000"/>
            <a:headEnd/>
            <a:tailEnd/>
          </a:ln>
          <a:effectLst/>
        </p:spPr>
        <p:txBody>
          <a:bodyPr/>
          <a:lstStyle/>
          <a:p>
            <a:pPr algn="ctr"/>
            <a:r>
              <a:rPr lang="en-US" sz="4000" b="1" i="0">
                <a:solidFill>
                  <a:srgbClr val="000000"/>
                </a:solidFill>
              </a:rPr>
              <a:t>General Testing Considerations</a:t>
            </a:r>
          </a:p>
        </p:txBody>
      </p:sp>
      <p:pic>
        <p:nvPicPr>
          <p:cNvPr id="561157" name="Picture 5" descr="MPj04387700000[1]"/>
          <p:cNvPicPr>
            <a:picLocks noChangeAspect="1" noChangeArrowheads="1"/>
          </p:cNvPicPr>
          <p:nvPr/>
        </p:nvPicPr>
        <p:blipFill>
          <a:blip r:embed="rId4"/>
          <a:srcRect/>
          <a:stretch>
            <a:fillRect/>
          </a:stretch>
        </p:blipFill>
        <p:spPr bwMode="auto">
          <a:xfrm>
            <a:off x="0" y="895350"/>
            <a:ext cx="3473450" cy="3473450"/>
          </a:xfrm>
          <a:prstGeom prst="rect">
            <a:avLst/>
          </a:prstGeom>
          <a:noFill/>
        </p:spPr>
      </p:pic>
    </p:spTree>
  </p:cSld>
  <p:clrMapOvr>
    <a:masterClrMapping/>
  </p:clrMapOvr>
  <p:transition spd="med">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2"/>
          <p:cNvSpPr>
            <a:spLocks noChangeArrowheads="1"/>
          </p:cNvSpPr>
          <p:nvPr/>
        </p:nvSpPr>
        <p:spPr bwMode="auto">
          <a:xfrm>
            <a:off x="457200" y="4259263"/>
            <a:ext cx="8229600" cy="1620837"/>
          </a:xfrm>
          <a:prstGeom prst="rect">
            <a:avLst/>
          </a:prstGeom>
          <a:noFill/>
          <a:ln w="9525">
            <a:noFill/>
            <a:miter lim="800000"/>
            <a:headEnd/>
            <a:tailEnd/>
          </a:ln>
          <a:effectLst/>
        </p:spPr>
        <p:txBody>
          <a:bodyPr/>
          <a:lstStyle/>
          <a:p>
            <a:pPr marL="342900" indent="-342900">
              <a:lnSpc>
                <a:spcPct val="90000"/>
              </a:lnSpc>
              <a:spcBef>
                <a:spcPct val="20000"/>
              </a:spcBef>
              <a:buSzPct val="100000"/>
              <a:buFontTx/>
              <a:buChar char="•"/>
            </a:pPr>
            <a:r>
              <a:rPr lang="en-US" sz="3200" b="1" i="0">
                <a:solidFill>
                  <a:srgbClr val="000000"/>
                </a:solidFill>
              </a:rPr>
              <a:t>Analyze a three-hour test for six hours rather than spend nine hours taking three tests</a:t>
            </a:r>
          </a:p>
          <a:p>
            <a:pPr marL="342900" indent="-342900">
              <a:lnSpc>
                <a:spcPct val="90000"/>
              </a:lnSpc>
              <a:spcBef>
                <a:spcPct val="20000"/>
              </a:spcBef>
              <a:buSzPct val="100000"/>
              <a:buFontTx/>
              <a:buChar char="•"/>
            </a:pPr>
            <a:endParaRPr lang="en-US" sz="3200" b="1" i="0">
              <a:solidFill>
                <a:srgbClr val="000000"/>
              </a:solidFill>
            </a:endParaRPr>
          </a:p>
        </p:txBody>
      </p:sp>
      <p:sp>
        <p:nvSpPr>
          <p:cNvPr id="592899" name="Text Box 3"/>
          <p:cNvSpPr txBox="1">
            <a:spLocks noChangeArrowheads="1"/>
          </p:cNvSpPr>
          <p:nvPr/>
        </p:nvSpPr>
        <p:spPr bwMode="auto">
          <a:xfrm>
            <a:off x="2286000" y="800100"/>
            <a:ext cx="5283200" cy="1739900"/>
          </a:xfrm>
          <a:prstGeom prst="rect">
            <a:avLst/>
          </a:prstGeom>
          <a:noFill/>
          <a:ln w="12700">
            <a:noFill/>
            <a:miter lim="800000"/>
            <a:headEnd/>
            <a:tailEnd/>
          </a:ln>
          <a:effectLst/>
        </p:spPr>
        <p:txBody>
          <a:bodyPr>
            <a:spAutoFit/>
          </a:bodyPr>
          <a:lstStyle/>
          <a:p>
            <a:pPr>
              <a:spcBef>
                <a:spcPct val="50000"/>
              </a:spcBef>
            </a:pPr>
            <a:r>
              <a:rPr lang="en-US" sz="3600" b="1" i="0">
                <a:solidFill>
                  <a:srgbClr val="000000"/>
                </a:solidFill>
              </a:rPr>
              <a:t>Perfect Practice out Performs Persistent Practice</a:t>
            </a:r>
          </a:p>
        </p:txBody>
      </p:sp>
      <p:pic>
        <p:nvPicPr>
          <p:cNvPr id="592900" name="Picture 4" descr="j0217698"/>
          <p:cNvPicPr>
            <a:picLocks noChangeAspect="1" noChangeArrowheads="1"/>
          </p:cNvPicPr>
          <p:nvPr/>
        </p:nvPicPr>
        <p:blipFill>
          <a:blip r:embed="rId3"/>
          <a:srcRect/>
          <a:stretch>
            <a:fillRect/>
          </a:stretch>
        </p:blipFill>
        <p:spPr bwMode="auto">
          <a:xfrm>
            <a:off x="6191250" y="1662113"/>
            <a:ext cx="2444750" cy="2368550"/>
          </a:xfrm>
          <a:prstGeom prst="rect">
            <a:avLst/>
          </a:prstGeom>
          <a:noFill/>
        </p:spPr>
      </p:pic>
    </p:spTree>
  </p:cSld>
  <p:clrMapOvr>
    <a:masterClrMapping/>
  </p:clrMapOvr>
  <p:transition spd="med">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02" name="Picture 2" descr="act_sec-b2"/>
          <p:cNvPicPr>
            <a:picLocks noChangeAspect="1" noChangeArrowheads="1"/>
          </p:cNvPicPr>
          <p:nvPr/>
        </p:nvPicPr>
        <p:blipFill>
          <a:blip r:embed="rId3"/>
          <a:srcRect/>
          <a:stretch>
            <a:fillRect/>
          </a:stretch>
        </p:blipFill>
        <p:spPr bwMode="auto">
          <a:xfrm>
            <a:off x="-190500" y="-142875"/>
            <a:ext cx="9525000" cy="7143750"/>
          </a:xfrm>
          <a:prstGeom prst="rect">
            <a:avLst/>
          </a:prstGeom>
          <a:noFill/>
        </p:spPr>
      </p:pic>
      <p:pic>
        <p:nvPicPr>
          <p:cNvPr id="563203" name="Picture 3" descr="act_sec-b2"/>
          <p:cNvPicPr>
            <a:picLocks noChangeAspect="1" noChangeArrowheads="1"/>
          </p:cNvPicPr>
          <p:nvPr/>
        </p:nvPicPr>
        <p:blipFill>
          <a:blip r:embed="rId3"/>
          <a:srcRect/>
          <a:stretch>
            <a:fillRect/>
          </a:stretch>
        </p:blipFill>
        <p:spPr bwMode="auto">
          <a:xfrm>
            <a:off x="-228600" y="-104775"/>
            <a:ext cx="9525000" cy="7143750"/>
          </a:xfrm>
          <a:prstGeom prst="rect">
            <a:avLst/>
          </a:prstGeom>
          <a:noFill/>
        </p:spPr>
      </p:pic>
      <p:sp>
        <p:nvSpPr>
          <p:cNvPr id="563205" name="Rectangle 5"/>
          <p:cNvSpPr>
            <a:spLocks noChangeArrowheads="1"/>
          </p:cNvSpPr>
          <p:nvPr/>
        </p:nvSpPr>
        <p:spPr bwMode="auto">
          <a:xfrm>
            <a:off x="1803400" y="1085850"/>
            <a:ext cx="7518400" cy="1143000"/>
          </a:xfrm>
          <a:prstGeom prst="rect">
            <a:avLst/>
          </a:prstGeom>
          <a:noFill/>
          <a:ln w="9525">
            <a:noFill/>
            <a:miter lim="800000"/>
            <a:headEnd/>
            <a:tailEnd/>
          </a:ln>
          <a:effectLst/>
        </p:spPr>
        <p:txBody>
          <a:bodyPr/>
          <a:lstStyle/>
          <a:p>
            <a:pPr algn="ctr"/>
            <a:r>
              <a:rPr lang="en-US" sz="3600" b="1" i="0">
                <a:solidFill>
                  <a:srgbClr val="000000"/>
                </a:solidFill>
              </a:rPr>
              <a:t>Night Before and Morning of the Test</a:t>
            </a:r>
          </a:p>
        </p:txBody>
      </p:sp>
      <p:sp>
        <p:nvSpPr>
          <p:cNvPr id="563206" name="Rectangle 6"/>
          <p:cNvSpPr>
            <a:spLocks noChangeArrowheads="1"/>
          </p:cNvSpPr>
          <p:nvPr/>
        </p:nvSpPr>
        <p:spPr bwMode="auto">
          <a:xfrm>
            <a:off x="1066800" y="2951163"/>
            <a:ext cx="8229600" cy="3411537"/>
          </a:xfrm>
          <a:prstGeom prst="rect">
            <a:avLst/>
          </a:prstGeom>
          <a:noFill/>
          <a:ln w="9525">
            <a:noFill/>
            <a:miter lim="800000"/>
            <a:headEnd/>
            <a:tailEnd/>
          </a:ln>
          <a:effectLst/>
        </p:spPr>
        <p:txBody>
          <a:bodyPr/>
          <a:lstStyle/>
          <a:p>
            <a:pPr marL="342900" indent="-342900">
              <a:lnSpc>
                <a:spcPct val="90000"/>
              </a:lnSpc>
              <a:spcBef>
                <a:spcPct val="20000"/>
              </a:spcBef>
              <a:buSzPct val="100000"/>
              <a:buFontTx/>
              <a:buChar char="•"/>
            </a:pPr>
            <a:r>
              <a:rPr lang="en-US" sz="2400" b="1" i="0">
                <a:solidFill>
                  <a:srgbClr val="000000"/>
                </a:solidFill>
              </a:rPr>
              <a:t>Do NOT try to learn any new information or take any NEW quizzes</a:t>
            </a:r>
          </a:p>
          <a:p>
            <a:pPr marL="342900" indent="-342900">
              <a:lnSpc>
                <a:spcPct val="90000"/>
              </a:lnSpc>
              <a:spcBef>
                <a:spcPct val="20000"/>
              </a:spcBef>
              <a:buSzPct val="100000"/>
              <a:buFontTx/>
              <a:buChar char="•"/>
            </a:pPr>
            <a:r>
              <a:rPr lang="en-US" sz="2400" b="1" i="0">
                <a:solidFill>
                  <a:srgbClr val="000000"/>
                </a:solidFill>
              </a:rPr>
              <a:t>Review information you already know and take quizzes you’ve already completed and done well on</a:t>
            </a:r>
          </a:p>
          <a:p>
            <a:pPr marL="342900" indent="-342900">
              <a:lnSpc>
                <a:spcPct val="90000"/>
              </a:lnSpc>
              <a:spcBef>
                <a:spcPct val="20000"/>
              </a:spcBef>
              <a:buSzPct val="100000"/>
              <a:buFontTx/>
              <a:buChar char="•"/>
            </a:pPr>
            <a:r>
              <a:rPr lang="en-US" sz="2400" b="1" i="0">
                <a:solidFill>
                  <a:srgbClr val="000000"/>
                </a:solidFill>
              </a:rPr>
              <a:t>Read the newspaper the morning of the test to warm up – particularly the OP ED page.</a:t>
            </a:r>
          </a:p>
          <a:p>
            <a:pPr marL="342900" indent="-342900">
              <a:lnSpc>
                <a:spcPct val="90000"/>
              </a:lnSpc>
              <a:spcBef>
                <a:spcPct val="20000"/>
              </a:spcBef>
              <a:buSzPct val="100000"/>
              <a:buFontTx/>
              <a:buChar char="•"/>
            </a:pPr>
            <a:r>
              <a:rPr lang="en-US" sz="2400" b="1" i="0">
                <a:solidFill>
                  <a:srgbClr val="000000"/>
                </a:solidFill>
              </a:rPr>
              <a:t>Only review areas of strength</a:t>
            </a:r>
          </a:p>
          <a:p>
            <a:pPr marL="342900" indent="-342900">
              <a:lnSpc>
                <a:spcPct val="90000"/>
              </a:lnSpc>
              <a:spcBef>
                <a:spcPct val="20000"/>
              </a:spcBef>
              <a:buSzPct val="100000"/>
              <a:buFontTx/>
              <a:buChar char="•"/>
            </a:pPr>
            <a:r>
              <a:rPr lang="en-US" sz="3200" b="1" i="0">
                <a:solidFill>
                  <a:srgbClr val="000000"/>
                </a:solidFill>
              </a:rPr>
              <a:t>ONLY REINFORCE THE POSITIVE</a:t>
            </a:r>
          </a:p>
        </p:txBody>
      </p:sp>
      <p:pic>
        <p:nvPicPr>
          <p:cNvPr id="563207" name="Picture 7" descr="MCj00890380000[1]"/>
          <p:cNvPicPr>
            <a:picLocks noChangeAspect="1" noChangeArrowheads="1"/>
          </p:cNvPicPr>
          <p:nvPr/>
        </p:nvPicPr>
        <p:blipFill>
          <a:blip r:embed="rId4"/>
          <a:srcRect/>
          <a:stretch>
            <a:fillRect/>
          </a:stretch>
        </p:blipFill>
        <p:spPr bwMode="auto">
          <a:xfrm>
            <a:off x="-190500" y="960438"/>
            <a:ext cx="1795463" cy="1724025"/>
          </a:xfrm>
          <a:prstGeom prst="rect">
            <a:avLst/>
          </a:prstGeom>
          <a:noFill/>
        </p:spPr>
      </p:pic>
    </p:spTree>
  </p:cSld>
  <p:clrMapOvr>
    <a:masterClrMapping/>
  </p:clrMapOvr>
  <p:transition spd="med">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1026"/>
          <p:cNvSpPr>
            <a:spLocks noGrp="1" noChangeArrowheads="1"/>
          </p:cNvSpPr>
          <p:nvPr>
            <p:ph type="title"/>
          </p:nvPr>
        </p:nvSpPr>
        <p:spPr bwMode="auto">
          <a:xfrm>
            <a:off x="2222500" y="401638"/>
            <a:ext cx="6464300" cy="1143000"/>
          </a:xfrm>
          <a:noFill/>
          <a:ln>
            <a:miter lim="800000"/>
            <a:headEnd/>
            <a:tailEnd/>
          </a:ln>
        </p:spPr>
        <p:txBody>
          <a:bodyPr vert="horz" wrap="square" lIns="91440" tIns="45720" rIns="91440" bIns="45720" numCol="1" anchor="t" anchorCtr="0" compatLnSpc="1">
            <a:prstTxWarp prst="textNoShape">
              <a:avLst/>
            </a:prstTxWarp>
          </a:bodyPr>
          <a:lstStyle/>
          <a:p>
            <a:r>
              <a:rPr lang="en-US" sz="4000">
                <a:solidFill>
                  <a:srgbClr val="000000"/>
                </a:solidFill>
              </a:rPr>
              <a:t>Test Registration Recommendations</a:t>
            </a:r>
          </a:p>
        </p:txBody>
      </p:sp>
      <p:sp>
        <p:nvSpPr>
          <p:cNvPr id="462851" name="Rectangle 1027"/>
          <p:cNvSpPr>
            <a:spLocks noGrp="1" noChangeArrowheads="1"/>
          </p:cNvSpPr>
          <p:nvPr>
            <p:ph type="body" idx="1"/>
          </p:nvPr>
        </p:nvSpPr>
        <p:spPr bwMode="auto">
          <a:xfrm>
            <a:off x="457200" y="1968500"/>
            <a:ext cx="8229600" cy="4525963"/>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pPr>
            <a:r>
              <a:rPr lang="en-US" sz="2400">
                <a:solidFill>
                  <a:srgbClr val="000000"/>
                </a:solidFill>
              </a:rPr>
              <a:t>Even though you can send 4 score reports to schools free of charge, this may not be advisable</a:t>
            </a:r>
          </a:p>
          <a:p>
            <a:pPr>
              <a:lnSpc>
                <a:spcPct val="80000"/>
              </a:lnSpc>
            </a:pPr>
            <a:endParaRPr lang="en-US" sz="2400">
              <a:solidFill>
                <a:srgbClr val="000000"/>
              </a:solidFill>
            </a:endParaRPr>
          </a:p>
          <a:p>
            <a:pPr>
              <a:lnSpc>
                <a:spcPct val="80000"/>
              </a:lnSpc>
            </a:pPr>
            <a:r>
              <a:rPr lang="en-US" sz="2400">
                <a:solidFill>
                  <a:srgbClr val="000000"/>
                </a:solidFill>
              </a:rPr>
              <a:t>Even though you can tell schools which test you want them to look at, they’ll still see all of your test score submissions</a:t>
            </a:r>
          </a:p>
          <a:p>
            <a:pPr>
              <a:lnSpc>
                <a:spcPct val="80000"/>
              </a:lnSpc>
            </a:pPr>
            <a:endParaRPr lang="en-US" sz="2400">
              <a:solidFill>
                <a:srgbClr val="000000"/>
              </a:solidFill>
            </a:endParaRPr>
          </a:p>
          <a:p>
            <a:pPr>
              <a:lnSpc>
                <a:spcPct val="80000"/>
              </a:lnSpc>
            </a:pPr>
            <a:r>
              <a:rPr lang="en-US" sz="2400">
                <a:solidFill>
                  <a:srgbClr val="000000"/>
                </a:solidFill>
              </a:rPr>
              <a:t>It’s safer to spend the extra money and send your scores once you know what they are</a:t>
            </a:r>
          </a:p>
          <a:p>
            <a:pPr>
              <a:lnSpc>
                <a:spcPct val="80000"/>
              </a:lnSpc>
            </a:pPr>
            <a:endParaRPr lang="en-US" sz="2400">
              <a:solidFill>
                <a:srgbClr val="000000"/>
              </a:solidFill>
            </a:endParaRPr>
          </a:p>
          <a:p>
            <a:pPr>
              <a:lnSpc>
                <a:spcPct val="80000"/>
              </a:lnSpc>
            </a:pPr>
            <a:r>
              <a:rPr lang="en-US" sz="2400">
                <a:solidFill>
                  <a:srgbClr val="000000"/>
                </a:solidFill>
              </a:rPr>
              <a:t>Try to take your first test on a “Test Information Release” date where you can get your test and the correct answers back (it costs $18) so you can have some real review</a:t>
            </a:r>
          </a:p>
        </p:txBody>
      </p:sp>
    </p:spTree>
  </p:cSld>
  <p:clrMapOvr>
    <a:masterClrMapping/>
  </p:clrMapOvr>
  <p:transition spd="med">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9212" name="Picture 12" descr="act_sec-b2"/>
          <p:cNvPicPr>
            <a:picLocks noChangeAspect="1" noChangeArrowheads="1"/>
          </p:cNvPicPr>
          <p:nvPr/>
        </p:nvPicPr>
        <p:blipFill>
          <a:blip r:embed="rId3"/>
          <a:srcRect/>
          <a:stretch>
            <a:fillRect/>
          </a:stretch>
        </p:blipFill>
        <p:spPr bwMode="auto">
          <a:xfrm>
            <a:off x="-190500" y="-142875"/>
            <a:ext cx="9525000" cy="7143750"/>
          </a:xfrm>
          <a:prstGeom prst="rect">
            <a:avLst/>
          </a:prstGeom>
          <a:noFill/>
        </p:spPr>
      </p:pic>
      <p:sp>
        <p:nvSpPr>
          <p:cNvPr id="179202" name="Rectangle 2"/>
          <p:cNvSpPr>
            <a:spLocks noChangeArrowheads="1"/>
          </p:cNvSpPr>
          <p:nvPr>
            <p:ph type="body" sz="half" idx="1"/>
          </p:nvPr>
        </p:nvSpPr>
        <p:spPr bwMode="auto">
          <a:xfrm>
            <a:off x="134938" y="1604963"/>
            <a:ext cx="6507162" cy="4675187"/>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buClr>
                <a:schemeClr val="tx2"/>
              </a:buClr>
            </a:pPr>
            <a:r>
              <a:rPr lang="en-US">
                <a:solidFill>
                  <a:srgbClr val="000000"/>
                </a:solidFill>
              </a:rPr>
              <a:t>The ACT is for grades 11 &amp; 12  </a:t>
            </a:r>
          </a:p>
          <a:p>
            <a:pPr>
              <a:lnSpc>
                <a:spcPct val="90000"/>
              </a:lnSpc>
              <a:buClr>
                <a:schemeClr val="tx2"/>
              </a:buClr>
              <a:buFontTx/>
              <a:buNone/>
            </a:pPr>
            <a:r>
              <a:rPr lang="en-US">
                <a:solidFill>
                  <a:srgbClr val="000000"/>
                </a:solidFill>
              </a:rPr>
              <a:t>      </a:t>
            </a:r>
            <a:r>
              <a:rPr lang="en-US" i="1">
                <a:solidFill>
                  <a:srgbClr val="000000"/>
                </a:solidFill>
              </a:rPr>
              <a:t>11th is the best time! </a:t>
            </a:r>
            <a:endParaRPr lang="en-US">
              <a:solidFill>
                <a:srgbClr val="000000"/>
              </a:solidFill>
            </a:endParaRPr>
          </a:p>
          <a:p>
            <a:pPr>
              <a:lnSpc>
                <a:spcPct val="90000"/>
              </a:lnSpc>
              <a:buClr>
                <a:schemeClr val="tx2"/>
              </a:buClr>
            </a:pPr>
            <a:r>
              <a:rPr lang="en-US">
                <a:solidFill>
                  <a:srgbClr val="000000"/>
                </a:solidFill>
              </a:rPr>
              <a:t>The ACT is actually 4 tests: English, Math, Reading &amp; Science         	and an optional Writing Test </a:t>
            </a:r>
          </a:p>
          <a:p>
            <a:pPr>
              <a:lnSpc>
                <a:spcPct val="90000"/>
              </a:lnSpc>
              <a:buClr>
                <a:schemeClr val="tx2"/>
              </a:buClr>
            </a:pPr>
            <a:r>
              <a:rPr lang="en-US">
                <a:solidFill>
                  <a:srgbClr val="000000"/>
                </a:solidFill>
              </a:rPr>
              <a:t>The ACT includes:</a:t>
            </a:r>
          </a:p>
          <a:p>
            <a:pPr>
              <a:lnSpc>
                <a:spcPct val="90000"/>
              </a:lnSpc>
              <a:buClr>
                <a:schemeClr val="tx2"/>
              </a:buClr>
            </a:pPr>
            <a:r>
              <a:rPr lang="en-US">
                <a:solidFill>
                  <a:srgbClr val="000000"/>
                </a:solidFill>
              </a:rPr>
              <a:t>Career Interest Inventory</a:t>
            </a:r>
          </a:p>
          <a:p>
            <a:pPr>
              <a:lnSpc>
                <a:spcPct val="90000"/>
              </a:lnSpc>
              <a:buClr>
                <a:schemeClr val="tx2"/>
              </a:buClr>
            </a:pPr>
            <a:r>
              <a:rPr lang="en-US">
                <a:solidFill>
                  <a:srgbClr val="000000"/>
                </a:solidFill>
              </a:rPr>
              <a:t>A Student Profile</a:t>
            </a:r>
          </a:p>
          <a:p>
            <a:pPr>
              <a:lnSpc>
                <a:spcPct val="90000"/>
              </a:lnSpc>
              <a:buClr>
                <a:schemeClr val="tx2"/>
              </a:buClr>
            </a:pPr>
            <a:r>
              <a:rPr lang="en-US">
                <a:solidFill>
                  <a:srgbClr val="000000"/>
                </a:solidFill>
              </a:rPr>
              <a:t>HS Course &amp; Grade Information</a:t>
            </a:r>
            <a:endParaRPr lang="en-US" sz="2600">
              <a:solidFill>
                <a:srgbClr val="000000"/>
              </a:solidFill>
            </a:endParaRPr>
          </a:p>
        </p:txBody>
      </p:sp>
      <p:pic>
        <p:nvPicPr>
          <p:cNvPr id="179204" name="Picture 4" descr="Grads"/>
          <p:cNvPicPr>
            <a:picLocks noChangeAspect="1" noChangeArrowheads="1"/>
          </p:cNvPicPr>
          <p:nvPr>
            <p:ph type="clipArt" sz="half" idx="2"/>
          </p:nvPr>
        </p:nvPicPr>
        <p:blipFill>
          <a:blip r:embed="rId4"/>
          <a:srcRect/>
          <a:stretch>
            <a:fillRect/>
          </a:stretch>
        </p:blipFill>
        <p:spPr bwMode="auto">
          <a:xfrm>
            <a:off x="6656388" y="3605213"/>
            <a:ext cx="2335212" cy="2147887"/>
          </a:xfrm>
          <a:noFill/>
        </p:spPr>
      </p:pic>
      <p:sp>
        <p:nvSpPr>
          <p:cNvPr id="179206" name="Rectangle 6"/>
          <p:cNvSpPr>
            <a:spLocks noChangeArrowheads="1"/>
          </p:cNvSpPr>
          <p:nvPr/>
        </p:nvSpPr>
        <p:spPr bwMode="auto">
          <a:xfrm>
            <a:off x="1244600" y="647700"/>
            <a:ext cx="6972300" cy="1014413"/>
          </a:xfrm>
          <a:prstGeom prst="rect">
            <a:avLst/>
          </a:prstGeom>
          <a:noFill/>
          <a:ln w="12700">
            <a:noFill/>
            <a:miter lim="800000"/>
            <a:headEnd/>
            <a:tailEnd/>
          </a:ln>
          <a:effectLst/>
        </p:spPr>
        <p:txBody>
          <a:bodyPr lIns="90488" tIns="44450" rIns="90488" bIns="44450" anchor="ctr"/>
          <a:lstStyle/>
          <a:p>
            <a:pPr algn="ctr">
              <a:lnSpc>
                <a:spcPct val="75000"/>
              </a:lnSpc>
            </a:pPr>
            <a:r>
              <a:rPr lang="en-US" sz="6000" b="1" i="0">
                <a:solidFill>
                  <a:srgbClr val="000000"/>
                </a:solidFill>
              </a:rPr>
              <a:t>Other ACT FACTS</a:t>
            </a:r>
          </a:p>
        </p:txBody>
      </p:sp>
    </p:spTree>
  </p:cSld>
  <p:clrMapOvr>
    <a:masterClrMapping/>
  </p:clrMapOvr>
  <p:transition spd="med">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6427" name="Picture 11" descr="act_sec-b2"/>
          <p:cNvPicPr>
            <a:picLocks noChangeAspect="1" noChangeArrowheads="1"/>
          </p:cNvPicPr>
          <p:nvPr/>
        </p:nvPicPr>
        <p:blipFill>
          <a:blip r:embed="rId3"/>
          <a:srcRect/>
          <a:stretch>
            <a:fillRect/>
          </a:stretch>
        </p:blipFill>
        <p:spPr bwMode="auto">
          <a:xfrm>
            <a:off x="-190500" y="-142875"/>
            <a:ext cx="9525000" cy="7143750"/>
          </a:xfrm>
          <a:prstGeom prst="rect">
            <a:avLst/>
          </a:prstGeom>
          <a:noFill/>
        </p:spPr>
      </p:pic>
      <p:sp>
        <p:nvSpPr>
          <p:cNvPr id="316419" name="Rectangle 3"/>
          <p:cNvSpPr>
            <a:spLocks noGrp="1" noChangeArrowheads="1"/>
          </p:cNvSpPr>
          <p:nvPr>
            <p:ph type="body" idx="1"/>
          </p:nvPr>
        </p:nvSpPr>
        <p:spPr bwMode="auto">
          <a:xfrm>
            <a:off x="501650" y="3095625"/>
            <a:ext cx="8458200" cy="3013075"/>
          </a:xfrm>
          <a:noFill/>
          <a:ln w="12700">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en-US" sz="3400">
                <a:solidFill>
                  <a:srgbClr val="000000"/>
                </a:solidFill>
              </a:rPr>
              <a:t>Colleges use this information for scholarship, advising, and course placement</a:t>
            </a:r>
          </a:p>
          <a:p>
            <a:pPr>
              <a:lnSpc>
                <a:spcPct val="90000"/>
              </a:lnSpc>
            </a:pPr>
            <a:r>
              <a:rPr lang="en-US" sz="3400">
                <a:solidFill>
                  <a:srgbClr val="000000"/>
                </a:solidFill>
              </a:rPr>
              <a:t>Checking yes on the “EOS” box gets students into colleges’ scholarship and recruitment pools!</a:t>
            </a:r>
          </a:p>
        </p:txBody>
      </p:sp>
      <p:sp>
        <p:nvSpPr>
          <p:cNvPr id="316420" name="Rectangle 4"/>
          <p:cNvSpPr>
            <a:spLocks noChangeArrowheads="1"/>
          </p:cNvSpPr>
          <p:nvPr/>
        </p:nvSpPr>
        <p:spPr bwMode="auto">
          <a:xfrm>
            <a:off x="0" y="946150"/>
            <a:ext cx="9074150" cy="1435100"/>
          </a:xfrm>
          <a:prstGeom prst="rect">
            <a:avLst/>
          </a:prstGeom>
          <a:noFill/>
          <a:ln w="12700">
            <a:noFill/>
            <a:miter lim="800000"/>
            <a:headEnd/>
            <a:tailEnd/>
          </a:ln>
          <a:effectLst/>
        </p:spPr>
        <p:txBody>
          <a:bodyPr lIns="90488" tIns="44450" rIns="90488" bIns="44450" anchor="ctr"/>
          <a:lstStyle/>
          <a:p>
            <a:pPr algn="ctr">
              <a:lnSpc>
                <a:spcPct val="75000"/>
              </a:lnSpc>
            </a:pPr>
            <a:r>
              <a:rPr lang="en-US" sz="6000" b="1" i="0">
                <a:solidFill>
                  <a:srgbClr val="000000"/>
                </a:solidFill>
              </a:rPr>
              <a:t>Step 2:</a:t>
            </a:r>
          </a:p>
          <a:p>
            <a:pPr algn="ctr">
              <a:lnSpc>
                <a:spcPct val="75000"/>
              </a:lnSpc>
            </a:pPr>
            <a:endParaRPr lang="en-US" b="1" i="0">
              <a:solidFill>
                <a:srgbClr val="000000"/>
              </a:solidFill>
            </a:endParaRPr>
          </a:p>
          <a:p>
            <a:pPr algn="ctr">
              <a:lnSpc>
                <a:spcPct val="75000"/>
              </a:lnSpc>
            </a:pPr>
            <a:r>
              <a:rPr lang="en-US" sz="4800" b="1" i="0">
                <a:solidFill>
                  <a:srgbClr val="000000"/>
                </a:solidFill>
              </a:rPr>
              <a:t>Complete All The Registration Information!</a:t>
            </a:r>
          </a:p>
        </p:txBody>
      </p:sp>
    </p:spTree>
  </p:cSld>
  <p:clrMapOvr>
    <a:masterClrMapping/>
  </p:clrMapOvr>
  <p:transition spd="med">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50" name="Picture 10" descr="act_sec-b2"/>
          <p:cNvPicPr>
            <a:picLocks noChangeAspect="1" noChangeArrowheads="1"/>
          </p:cNvPicPr>
          <p:nvPr/>
        </p:nvPicPr>
        <p:blipFill>
          <a:blip r:embed="rId3"/>
          <a:srcRect/>
          <a:stretch>
            <a:fillRect/>
          </a:stretch>
        </p:blipFill>
        <p:spPr bwMode="auto">
          <a:xfrm>
            <a:off x="-190500" y="-142875"/>
            <a:ext cx="9525000" cy="7143750"/>
          </a:xfrm>
          <a:prstGeom prst="rect">
            <a:avLst/>
          </a:prstGeom>
          <a:noFill/>
        </p:spPr>
      </p:pic>
      <p:sp>
        <p:nvSpPr>
          <p:cNvPr id="317443" name="Rectangle 3"/>
          <p:cNvSpPr>
            <a:spLocks noGrp="1" noChangeArrowheads="1"/>
          </p:cNvSpPr>
          <p:nvPr>
            <p:ph type="body" idx="1"/>
          </p:nvPr>
        </p:nvSpPr>
        <p:spPr bwMode="auto">
          <a:xfrm>
            <a:off x="417513" y="1516063"/>
            <a:ext cx="8458200" cy="4114800"/>
          </a:xfrm>
          <a:noFill/>
          <a:ln w="12700">
            <a:miter lim="800000"/>
            <a:headEnd/>
            <a:tailEnd/>
          </a:ln>
        </p:spPr>
        <p:txBody>
          <a:bodyPr vert="horz" wrap="square" lIns="91440" tIns="45720" rIns="91440" bIns="45720" numCol="1" anchor="t" anchorCtr="0" compatLnSpc="1">
            <a:prstTxWarp prst="textNoShape">
              <a:avLst/>
            </a:prstTxWarp>
          </a:bodyPr>
          <a:lstStyle/>
          <a:p>
            <a:r>
              <a:rPr lang="en-US">
                <a:solidFill>
                  <a:srgbClr val="000000"/>
                </a:solidFill>
              </a:rPr>
              <a:t>Many colleges begin contacting prospective students as early as the 10th grade - using PLAN’s EOS information.</a:t>
            </a:r>
          </a:p>
          <a:p>
            <a:endParaRPr lang="en-US" sz="2000">
              <a:solidFill>
                <a:srgbClr val="000000"/>
              </a:solidFill>
            </a:endParaRPr>
          </a:p>
          <a:p>
            <a:r>
              <a:rPr lang="en-US">
                <a:solidFill>
                  <a:srgbClr val="000000"/>
                </a:solidFill>
              </a:rPr>
              <a:t>If you are a junior and do not score as well as you believe you can, there will be opportunities to retake the ACT during the fall of your senior year.</a:t>
            </a:r>
            <a:r>
              <a:rPr lang="en-US" sz="3600">
                <a:solidFill>
                  <a:srgbClr val="000000"/>
                </a:solidFill>
              </a:rPr>
              <a:t>  </a:t>
            </a:r>
          </a:p>
        </p:txBody>
      </p:sp>
      <p:sp>
        <p:nvSpPr>
          <p:cNvPr id="317444" name="Rectangle 4"/>
          <p:cNvSpPr>
            <a:spLocks noChangeArrowheads="1"/>
          </p:cNvSpPr>
          <p:nvPr/>
        </p:nvSpPr>
        <p:spPr bwMode="auto">
          <a:xfrm>
            <a:off x="69850" y="241300"/>
            <a:ext cx="9074150" cy="1435100"/>
          </a:xfrm>
          <a:prstGeom prst="rect">
            <a:avLst/>
          </a:prstGeom>
          <a:noFill/>
          <a:ln w="12700">
            <a:noFill/>
            <a:miter lim="800000"/>
            <a:headEnd/>
            <a:tailEnd/>
          </a:ln>
          <a:effectLst/>
        </p:spPr>
        <p:txBody>
          <a:bodyPr lIns="90488" tIns="44450" rIns="90488" bIns="44450" anchor="ctr"/>
          <a:lstStyle/>
          <a:p>
            <a:pPr algn="ctr">
              <a:lnSpc>
                <a:spcPct val="75000"/>
              </a:lnSpc>
            </a:pPr>
            <a:r>
              <a:rPr lang="en-US" sz="5400" b="1" i="0">
                <a:solidFill>
                  <a:srgbClr val="000000"/>
                </a:solidFill>
              </a:rPr>
              <a:t>More on Admission...</a:t>
            </a:r>
            <a:endParaRPr lang="en-US" sz="4800" b="1" i="0">
              <a:solidFill>
                <a:srgbClr val="000000"/>
              </a:solidFill>
            </a:endParaRPr>
          </a:p>
        </p:txBody>
      </p:sp>
    </p:spTree>
  </p:cSld>
  <p:clrMapOvr>
    <a:masterClrMapping/>
  </p:clrMapOvr>
  <p:transition spd="med">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4116" name="Picture 1028"/>
          <p:cNvPicPr>
            <a:picLocks noChangeAspect="1" noChangeArrowheads="1"/>
          </p:cNvPicPr>
          <p:nvPr/>
        </p:nvPicPr>
        <p:blipFill>
          <a:blip r:embed="rId3"/>
          <a:srcRect/>
          <a:stretch>
            <a:fillRect/>
          </a:stretch>
        </p:blipFill>
        <p:spPr bwMode="auto">
          <a:xfrm>
            <a:off x="977900" y="1549400"/>
            <a:ext cx="7150100" cy="4432300"/>
          </a:xfrm>
          <a:prstGeom prst="rect">
            <a:avLst/>
          </a:prstGeom>
          <a:noFill/>
          <a:ln w="9525">
            <a:noFill/>
            <a:miter lim="800000"/>
            <a:headEnd/>
            <a:tailEnd/>
          </a:ln>
          <a:effectLst/>
        </p:spPr>
      </p:pic>
      <p:sp>
        <p:nvSpPr>
          <p:cNvPr id="474117" name="Text Box 1029"/>
          <p:cNvSpPr txBox="1">
            <a:spLocks noChangeArrowheads="1"/>
          </p:cNvSpPr>
          <p:nvPr/>
        </p:nvSpPr>
        <p:spPr bwMode="auto">
          <a:xfrm>
            <a:off x="2070100" y="660400"/>
            <a:ext cx="6553200" cy="519113"/>
          </a:xfrm>
          <a:prstGeom prst="rect">
            <a:avLst/>
          </a:prstGeom>
          <a:noFill/>
          <a:ln w="12700">
            <a:noFill/>
            <a:miter lim="800000"/>
            <a:headEnd/>
            <a:tailEnd/>
          </a:ln>
          <a:effectLst/>
        </p:spPr>
        <p:txBody>
          <a:bodyPr>
            <a:spAutoFit/>
          </a:bodyPr>
          <a:lstStyle/>
          <a:p>
            <a:pPr>
              <a:spcBef>
                <a:spcPct val="50000"/>
              </a:spcBef>
            </a:pPr>
            <a:r>
              <a:rPr lang="en-US" b="1" i="0">
                <a:solidFill>
                  <a:srgbClr val="000000"/>
                </a:solidFill>
              </a:rPr>
              <a:t>Take the right courses, get the right score</a:t>
            </a:r>
          </a:p>
        </p:txBody>
      </p:sp>
    </p:spTree>
  </p:cSld>
  <p:clrMapOvr>
    <a:masterClrMapping/>
  </p:clrMapOvr>
  <p:transition spd="med">
    <p:random/>
  </p:transition>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5443" name="Picture 3" descr="act_sec-b2"/>
          <p:cNvPicPr>
            <a:picLocks noChangeAspect="1" noChangeArrowheads="1"/>
          </p:cNvPicPr>
          <p:nvPr/>
        </p:nvPicPr>
        <p:blipFill>
          <a:blip r:embed="rId3"/>
          <a:srcRect/>
          <a:stretch>
            <a:fillRect/>
          </a:stretch>
        </p:blipFill>
        <p:spPr bwMode="auto">
          <a:xfrm>
            <a:off x="-190500" y="-142875"/>
            <a:ext cx="9525000" cy="7143750"/>
          </a:xfrm>
          <a:prstGeom prst="rect">
            <a:avLst/>
          </a:prstGeom>
          <a:noFill/>
        </p:spPr>
      </p:pic>
      <p:sp>
        <p:nvSpPr>
          <p:cNvPr id="397315" name="Text Box 3"/>
          <p:cNvSpPr txBox="1">
            <a:spLocks noChangeArrowheads="1"/>
          </p:cNvSpPr>
          <p:nvPr/>
        </p:nvSpPr>
        <p:spPr bwMode="auto">
          <a:xfrm>
            <a:off x="2847975" y="-95250"/>
            <a:ext cx="5924550" cy="579438"/>
          </a:xfrm>
          <a:prstGeom prst="rect">
            <a:avLst/>
          </a:prstGeom>
          <a:noFill/>
          <a:ln w="12700">
            <a:noFill/>
            <a:miter lim="800000"/>
            <a:headEnd/>
            <a:tailEnd/>
          </a:ln>
          <a:effectLst/>
        </p:spPr>
        <p:txBody>
          <a:bodyPr>
            <a:spAutoFit/>
          </a:bodyPr>
          <a:lstStyle/>
          <a:p>
            <a:pPr>
              <a:spcBef>
                <a:spcPct val="50000"/>
              </a:spcBef>
            </a:pPr>
            <a:r>
              <a:rPr lang="en-US" sz="3200" b="1" i="0">
                <a:solidFill>
                  <a:schemeClr val="tx2"/>
                </a:solidFill>
              </a:rPr>
              <a:t>How do the tests compare?</a:t>
            </a:r>
          </a:p>
        </p:txBody>
      </p:sp>
      <p:sp>
        <p:nvSpPr>
          <p:cNvPr id="397316" name="Text Box 4"/>
          <p:cNvSpPr txBox="1">
            <a:spLocks noChangeArrowheads="1"/>
          </p:cNvSpPr>
          <p:nvPr/>
        </p:nvSpPr>
        <p:spPr bwMode="auto">
          <a:xfrm>
            <a:off x="381000" y="647700"/>
            <a:ext cx="7505700" cy="641350"/>
          </a:xfrm>
          <a:prstGeom prst="rect">
            <a:avLst/>
          </a:prstGeom>
          <a:noFill/>
          <a:ln w="12700">
            <a:noFill/>
            <a:miter lim="800000"/>
            <a:headEnd/>
            <a:tailEnd/>
          </a:ln>
          <a:effectLst/>
        </p:spPr>
        <p:txBody>
          <a:bodyPr>
            <a:spAutoFit/>
          </a:bodyPr>
          <a:lstStyle/>
          <a:p>
            <a:pPr>
              <a:spcBef>
                <a:spcPct val="50000"/>
              </a:spcBef>
            </a:pPr>
            <a:r>
              <a:rPr lang="en-US" sz="3200" b="1" i="0">
                <a:solidFill>
                  <a:srgbClr val="000000"/>
                </a:solidFill>
              </a:rPr>
              <a:t>	ACT				     	SAT	</a:t>
            </a:r>
            <a:r>
              <a:rPr lang="en-US" sz="3600" i="0">
                <a:solidFill>
                  <a:srgbClr val="000000"/>
                </a:solidFill>
              </a:rPr>
              <a:t>	</a:t>
            </a:r>
          </a:p>
        </p:txBody>
      </p:sp>
      <p:sp>
        <p:nvSpPr>
          <p:cNvPr id="397317" name="Text Box 5"/>
          <p:cNvSpPr txBox="1">
            <a:spLocks noChangeArrowheads="1"/>
          </p:cNvSpPr>
          <p:nvPr/>
        </p:nvSpPr>
        <p:spPr bwMode="auto">
          <a:xfrm>
            <a:off x="95250" y="1185863"/>
            <a:ext cx="4305300" cy="5203825"/>
          </a:xfrm>
          <a:prstGeom prst="rect">
            <a:avLst/>
          </a:prstGeom>
          <a:noFill/>
          <a:ln w="12700">
            <a:noFill/>
            <a:miter lim="800000"/>
            <a:headEnd/>
            <a:tailEnd/>
          </a:ln>
          <a:effectLst/>
        </p:spPr>
        <p:txBody>
          <a:bodyPr>
            <a:spAutoFit/>
          </a:bodyPr>
          <a:lstStyle/>
          <a:p>
            <a:pPr marL="228600" indent="-228600">
              <a:buFontTx/>
              <a:buChar char="•"/>
            </a:pPr>
            <a:r>
              <a:rPr lang="en-US" sz="2400" b="1" i="0">
                <a:solidFill>
                  <a:srgbClr val="000000"/>
                </a:solidFill>
              </a:rPr>
              <a:t>English, math, reading, science</a:t>
            </a:r>
          </a:p>
          <a:p>
            <a:pPr marL="228600" indent="-228600">
              <a:buFontTx/>
              <a:buChar char="•"/>
            </a:pPr>
            <a:r>
              <a:rPr lang="en-US" sz="2400" b="1" i="0">
                <a:solidFill>
                  <a:srgbClr val="000000"/>
                </a:solidFill>
              </a:rPr>
              <a:t>Curriculum-based</a:t>
            </a:r>
          </a:p>
          <a:p>
            <a:pPr marL="228600" indent="-228600">
              <a:buFontTx/>
              <a:buChar char="•"/>
            </a:pPr>
            <a:r>
              <a:rPr lang="en-US" sz="2400" b="1" i="0">
                <a:solidFill>
                  <a:srgbClr val="000000"/>
                </a:solidFill>
              </a:rPr>
              <a:t>Writing Essay: Optional</a:t>
            </a:r>
          </a:p>
          <a:p>
            <a:pPr marL="228600" indent="-228600">
              <a:buFontTx/>
              <a:buChar char="•"/>
            </a:pPr>
            <a:r>
              <a:rPr lang="en-US" sz="2400" b="1" i="0">
                <a:solidFill>
                  <a:srgbClr val="000000"/>
                </a:solidFill>
              </a:rPr>
              <a:t>Writing Essay: 30 min.</a:t>
            </a:r>
          </a:p>
          <a:p>
            <a:pPr marL="228600" indent="-228600">
              <a:buFontTx/>
              <a:buChar char="•"/>
            </a:pPr>
            <a:r>
              <a:rPr lang="en-US" sz="2400" b="1" i="0">
                <a:solidFill>
                  <a:srgbClr val="000000"/>
                </a:solidFill>
              </a:rPr>
              <a:t>Basic Fee: $33 </a:t>
            </a:r>
            <a:r>
              <a:rPr lang="en-US" sz="1800" b="1" i="0">
                <a:solidFill>
                  <a:srgbClr val="000000"/>
                </a:solidFill>
              </a:rPr>
              <a:t>($48.00 with essay)</a:t>
            </a:r>
          </a:p>
          <a:p>
            <a:pPr marL="228600" indent="-228600">
              <a:buFontTx/>
              <a:buChar char="•"/>
            </a:pPr>
            <a:r>
              <a:rPr lang="en-US" sz="2400" b="1" i="0">
                <a:solidFill>
                  <a:srgbClr val="000000"/>
                </a:solidFill>
              </a:rPr>
              <a:t>No penalty for guessing</a:t>
            </a:r>
          </a:p>
          <a:p>
            <a:pPr marL="228600" indent="-228600">
              <a:buFontTx/>
              <a:buChar char="•"/>
            </a:pPr>
            <a:r>
              <a:rPr lang="en-US" sz="2400" b="1" i="0">
                <a:solidFill>
                  <a:srgbClr val="000000"/>
                </a:solidFill>
              </a:rPr>
              <a:t>Perfect score = 36</a:t>
            </a:r>
          </a:p>
          <a:p>
            <a:pPr marL="228600" indent="-228600">
              <a:buFontTx/>
              <a:buChar char="•"/>
            </a:pPr>
            <a:r>
              <a:rPr lang="en-US" sz="2400" b="1" i="0">
                <a:solidFill>
                  <a:srgbClr val="000000"/>
                </a:solidFill>
              </a:rPr>
              <a:t>Students choose best score to report to colleges</a:t>
            </a:r>
          </a:p>
          <a:p>
            <a:pPr marL="228600" indent="-228600">
              <a:buFontTx/>
              <a:buChar char="•"/>
            </a:pPr>
            <a:r>
              <a:rPr lang="en-US" sz="2400" b="1" i="0">
                <a:solidFill>
                  <a:srgbClr val="000000"/>
                </a:solidFill>
              </a:rPr>
              <a:t>Accepted nationally (Ivy Leagues included)</a:t>
            </a:r>
          </a:p>
          <a:p>
            <a:pPr marL="228600" indent="-228600">
              <a:buFontTx/>
              <a:buChar char="•"/>
            </a:pPr>
            <a:r>
              <a:rPr lang="en-US" sz="2400" b="1" i="0">
                <a:solidFill>
                  <a:srgbClr val="000000"/>
                </a:solidFill>
              </a:rPr>
              <a:t>Pre-ACT: PLAN (10</a:t>
            </a:r>
            <a:r>
              <a:rPr lang="en-US" sz="2400" b="1" i="0" baseline="30000">
                <a:solidFill>
                  <a:srgbClr val="000000"/>
                </a:solidFill>
              </a:rPr>
              <a:t>th</a:t>
            </a:r>
            <a:r>
              <a:rPr lang="en-US" sz="2400" b="1" i="0">
                <a:solidFill>
                  <a:srgbClr val="000000"/>
                </a:solidFill>
              </a:rPr>
              <a:t>)</a:t>
            </a:r>
          </a:p>
          <a:p>
            <a:pPr marL="228600" indent="-228600">
              <a:buFontTx/>
              <a:buChar char="•"/>
            </a:pPr>
            <a:r>
              <a:rPr lang="en-US" sz="2400" b="1" i="0">
                <a:solidFill>
                  <a:srgbClr val="000000"/>
                </a:solidFill>
              </a:rPr>
              <a:t>Career Interest Inventory</a:t>
            </a:r>
            <a:endParaRPr lang="en-US" sz="2400" b="1">
              <a:solidFill>
                <a:srgbClr val="000000"/>
              </a:solidFill>
            </a:endParaRPr>
          </a:p>
        </p:txBody>
      </p:sp>
      <p:sp>
        <p:nvSpPr>
          <p:cNvPr id="397318" name="Text Box 6"/>
          <p:cNvSpPr txBox="1">
            <a:spLocks noChangeArrowheads="1"/>
          </p:cNvSpPr>
          <p:nvPr/>
        </p:nvSpPr>
        <p:spPr bwMode="auto">
          <a:xfrm>
            <a:off x="4667250" y="1208088"/>
            <a:ext cx="4324350" cy="4838700"/>
          </a:xfrm>
          <a:prstGeom prst="rect">
            <a:avLst/>
          </a:prstGeom>
          <a:noFill/>
          <a:ln w="12700">
            <a:noFill/>
            <a:miter lim="800000"/>
            <a:headEnd/>
            <a:tailEnd/>
          </a:ln>
          <a:effectLst/>
        </p:spPr>
        <p:txBody>
          <a:bodyPr>
            <a:spAutoFit/>
          </a:bodyPr>
          <a:lstStyle/>
          <a:p>
            <a:pPr marL="228600" indent="-228600">
              <a:buFontTx/>
              <a:buChar char="•"/>
            </a:pPr>
            <a:r>
              <a:rPr lang="en-US" sz="2400" b="1" i="0">
                <a:solidFill>
                  <a:srgbClr val="000000"/>
                </a:solidFill>
              </a:rPr>
              <a:t>Critical reading, math, writing</a:t>
            </a:r>
          </a:p>
          <a:p>
            <a:pPr marL="228600" indent="-228600">
              <a:buFontTx/>
              <a:buChar char="•"/>
            </a:pPr>
            <a:r>
              <a:rPr lang="en-US" sz="2400" b="1" i="0">
                <a:solidFill>
                  <a:srgbClr val="000000"/>
                </a:solidFill>
              </a:rPr>
              <a:t>Reasoning</a:t>
            </a:r>
          </a:p>
          <a:p>
            <a:pPr marL="228600" indent="-228600">
              <a:buFontTx/>
              <a:buChar char="•"/>
            </a:pPr>
            <a:r>
              <a:rPr lang="en-US" sz="2400" b="1" i="0">
                <a:solidFill>
                  <a:srgbClr val="000000"/>
                </a:solidFill>
              </a:rPr>
              <a:t>Writing Essay: Mandatory</a:t>
            </a:r>
          </a:p>
          <a:p>
            <a:pPr marL="228600" indent="-228600">
              <a:buFontTx/>
              <a:buChar char="•"/>
            </a:pPr>
            <a:r>
              <a:rPr lang="en-US" sz="2400" b="1" i="0">
                <a:solidFill>
                  <a:srgbClr val="000000"/>
                </a:solidFill>
              </a:rPr>
              <a:t>Writing Essay: 25 min.</a:t>
            </a:r>
          </a:p>
          <a:p>
            <a:pPr marL="228600" indent="-228600">
              <a:buFontTx/>
              <a:buChar char="•"/>
            </a:pPr>
            <a:r>
              <a:rPr lang="en-US" sz="2400" b="1" i="0">
                <a:solidFill>
                  <a:srgbClr val="000000"/>
                </a:solidFill>
              </a:rPr>
              <a:t>Basic Fee: $45.00</a:t>
            </a:r>
          </a:p>
          <a:p>
            <a:pPr marL="228600" indent="-228600">
              <a:buFontTx/>
              <a:buChar char="•"/>
            </a:pPr>
            <a:r>
              <a:rPr lang="en-US" sz="2400" b="1" i="0">
                <a:solidFill>
                  <a:srgbClr val="000000"/>
                </a:solidFill>
              </a:rPr>
              <a:t>Penalty for wrong answers</a:t>
            </a:r>
          </a:p>
          <a:p>
            <a:pPr marL="228600" indent="-228600">
              <a:buFontTx/>
              <a:buChar char="•"/>
            </a:pPr>
            <a:r>
              <a:rPr lang="en-US" sz="2400" b="1" i="0">
                <a:solidFill>
                  <a:srgbClr val="000000"/>
                </a:solidFill>
              </a:rPr>
              <a:t>Perfect score = 2400</a:t>
            </a:r>
          </a:p>
          <a:p>
            <a:pPr marL="228600" indent="-228600">
              <a:buFontTx/>
              <a:buChar char="•"/>
            </a:pPr>
            <a:r>
              <a:rPr lang="en-US" sz="2400" b="1" i="0">
                <a:solidFill>
                  <a:srgbClr val="000000"/>
                </a:solidFill>
              </a:rPr>
              <a:t>All scores reported to colleges</a:t>
            </a:r>
          </a:p>
          <a:p>
            <a:pPr marL="228600" indent="-228600">
              <a:buFontTx/>
              <a:buChar char="•"/>
            </a:pPr>
            <a:endParaRPr lang="en-US" sz="2400" b="1" i="0">
              <a:solidFill>
                <a:srgbClr val="000000"/>
              </a:solidFill>
            </a:endParaRPr>
          </a:p>
          <a:p>
            <a:pPr marL="228600" indent="-228600">
              <a:buFontTx/>
              <a:buChar char="•"/>
            </a:pPr>
            <a:r>
              <a:rPr lang="en-US" sz="2400" b="1" i="0">
                <a:solidFill>
                  <a:srgbClr val="000000"/>
                </a:solidFill>
              </a:rPr>
              <a:t>Accepted nationally (Ivy Leagues included)</a:t>
            </a:r>
          </a:p>
          <a:p>
            <a:pPr marL="228600" indent="-228600">
              <a:buFontTx/>
              <a:buChar char="•"/>
            </a:pPr>
            <a:r>
              <a:rPr lang="en-US" sz="2400" b="1" i="0">
                <a:solidFill>
                  <a:srgbClr val="000000"/>
                </a:solidFill>
              </a:rPr>
              <a:t>Pre-SAT: PSAT (11</a:t>
            </a:r>
            <a:r>
              <a:rPr lang="en-US" sz="2400" b="1" i="0" baseline="30000">
                <a:solidFill>
                  <a:srgbClr val="000000"/>
                </a:solidFill>
              </a:rPr>
              <a:t>th</a:t>
            </a:r>
            <a:r>
              <a:rPr lang="en-US" sz="2400" b="1" i="0">
                <a:solidFill>
                  <a:srgbClr val="000000"/>
                </a:solidFill>
              </a:rPr>
              <a:t>)</a:t>
            </a:r>
            <a:endParaRPr lang="en-US" sz="2400" b="1">
              <a:solidFill>
                <a:srgbClr val="000000"/>
              </a:solidFill>
            </a:endParaRPr>
          </a:p>
        </p:txBody>
      </p:sp>
    </p:spTree>
  </p:cSld>
  <p:clrMapOvr>
    <a:masterClrMapping/>
  </p:clrMapOvr>
  <p:transition spd="med">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9917" name="Picture 13" descr="act_sec-b2"/>
          <p:cNvPicPr>
            <a:picLocks noChangeAspect="1" noChangeArrowheads="1"/>
          </p:cNvPicPr>
          <p:nvPr/>
        </p:nvPicPr>
        <p:blipFill>
          <a:blip r:embed="rId3"/>
          <a:srcRect/>
          <a:stretch>
            <a:fillRect/>
          </a:stretch>
        </p:blipFill>
        <p:spPr bwMode="auto">
          <a:xfrm>
            <a:off x="-190500" y="-142875"/>
            <a:ext cx="9525000" cy="7143750"/>
          </a:xfrm>
          <a:prstGeom prst="rect">
            <a:avLst/>
          </a:prstGeom>
          <a:noFill/>
        </p:spPr>
      </p:pic>
      <p:sp>
        <p:nvSpPr>
          <p:cNvPr id="379906" name="Rectangle 2"/>
          <p:cNvSpPr>
            <a:spLocks noChangeArrowheads="1"/>
          </p:cNvSpPr>
          <p:nvPr>
            <p:ph type="title"/>
          </p:nvPr>
        </p:nvSpPr>
        <p:spPr bwMode="auto">
          <a:xfrm>
            <a:off x="1400175" y="-166688"/>
            <a:ext cx="7772400" cy="728663"/>
          </a:xfrm>
          <a:noFill/>
          <a:ln>
            <a:miter lim="800000"/>
            <a:headEnd/>
            <a:tailEnd/>
          </a:ln>
        </p:spPr>
        <p:txBody>
          <a:bodyPr vert="horz" wrap="square" lIns="91440" tIns="45720" rIns="91440" bIns="45720" numCol="1" anchor="t" anchorCtr="0" compatLnSpc="1">
            <a:prstTxWarp prst="textNoShape">
              <a:avLst/>
            </a:prstTxWarp>
          </a:bodyPr>
          <a:lstStyle/>
          <a:p>
            <a:r>
              <a:rPr lang="en-US" sz="4000">
                <a:solidFill>
                  <a:schemeClr val="tx2"/>
                </a:solidFill>
              </a:rPr>
              <a:t>2010-11 ACT National Test Dates</a:t>
            </a:r>
          </a:p>
        </p:txBody>
      </p:sp>
      <p:sp>
        <p:nvSpPr>
          <p:cNvPr id="379909" name="Text Box 5"/>
          <p:cNvSpPr txBox="1">
            <a:spLocks noChangeArrowheads="1"/>
          </p:cNvSpPr>
          <p:nvPr/>
        </p:nvSpPr>
        <p:spPr bwMode="auto">
          <a:xfrm>
            <a:off x="-60325" y="6503988"/>
            <a:ext cx="5099050" cy="366712"/>
          </a:xfrm>
          <a:prstGeom prst="rect">
            <a:avLst/>
          </a:prstGeom>
          <a:noFill/>
          <a:ln w="12700">
            <a:noFill/>
            <a:miter lim="800000"/>
            <a:headEnd/>
            <a:tailEnd/>
          </a:ln>
          <a:effectLst/>
        </p:spPr>
        <p:txBody>
          <a:bodyPr wrap="none">
            <a:spAutoFit/>
          </a:bodyPr>
          <a:lstStyle/>
          <a:p>
            <a:r>
              <a:rPr lang="en-US" sz="1800" b="1">
                <a:solidFill>
                  <a:schemeClr val="tx2"/>
                </a:solidFill>
              </a:rPr>
              <a:t>*   September test dates is now available nationwide.</a:t>
            </a:r>
          </a:p>
        </p:txBody>
      </p:sp>
      <p:sp>
        <p:nvSpPr>
          <p:cNvPr id="379911" name="Text Box 7"/>
          <p:cNvSpPr txBox="1">
            <a:spLocks noChangeArrowheads="1"/>
          </p:cNvSpPr>
          <p:nvPr/>
        </p:nvSpPr>
        <p:spPr bwMode="auto">
          <a:xfrm>
            <a:off x="381000" y="809625"/>
            <a:ext cx="8458200" cy="5257800"/>
          </a:xfrm>
          <a:prstGeom prst="rect">
            <a:avLst/>
          </a:prstGeom>
          <a:noFill/>
          <a:ln w="9525">
            <a:noFill/>
            <a:miter lim="800000"/>
            <a:headEnd/>
            <a:tailEnd/>
          </a:ln>
          <a:effectLst/>
        </p:spPr>
        <p:txBody>
          <a:bodyPr>
            <a:spAutoFit/>
          </a:bodyPr>
          <a:lstStyle/>
          <a:p>
            <a:pPr>
              <a:spcBef>
                <a:spcPct val="50000"/>
              </a:spcBef>
              <a:tabLst>
                <a:tab pos="228600" algn="l"/>
                <a:tab pos="2857500" algn="l"/>
                <a:tab pos="5600700" algn="l"/>
              </a:tabLst>
            </a:pPr>
            <a:r>
              <a:rPr lang="en-US" sz="2400" b="1" i="0">
                <a:solidFill>
                  <a:srgbClr val="000000"/>
                </a:solidFill>
              </a:rPr>
              <a:t>	</a:t>
            </a:r>
            <a:r>
              <a:rPr lang="en-US" sz="2400" b="1" i="0" u="sng">
                <a:solidFill>
                  <a:srgbClr val="000000"/>
                </a:solidFill>
              </a:rPr>
              <a:t>Test Date</a:t>
            </a:r>
            <a:r>
              <a:rPr lang="en-US" sz="2000" b="1" i="0" u="sng">
                <a:solidFill>
                  <a:srgbClr val="000000"/>
                </a:solidFill>
              </a:rPr>
              <a:t>	</a:t>
            </a:r>
            <a:r>
              <a:rPr lang="en-US" sz="2400" b="1" i="0" u="sng">
                <a:solidFill>
                  <a:srgbClr val="000000"/>
                </a:solidFill>
              </a:rPr>
              <a:t>Registration</a:t>
            </a:r>
            <a:r>
              <a:rPr lang="en-US" sz="2000" b="1" i="0" u="sng">
                <a:solidFill>
                  <a:srgbClr val="000000"/>
                </a:solidFill>
              </a:rPr>
              <a:t>	</a:t>
            </a:r>
            <a:r>
              <a:rPr lang="en-US" sz="2400" b="1" i="0" u="sng">
                <a:solidFill>
                  <a:srgbClr val="000000"/>
                </a:solidFill>
              </a:rPr>
              <a:t>Late Reg</a:t>
            </a:r>
            <a:endParaRPr lang="en-US" sz="2000" b="1" i="0" u="sng">
              <a:solidFill>
                <a:srgbClr val="000000"/>
              </a:solidFill>
            </a:endParaRPr>
          </a:p>
          <a:p>
            <a:pPr>
              <a:lnSpc>
                <a:spcPct val="40000"/>
              </a:lnSpc>
              <a:spcBef>
                <a:spcPct val="50000"/>
              </a:spcBef>
              <a:tabLst>
                <a:tab pos="228600" algn="l"/>
                <a:tab pos="2857500" algn="l"/>
                <a:tab pos="5600700" algn="l"/>
              </a:tabLst>
            </a:pPr>
            <a:r>
              <a:rPr lang="en-US" sz="2000" b="1" i="0">
                <a:solidFill>
                  <a:srgbClr val="000000"/>
                </a:solidFill>
              </a:rPr>
              <a:t>		</a:t>
            </a:r>
            <a:r>
              <a:rPr lang="en-US" sz="2400" b="1" i="0" u="sng">
                <a:solidFill>
                  <a:srgbClr val="000000"/>
                </a:solidFill>
              </a:rPr>
              <a:t>Deadline</a:t>
            </a:r>
            <a:r>
              <a:rPr lang="en-US" sz="2000" b="1" i="0" u="sng">
                <a:solidFill>
                  <a:srgbClr val="000000"/>
                </a:solidFill>
              </a:rPr>
              <a:t>	</a:t>
            </a:r>
            <a:r>
              <a:rPr lang="en-US" sz="2400" b="1" i="0" u="sng">
                <a:solidFill>
                  <a:srgbClr val="000000"/>
                </a:solidFill>
              </a:rPr>
              <a:t>Deadline</a:t>
            </a:r>
            <a:endParaRPr lang="en-US" sz="2000" b="1" i="0" u="sng">
              <a:solidFill>
                <a:srgbClr val="000000"/>
              </a:solidFill>
            </a:endParaRPr>
          </a:p>
          <a:p>
            <a:pPr>
              <a:lnSpc>
                <a:spcPct val="40000"/>
              </a:lnSpc>
              <a:spcBef>
                <a:spcPct val="50000"/>
              </a:spcBef>
              <a:tabLst>
                <a:tab pos="228600" algn="l"/>
                <a:tab pos="2857500" algn="l"/>
                <a:tab pos="5600700" algn="l"/>
              </a:tabLst>
            </a:pPr>
            <a:r>
              <a:rPr lang="en-US" sz="1800" b="1" i="0">
                <a:solidFill>
                  <a:srgbClr val="000000"/>
                </a:solidFill>
              </a:rPr>
              <a:t>	</a:t>
            </a:r>
            <a:endParaRPr lang="en-US" sz="800" i="0">
              <a:solidFill>
                <a:srgbClr val="000000"/>
              </a:solidFill>
            </a:endParaRPr>
          </a:p>
          <a:p>
            <a:pPr>
              <a:lnSpc>
                <a:spcPct val="40000"/>
              </a:lnSpc>
              <a:spcBef>
                <a:spcPct val="50000"/>
              </a:spcBef>
              <a:tabLst>
                <a:tab pos="228600" algn="l"/>
                <a:tab pos="2857500" algn="l"/>
                <a:tab pos="5600700" algn="l"/>
              </a:tabLst>
            </a:pPr>
            <a:endParaRPr lang="en-US" sz="800" i="0">
              <a:solidFill>
                <a:srgbClr val="000000"/>
              </a:solidFill>
            </a:endParaRPr>
          </a:p>
          <a:p>
            <a:pPr>
              <a:lnSpc>
                <a:spcPct val="40000"/>
              </a:lnSpc>
              <a:spcBef>
                <a:spcPct val="50000"/>
              </a:spcBef>
              <a:tabLst>
                <a:tab pos="228600" algn="l"/>
                <a:tab pos="2857500" algn="l"/>
                <a:tab pos="5600700" algn="l"/>
              </a:tabLst>
            </a:pPr>
            <a:r>
              <a:rPr lang="en-US" sz="1800" b="1" i="0">
                <a:solidFill>
                  <a:srgbClr val="000000"/>
                </a:solidFill>
              </a:rPr>
              <a:t>	</a:t>
            </a:r>
            <a:r>
              <a:rPr lang="en-US" sz="2400" b="1" i="0">
                <a:solidFill>
                  <a:srgbClr val="000000"/>
                </a:solidFill>
                <a:latin typeface="Arial" charset="0"/>
              </a:rPr>
              <a:t>April 10, 2010	</a:t>
            </a:r>
            <a:r>
              <a:rPr lang="en-US" sz="2000" b="1" i="0">
                <a:solidFill>
                  <a:srgbClr val="000000"/>
                </a:solidFill>
                <a:latin typeface="Arial" charset="0"/>
              </a:rPr>
              <a:t>March 5, 2010	Mar 6-19, 2010</a:t>
            </a:r>
          </a:p>
          <a:p>
            <a:pPr>
              <a:lnSpc>
                <a:spcPct val="40000"/>
              </a:lnSpc>
              <a:spcBef>
                <a:spcPct val="50000"/>
              </a:spcBef>
              <a:tabLst>
                <a:tab pos="228600" algn="l"/>
                <a:tab pos="2857500" algn="l"/>
                <a:tab pos="5600700" algn="l"/>
              </a:tabLst>
            </a:pPr>
            <a:endParaRPr lang="en-US" sz="1200" b="1" i="0">
              <a:solidFill>
                <a:srgbClr val="000000"/>
              </a:solidFill>
              <a:latin typeface="Arial" charset="0"/>
            </a:endParaRPr>
          </a:p>
          <a:p>
            <a:pPr>
              <a:lnSpc>
                <a:spcPct val="40000"/>
              </a:lnSpc>
              <a:spcBef>
                <a:spcPct val="50000"/>
              </a:spcBef>
              <a:tabLst>
                <a:tab pos="228600" algn="l"/>
                <a:tab pos="2857500" algn="l"/>
                <a:tab pos="5600700" algn="l"/>
              </a:tabLst>
            </a:pPr>
            <a:r>
              <a:rPr lang="en-US" sz="2400" b="1" i="0">
                <a:solidFill>
                  <a:srgbClr val="000000"/>
                </a:solidFill>
                <a:latin typeface="Arial" charset="0"/>
              </a:rPr>
              <a:t>	June 12, 2010</a:t>
            </a:r>
            <a:r>
              <a:rPr lang="en-US" sz="2000" b="1" i="0">
                <a:solidFill>
                  <a:srgbClr val="000000"/>
                </a:solidFill>
                <a:latin typeface="Arial" charset="0"/>
              </a:rPr>
              <a:t>	May 7, 2010	May 8-21, 2010</a:t>
            </a:r>
          </a:p>
          <a:p>
            <a:pPr>
              <a:lnSpc>
                <a:spcPct val="40000"/>
              </a:lnSpc>
              <a:spcBef>
                <a:spcPct val="50000"/>
              </a:spcBef>
              <a:tabLst>
                <a:tab pos="228600" algn="l"/>
                <a:tab pos="2857500" algn="l"/>
                <a:tab pos="5600700" algn="l"/>
              </a:tabLst>
            </a:pPr>
            <a:endParaRPr lang="en-US" sz="1200" b="1" i="0">
              <a:solidFill>
                <a:srgbClr val="000000"/>
              </a:solidFill>
              <a:latin typeface="Arial" charset="0"/>
            </a:endParaRPr>
          </a:p>
          <a:p>
            <a:pPr>
              <a:lnSpc>
                <a:spcPct val="40000"/>
              </a:lnSpc>
              <a:spcBef>
                <a:spcPct val="50000"/>
              </a:spcBef>
              <a:tabLst>
                <a:tab pos="228600" algn="l"/>
                <a:tab pos="2857500" algn="l"/>
                <a:tab pos="5600700" algn="l"/>
              </a:tabLst>
            </a:pPr>
            <a:r>
              <a:rPr lang="en-US" sz="2000" b="1" i="0">
                <a:solidFill>
                  <a:srgbClr val="000000"/>
                </a:solidFill>
                <a:latin typeface="Arial" charset="0"/>
              </a:rPr>
              <a:t>	</a:t>
            </a:r>
            <a:r>
              <a:rPr lang="en-US" sz="2400" b="1" i="0">
                <a:solidFill>
                  <a:srgbClr val="000000"/>
                </a:solidFill>
                <a:latin typeface="Arial" charset="0"/>
              </a:rPr>
              <a:t>Sept. 11, 2010</a:t>
            </a:r>
          </a:p>
          <a:p>
            <a:pPr>
              <a:lnSpc>
                <a:spcPct val="40000"/>
              </a:lnSpc>
              <a:spcBef>
                <a:spcPct val="50000"/>
              </a:spcBef>
              <a:tabLst>
                <a:tab pos="228600" algn="l"/>
                <a:tab pos="2857500" algn="l"/>
                <a:tab pos="5600700" algn="l"/>
              </a:tabLst>
            </a:pPr>
            <a:endParaRPr lang="en-US" sz="1200" b="1" i="0">
              <a:solidFill>
                <a:srgbClr val="000000"/>
              </a:solidFill>
              <a:latin typeface="Arial" charset="0"/>
            </a:endParaRPr>
          </a:p>
          <a:p>
            <a:pPr>
              <a:lnSpc>
                <a:spcPct val="40000"/>
              </a:lnSpc>
              <a:spcBef>
                <a:spcPct val="50000"/>
              </a:spcBef>
              <a:tabLst>
                <a:tab pos="228600" algn="l"/>
                <a:tab pos="2857500" algn="l"/>
                <a:tab pos="5600700" algn="l"/>
              </a:tabLst>
            </a:pPr>
            <a:r>
              <a:rPr lang="en-US" sz="2400" b="1" i="0">
                <a:solidFill>
                  <a:srgbClr val="000000"/>
                </a:solidFill>
                <a:latin typeface="Arial" charset="0"/>
              </a:rPr>
              <a:t>	Oct. 23, 2010</a:t>
            </a:r>
          </a:p>
          <a:p>
            <a:pPr>
              <a:lnSpc>
                <a:spcPct val="40000"/>
              </a:lnSpc>
              <a:spcBef>
                <a:spcPct val="50000"/>
              </a:spcBef>
              <a:tabLst>
                <a:tab pos="228600" algn="l"/>
                <a:tab pos="2857500" algn="l"/>
                <a:tab pos="5600700" algn="l"/>
              </a:tabLst>
            </a:pPr>
            <a:endParaRPr lang="en-US" sz="1200" b="1" i="0">
              <a:solidFill>
                <a:srgbClr val="000000"/>
              </a:solidFill>
              <a:latin typeface="Arial" charset="0"/>
            </a:endParaRPr>
          </a:p>
          <a:p>
            <a:pPr>
              <a:lnSpc>
                <a:spcPct val="40000"/>
              </a:lnSpc>
              <a:spcBef>
                <a:spcPct val="50000"/>
              </a:spcBef>
              <a:tabLst>
                <a:tab pos="228600" algn="l"/>
                <a:tab pos="2857500" algn="l"/>
                <a:tab pos="5600700" algn="l"/>
              </a:tabLst>
            </a:pPr>
            <a:r>
              <a:rPr lang="en-US" sz="2400" b="1" i="0">
                <a:solidFill>
                  <a:srgbClr val="000000"/>
                </a:solidFill>
                <a:latin typeface="Arial" charset="0"/>
              </a:rPr>
              <a:t>	Dec. 11, 2010</a:t>
            </a:r>
          </a:p>
          <a:p>
            <a:pPr>
              <a:lnSpc>
                <a:spcPct val="40000"/>
              </a:lnSpc>
              <a:spcBef>
                <a:spcPct val="50000"/>
              </a:spcBef>
              <a:tabLst>
                <a:tab pos="228600" algn="l"/>
                <a:tab pos="2857500" algn="l"/>
                <a:tab pos="5600700" algn="l"/>
              </a:tabLst>
            </a:pPr>
            <a:endParaRPr lang="en-US" sz="1200" b="1" i="0">
              <a:solidFill>
                <a:srgbClr val="000000"/>
              </a:solidFill>
              <a:latin typeface="Arial" charset="0"/>
            </a:endParaRPr>
          </a:p>
          <a:p>
            <a:pPr>
              <a:lnSpc>
                <a:spcPct val="40000"/>
              </a:lnSpc>
              <a:spcBef>
                <a:spcPct val="50000"/>
              </a:spcBef>
              <a:tabLst>
                <a:tab pos="228600" algn="l"/>
                <a:tab pos="2857500" algn="l"/>
                <a:tab pos="5600700" algn="l"/>
              </a:tabLst>
            </a:pPr>
            <a:r>
              <a:rPr lang="en-US" sz="2400" b="1" i="0">
                <a:solidFill>
                  <a:srgbClr val="000000"/>
                </a:solidFill>
                <a:latin typeface="Arial" charset="0"/>
              </a:rPr>
              <a:t>	Feb. 12, 2011</a:t>
            </a:r>
          </a:p>
          <a:p>
            <a:pPr>
              <a:lnSpc>
                <a:spcPct val="40000"/>
              </a:lnSpc>
              <a:spcBef>
                <a:spcPct val="50000"/>
              </a:spcBef>
              <a:tabLst>
                <a:tab pos="228600" algn="l"/>
                <a:tab pos="2857500" algn="l"/>
                <a:tab pos="5600700" algn="l"/>
              </a:tabLst>
            </a:pPr>
            <a:endParaRPr lang="en-US" sz="1200" b="1" i="0">
              <a:solidFill>
                <a:srgbClr val="000000"/>
              </a:solidFill>
              <a:latin typeface="Arial" charset="0"/>
            </a:endParaRPr>
          </a:p>
          <a:p>
            <a:pPr>
              <a:lnSpc>
                <a:spcPct val="40000"/>
              </a:lnSpc>
              <a:spcBef>
                <a:spcPct val="50000"/>
              </a:spcBef>
              <a:tabLst>
                <a:tab pos="228600" algn="l"/>
                <a:tab pos="2857500" algn="l"/>
                <a:tab pos="5600700" algn="l"/>
              </a:tabLst>
            </a:pPr>
            <a:r>
              <a:rPr lang="en-US" sz="2400" b="1" i="0">
                <a:solidFill>
                  <a:srgbClr val="000000"/>
                </a:solidFill>
                <a:latin typeface="Arial" charset="0"/>
              </a:rPr>
              <a:t>	April 9, 2011</a:t>
            </a:r>
          </a:p>
          <a:p>
            <a:pPr>
              <a:lnSpc>
                <a:spcPct val="40000"/>
              </a:lnSpc>
              <a:spcBef>
                <a:spcPct val="50000"/>
              </a:spcBef>
              <a:tabLst>
                <a:tab pos="228600" algn="l"/>
                <a:tab pos="2857500" algn="l"/>
                <a:tab pos="5600700" algn="l"/>
              </a:tabLst>
            </a:pPr>
            <a:endParaRPr lang="en-US" sz="1200" b="1" i="0">
              <a:solidFill>
                <a:srgbClr val="000000"/>
              </a:solidFill>
              <a:latin typeface="Arial" charset="0"/>
            </a:endParaRPr>
          </a:p>
          <a:p>
            <a:pPr>
              <a:lnSpc>
                <a:spcPct val="40000"/>
              </a:lnSpc>
              <a:spcBef>
                <a:spcPct val="50000"/>
              </a:spcBef>
              <a:tabLst>
                <a:tab pos="228600" algn="l"/>
                <a:tab pos="2857500" algn="l"/>
                <a:tab pos="5600700" algn="l"/>
              </a:tabLst>
            </a:pPr>
            <a:r>
              <a:rPr lang="en-US" sz="2400" b="1" i="0">
                <a:solidFill>
                  <a:srgbClr val="000000"/>
                </a:solidFill>
                <a:latin typeface="Arial" charset="0"/>
              </a:rPr>
              <a:t>	June 11, 2011</a:t>
            </a:r>
          </a:p>
          <a:p>
            <a:pPr>
              <a:lnSpc>
                <a:spcPct val="40000"/>
              </a:lnSpc>
              <a:spcBef>
                <a:spcPct val="50000"/>
              </a:spcBef>
              <a:tabLst>
                <a:tab pos="228600" algn="l"/>
                <a:tab pos="2857500" algn="l"/>
                <a:tab pos="5600700" algn="l"/>
              </a:tabLst>
            </a:pPr>
            <a:endParaRPr lang="en-US" sz="2400" b="1" i="0">
              <a:solidFill>
                <a:srgbClr val="000000"/>
              </a:solidFill>
              <a:latin typeface="Arial" charset="0"/>
            </a:endParaRPr>
          </a:p>
        </p:txBody>
      </p:sp>
      <p:sp>
        <p:nvSpPr>
          <p:cNvPr id="379918" name="Text Box 14"/>
          <p:cNvSpPr txBox="1">
            <a:spLocks noChangeArrowheads="1"/>
          </p:cNvSpPr>
          <p:nvPr/>
        </p:nvSpPr>
        <p:spPr bwMode="auto">
          <a:xfrm>
            <a:off x="4070350" y="4459288"/>
            <a:ext cx="5073650" cy="1187450"/>
          </a:xfrm>
          <a:prstGeom prst="rect">
            <a:avLst/>
          </a:prstGeom>
          <a:noFill/>
          <a:ln w="12700">
            <a:noFill/>
            <a:miter lim="800000"/>
            <a:headEnd/>
            <a:tailEnd/>
          </a:ln>
          <a:effectLst/>
        </p:spPr>
        <p:txBody>
          <a:bodyPr>
            <a:spAutoFit/>
          </a:bodyPr>
          <a:lstStyle/>
          <a:p>
            <a:pPr>
              <a:spcBef>
                <a:spcPct val="50000"/>
              </a:spcBef>
            </a:pPr>
            <a:r>
              <a:rPr lang="en-US" sz="2400">
                <a:solidFill>
                  <a:schemeClr val="hlink"/>
                </a:solidFill>
                <a:latin typeface="Arial" charset="0"/>
              </a:rPr>
              <a:t>Registration deadlines for 2010-2011 will be posted on the Web www.actstudent.org in March 2010.</a:t>
            </a:r>
          </a:p>
        </p:txBody>
      </p:sp>
    </p:spTree>
  </p:cSld>
  <p:clrMapOvr>
    <a:masterClrMapping/>
  </p:clrMapOvr>
  <p:transition spd="med">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8109" name="Picture 13" descr="act_sec-b2"/>
          <p:cNvPicPr>
            <a:picLocks noChangeAspect="1" noChangeArrowheads="1"/>
          </p:cNvPicPr>
          <p:nvPr/>
        </p:nvPicPr>
        <p:blipFill>
          <a:blip r:embed="rId4"/>
          <a:srcRect/>
          <a:stretch>
            <a:fillRect/>
          </a:stretch>
        </p:blipFill>
        <p:spPr bwMode="auto">
          <a:xfrm>
            <a:off x="-190500" y="-142875"/>
            <a:ext cx="9525000" cy="7143750"/>
          </a:xfrm>
          <a:prstGeom prst="rect">
            <a:avLst/>
          </a:prstGeom>
          <a:noFill/>
        </p:spPr>
      </p:pic>
      <p:sp>
        <p:nvSpPr>
          <p:cNvPr id="388098" name="Rectangle 2"/>
          <p:cNvSpPr>
            <a:spLocks noChangeArrowheads="1"/>
          </p:cNvSpPr>
          <p:nvPr/>
        </p:nvSpPr>
        <p:spPr bwMode="auto">
          <a:xfrm>
            <a:off x="228600" y="1714500"/>
            <a:ext cx="8686800" cy="4108450"/>
          </a:xfrm>
          <a:prstGeom prst="rect">
            <a:avLst/>
          </a:prstGeom>
          <a:noFill/>
          <a:ln w="12700">
            <a:noFill/>
            <a:miter lim="800000"/>
            <a:headEnd/>
            <a:tailEnd/>
          </a:ln>
          <a:effectLst/>
        </p:spPr>
        <p:txBody>
          <a:bodyPr>
            <a:spAutoFit/>
          </a:bodyPr>
          <a:lstStyle/>
          <a:p>
            <a:pPr marL="285750" indent="-285750">
              <a:buFontTx/>
              <a:buChar char="•"/>
            </a:pPr>
            <a:r>
              <a:rPr lang="en-US" sz="2400" b="1" i="0">
                <a:solidFill>
                  <a:srgbClr val="000000"/>
                </a:solidFill>
              </a:rPr>
              <a:t>Take the Writing test </a:t>
            </a:r>
            <a:r>
              <a:rPr lang="en-US" sz="2400" b="1" i="0" u="sng">
                <a:solidFill>
                  <a:srgbClr val="000000"/>
                </a:solidFill>
              </a:rPr>
              <a:t>only</a:t>
            </a:r>
            <a:r>
              <a:rPr lang="en-US" sz="2400" b="1" i="0">
                <a:solidFill>
                  <a:srgbClr val="000000"/>
                </a:solidFill>
              </a:rPr>
              <a:t> if your college(s) </a:t>
            </a:r>
          </a:p>
          <a:p>
            <a:pPr marL="285750" indent="-285750"/>
            <a:r>
              <a:rPr lang="en-US" sz="2400" b="1" i="0">
                <a:solidFill>
                  <a:srgbClr val="000000"/>
                </a:solidFill>
              </a:rPr>
              <a:t>    of choice requires it.</a:t>
            </a:r>
          </a:p>
          <a:p>
            <a:pPr marL="285750" indent="-285750">
              <a:buFontTx/>
              <a:buChar char="•"/>
            </a:pPr>
            <a:endParaRPr lang="en-US" sz="2400" b="1" i="0">
              <a:solidFill>
                <a:srgbClr val="000000"/>
              </a:solidFill>
            </a:endParaRPr>
          </a:p>
          <a:p>
            <a:pPr marL="285750" indent="-285750">
              <a:buFontTx/>
              <a:buChar char="•"/>
            </a:pPr>
            <a:r>
              <a:rPr lang="en-US" sz="2400" b="1" i="0">
                <a:solidFill>
                  <a:srgbClr val="000000"/>
                </a:solidFill>
              </a:rPr>
              <a:t>Why spend more time and take a test that isn’t necessary?    		        Cost difference:</a:t>
            </a:r>
          </a:p>
          <a:p>
            <a:pPr lvl="4">
              <a:buFontTx/>
              <a:buChar char="•"/>
            </a:pPr>
            <a:r>
              <a:rPr lang="en-US" sz="2400" b="1" i="0">
                <a:solidFill>
                  <a:srgbClr val="000000"/>
                </a:solidFill>
              </a:rPr>
              <a:t> ACT 				$33.00</a:t>
            </a:r>
          </a:p>
          <a:p>
            <a:pPr lvl="4">
              <a:buFontTx/>
              <a:buChar char="•"/>
            </a:pPr>
            <a:r>
              <a:rPr lang="en-US" sz="2400" b="1" i="0">
                <a:solidFill>
                  <a:srgbClr val="000000"/>
                </a:solidFill>
              </a:rPr>
              <a:t> ACT Plus Writing		$48.00</a:t>
            </a:r>
          </a:p>
          <a:p>
            <a:pPr marL="285750" indent="-285750">
              <a:buFontTx/>
              <a:buChar char="•"/>
            </a:pPr>
            <a:endParaRPr lang="en-US" sz="2400" b="1" i="0">
              <a:solidFill>
                <a:srgbClr val="000000"/>
              </a:solidFill>
            </a:endParaRPr>
          </a:p>
          <a:p>
            <a:pPr marL="285750" indent="-285750">
              <a:buFontTx/>
              <a:buChar char="•"/>
            </a:pPr>
            <a:r>
              <a:rPr lang="en-US" sz="2400" b="1" i="0">
                <a:solidFill>
                  <a:srgbClr val="000000"/>
                </a:solidFill>
              </a:rPr>
              <a:t>ACT strongly recommends that you contact college admission offices for their current Writing policy, although you can go to </a:t>
            </a:r>
            <a:r>
              <a:rPr lang="en-US" sz="2400" b="1" i="0">
                <a:solidFill>
                  <a:srgbClr val="000000"/>
                </a:solidFill>
                <a:hlinkClick r:id="rId5"/>
              </a:rPr>
              <a:t>www.actstudent.org</a:t>
            </a:r>
            <a:r>
              <a:rPr lang="en-US" sz="2400" b="1" i="0">
                <a:solidFill>
                  <a:srgbClr val="000000"/>
                </a:solidFill>
              </a:rPr>
              <a:t> for a list of what most schools require. </a:t>
            </a:r>
            <a:endParaRPr lang="en-US" sz="2400" i="0">
              <a:solidFill>
                <a:srgbClr val="000000"/>
              </a:solidFill>
              <a:latin typeface="Comic Sans MS" pitchFamily="1" charset="0"/>
            </a:endParaRPr>
          </a:p>
        </p:txBody>
      </p:sp>
      <p:sp>
        <p:nvSpPr>
          <p:cNvPr id="388099" name="Rectangle 3"/>
          <p:cNvSpPr>
            <a:spLocks noChangeArrowheads="1"/>
          </p:cNvSpPr>
          <p:nvPr/>
        </p:nvSpPr>
        <p:spPr bwMode="auto">
          <a:xfrm>
            <a:off x="1562100" y="622300"/>
            <a:ext cx="5143500" cy="558800"/>
          </a:xfrm>
          <a:prstGeom prst="rect">
            <a:avLst/>
          </a:prstGeom>
          <a:noFill/>
          <a:ln w="12700">
            <a:noFill/>
            <a:miter lim="800000"/>
            <a:headEnd/>
            <a:tailEnd/>
          </a:ln>
          <a:effectLst/>
        </p:spPr>
        <p:txBody>
          <a:bodyPr wrap="none" anchor="ctr"/>
          <a:lstStyle/>
          <a:p>
            <a:pPr algn="ctr"/>
            <a:r>
              <a:rPr lang="en-US" sz="3600" b="1" i="0">
                <a:solidFill>
                  <a:srgbClr val="000000"/>
                </a:solidFill>
              </a:rPr>
              <a:t>To Write, or Not to Write?</a:t>
            </a:r>
            <a:endParaRPr lang="en-US">
              <a:solidFill>
                <a:srgbClr val="000000"/>
              </a:solidFill>
            </a:endParaRPr>
          </a:p>
        </p:txBody>
      </p:sp>
      <p:graphicFrame>
        <p:nvGraphicFramePr>
          <p:cNvPr id="388101" name="Object 5"/>
          <p:cNvGraphicFramePr>
            <a:graphicFrameLocks noChangeAspect="1"/>
          </p:cNvGraphicFramePr>
          <p:nvPr/>
        </p:nvGraphicFramePr>
        <p:xfrm>
          <a:off x="7537450" y="488950"/>
          <a:ext cx="1244600" cy="2057400"/>
        </p:xfrm>
        <a:graphic>
          <a:graphicData uri="http://schemas.openxmlformats.org/presentationml/2006/ole">
            <p:oleObj spid="_x0000_s388101" name="Clip" r:id="rId6" imgW="1857600" imgH="3995640" progId="MS_ClipArt_Gallery.2">
              <p:embed/>
            </p:oleObj>
          </a:graphicData>
        </a:graphic>
      </p:graphicFrame>
    </p:spTree>
  </p:cSld>
  <p:clrMapOvr>
    <a:masterClrMapping/>
  </p:clrMapOvr>
  <p:transition spd="med">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2202" name="Picture 10" descr="act_sec-b2"/>
          <p:cNvPicPr>
            <a:picLocks noChangeAspect="1" noChangeArrowheads="1"/>
          </p:cNvPicPr>
          <p:nvPr/>
        </p:nvPicPr>
        <p:blipFill>
          <a:blip r:embed="rId3"/>
          <a:srcRect/>
          <a:stretch>
            <a:fillRect/>
          </a:stretch>
        </p:blipFill>
        <p:spPr bwMode="auto">
          <a:xfrm>
            <a:off x="-190500" y="-142875"/>
            <a:ext cx="9525000" cy="7000875"/>
          </a:xfrm>
          <a:prstGeom prst="rect">
            <a:avLst/>
          </a:prstGeom>
          <a:noFill/>
        </p:spPr>
      </p:pic>
      <p:sp>
        <p:nvSpPr>
          <p:cNvPr id="392194" name="Rectangle 2"/>
          <p:cNvSpPr>
            <a:spLocks noChangeArrowheads="1"/>
          </p:cNvSpPr>
          <p:nvPr/>
        </p:nvSpPr>
        <p:spPr bwMode="auto">
          <a:xfrm>
            <a:off x="647700" y="2282825"/>
            <a:ext cx="8210550" cy="3125788"/>
          </a:xfrm>
          <a:prstGeom prst="rect">
            <a:avLst/>
          </a:prstGeom>
          <a:noFill/>
          <a:ln w="12700">
            <a:noFill/>
            <a:miter lim="800000"/>
            <a:headEnd/>
            <a:tailEnd/>
          </a:ln>
          <a:effectLst/>
        </p:spPr>
        <p:txBody>
          <a:bodyPr>
            <a:spAutoFit/>
          </a:bodyPr>
          <a:lstStyle/>
          <a:p>
            <a:pPr marL="285750" indent="-285750">
              <a:lnSpc>
                <a:spcPct val="120000"/>
              </a:lnSpc>
              <a:buSzPct val="125000"/>
              <a:tabLst>
                <a:tab pos="1035050" algn="l"/>
                <a:tab pos="1250950" algn="l"/>
              </a:tabLst>
            </a:pPr>
            <a:r>
              <a:rPr lang="en-US" b="1" i="0">
                <a:solidFill>
                  <a:srgbClr val="000000"/>
                </a:solidFill>
              </a:rPr>
              <a:t>Format:</a:t>
            </a:r>
            <a:endParaRPr lang="en-US" i="0">
              <a:solidFill>
                <a:srgbClr val="000000"/>
              </a:solidFill>
            </a:endParaRPr>
          </a:p>
          <a:p>
            <a:pPr marL="800100" lvl="1" indent="-342900">
              <a:buFontTx/>
              <a:buChar char="•"/>
              <a:tabLst>
                <a:tab pos="1035050" algn="l"/>
                <a:tab pos="1250950" algn="l"/>
              </a:tabLst>
            </a:pPr>
            <a:r>
              <a:rPr lang="en-US" b="1" i="0">
                <a:solidFill>
                  <a:srgbClr val="000000"/>
                </a:solidFill>
              </a:rPr>
              <a:t>30 minutes </a:t>
            </a:r>
          </a:p>
          <a:p>
            <a:pPr marL="800100" lvl="1" indent="-342900">
              <a:buFontTx/>
              <a:buChar char="•"/>
              <a:tabLst>
                <a:tab pos="1035050" algn="l"/>
                <a:tab pos="1250950" algn="l"/>
              </a:tabLst>
            </a:pPr>
            <a:r>
              <a:rPr lang="en-US" b="1" i="0">
                <a:solidFill>
                  <a:srgbClr val="000000"/>
                </a:solidFill>
              </a:rPr>
              <a:t>Administered after The ACT</a:t>
            </a:r>
          </a:p>
          <a:p>
            <a:pPr marL="800100" lvl="1" indent="-342900">
              <a:lnSpc>
                <a:spcPct val="130000"/>
              </a:lnSpc>
              <a:buFontTx/>
              <a:buChar char="•"/>
              <a:tabLst>
                <a:tab pos="1035050" algn="l"/>
                <a:tab pos="1250950" algn="l"/>
              </a:tabLst>
            </a:pPr>
            <a:r>
              <a:rPr lang="en-US" b="1" i="0">
                <a:solidFill>
                  <a:srgbClr val="000000"/>
                </a:solidFill>
              </a:rPr>
              <a:t>Scored by two well-trained, qualified readers  </a:t>
            </a:r>
          </a:p>
          <a:p>
            <a:pPr marL="800100" lvl="1" indent="-342900">
              <a:lnSpc>
                <a:spcPct val="130000"/>
              </a:lnSpc>
              <a:buFontTx/>
              <a:buChar char="•"/>
              <a:tabLst>
                <a:tab pos="1035050" algn="l"/>
                <a:tab pos="1250950" algn="l"/>
              </a:tabLst>
            </a:pPr>
            <a:r>
              <a:rPr lang="en-US" b="1" i="0">
                <a:solidFill>
                  <a:srgbClr val="000000"/>
                </a:solidFill>
              </a:rPr>
              <a:t>Standards-based interpretation</a:t>
            </a:r>
          </a:p>
          <a:p>
            <a:pPr marL="800100" lvl="1" indent="-342900">
              <a:lnSpc>
                <a:spcPct val="130000"/>
              </a:lnSpc>
              <a:tabLst>
                <a:tab pos="1035050" algn="l"/>
                <a:tab pos="1250950" algn="l"/>
              </a:tabLst>
            </a:pPr>
            <a:r>
              <a:rPr lang="en-US" b="1" i="0">
                <a:solidFill>
                  <a:srgbClr val="000000"/>
                </a:solidFill>
              </a:rPr>
              <a:t>		</a:t>
            </a:r>
            <a:r>
              <a:rPr lang="en-US" b="1" i="0">
                <a:solidFill>
                  <a:srgbClr val="000000"/>
                </a:solidFill>
                <a:cs typeface="Times New Roman" pitchFamily="1" charset="0"/>
              </a:rPr>
              <a:t>•	</a:t>
            </a:r>
            <a:r>
              <a:rPr lang="en-US" b="1" i="0">
                <a:solidFill>
                  <a:srgbClr val="000000"/>
                </a:solidFill>
              </a:rPr>
              <a:t>Narrative included</a:t>
            </a:r>
            <a:endParaRPr lang="en-US" b="1" i="0">
              <a:solidFill>
                <a:srgbClr val="000000"/>
              </a:solidFill>
              <a:latin typeface="Comic Sans MS" pitchFamily="1" charset="0"/>
            </a:endParaRPr>
          </a:p>
        </p:txBody>
      </p:sp>
      <p:sp>
        <p:nvSpPr>
          <p:cNvPr id="392195" name="Rectangle 3"/>
          <p:cNvSpPr>
            <a:spLocks noChangeArrowheads="1"/>
          </p:cNvSpPr>
          <p:nvPr/>
        </p:nvSpPr>
        <p:spPr bwMode="auto">
          <a:xfrm>
            <a:off x="1511300" y="1187450"/>
            <a:ext cx="6610350" cy="330200"/>
          </a:xfrm>
          <a:prstGeom prst="rect">
            <a:avLst/>
          </a:prstGeom>
          <a:noFill/>
          <a:ln w="12700">
            <a:noFill/>
            <a:miter lim="800000"/>
            <a:headEnd/>
            <a:tailEnd/>
          </a:ln>
          <a:effectLst/>
        </p:spPr>
        <p:txBody>
          <a:bodyPr wrap="none" anchor="ctr"/>
          <a:lstStyle/>
          <a:p>
            <a:pPr algn="ctr"/>
            <a:endParaRPr lang="en-US">
              <a:solidFill>
                <a:srgbClr val="000000"/>
              </a:solidFill>
            </a:endParaRPr>
          </a:p>
        </p:txBody>
      </p:sp>
      <p:sp>
        <p:nvSpPr>
          <p:cNvPr id="392201" name="Text Box 9"/>
          <p:cNvSpPr txBox="1">
            <a:spLocks noChangeArrowheads="1"/>
          </p:cNvSpPr>
          <p:nvPr/>
        </p:nvSpPr>
        <p:spPr bwMode="auto">
          <a:xfrm>
            <a:off x="346075" y="1187450"/>
            <a:ext cx="8512175" cy="641350"/>
          </a:xfrm>
          <a:prstGeom prst="rect">
            <a:avLst/>
          </a:prstGeom>
          <a:noFill/>
          <a:ln w="12700">
            <a:noFill/>
            <a:miter lim="800000"/>
            <a:headEnd/>
            <a:tailEnd/>
          </a:ln>
          <a:effectLst/>
        </p:spPr>
        <p:txBody>
          <a:bodyPr>
            <a:spAutoFit/>
          </a:bodyPr>
          <a:lstStyle/>
          <a:p>
            <a:r>
              <a:rPr lang="en-US" sz="3600" b="1" i="0">
                <a:solidFill>
                  <a:srgbClr val="000000"/>
                </a:solidFill>
              </a:rPr>
              <a:t>More About the Optional Writing Test…</a:t>
            </a:r>
            <a:endParaRPr lang="en-US"/>
          </a:p>
        </p:txBody>
      </p:sp>
    </p:spTree>
  </p:cSld>
  <p:clrMapOvr>
    <a:masterClrMapping/>
  </p:clrMapOvr>
  <p:transition spd="med">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7080" name="Picture 8" descr="act_sec-b2"/>
          <p:cNvPicPr>
            <a:picLocks noChangeAspect="1" noChangeArrowheads="1"/>
          </p:cNvPicPr>
          <p:nvPr/>
        </p:nvPicPr>
        <p:blipFill>
          <a:blip r:embed="rId3"/>
          <a:srcRect/>
          <a:stretch>
            <a:fillRect/>
          </a:stretch>
        </p:blipFill>
        <p:spPr bwMode="auto">
          <a:xfrm>
            <a:off x="-190500" y="-142875"/>
            <a:ext cx="9525000" cy="7000875"/>
          </a:xfrm>
          <a:prstGeom prst="rect">
            <a:avLst/>
          </a:prstGeom>
          <a:noFill/>
        </p:spPr>
      </p:pic>
      <p:sp>
        <p:nvSpPr>
          <p:cNvPr id="387074" name="Rectangle 2"/>
          <p:cNvSpPr>
            <a:spLocks noChangeArrowheads="1"/>
          </p:cNvSpPr>
          <p:nvPr/>
        </p:nvSpPr>
        <p:spPr bwMode="auto">
          <a:xfrm>
            <a:off x="355600" y="3121025"/>
            <a:ext cx="8470900" cy="1830388"/>
          </a:xfrm>
          <a:prstGeom prst="rect">
            <a:avLst/>
          </a:prstGeom>
          <a:noFill/>
          <a:ln w="12700">
            <a:noFill/>
            <a:miter lim="800000"/>
            <a:headEnd/>
            <a:tailEnd/>
          </a:ln>
          <a:effectLst/>
        </p:spPr>
        <p:txBody>
          <a:bodyPr>
            <a:spAutoFit/>
          </a:bodyPr>
          <a:lstStyle/>
          <a:p>
            <a:pPr algn="ctr">
              <a:spcAft>
                <a:spcPct val="50000"/>
              </a:spcAft>
              <a:buSzPct val="110000"/>
              <a:buFont typeface="CommonBullets" pitchFamily="34" charset="2"/>
              <a:buNone/>
            </a:pPr>
            <a:r>
              <a:rPr lang="en-US" i="0"/>
              <a:t> </a:t>
            </a:r>
            <a:r>
              <a:rPr lang="en-US" sz="3200" b="1" i="0">
                <a:solidFill>
                  <a:srgbClr val="000000"/>
                </a:solidFill>
              </a:rPr>
              <a:t>Check out ACT’s website at:</a:t>
            </a:r>
          </a:p>
          <a:p>
            <a:pPr algn="ctr">
              <a:spcAft>
                <a:spcPct val="50000"/>
              </a:spcAft>
              <a:buSzPct val="110000"/>
              <a:buFont typeface="CommonBullets" pitchFamily="34" charset="2"/>
              <a:buNone/>
            </a:pPr>
            <a:r>
              <a:rPr lang="en-US" sz="1000" b="1" i="0">
                <a:solidFill>
                  <a:srgbClr val="000000"/>
                </a:solidFill>
              </a:rPr>
              <a:t>    </a:t>
            </a:r>
            <a:r>
              <a:rPr lang="en-US" sz="1000" b="1" i="0">
                <a:solidFill>
                  <a:srgbClr val="0000FF"/>
                </a:solidFill>
              </a:rPr>
              <a:t> </a:t>
            </a:r>
            <a:r>
              <a:rPr lang="en-US" sz="6600" b="1" i="0">
                <a:solidFill>
                  <a:srgbClr val="0000FF"/>
                </a:solidFill>
                <a:latin typeface="Arial" charset="0"/>
              </a:rPr>
              <a:t>www.actstudent.org</a:t>
            </a:r>
            <a:endParaRPr lang="en-US" sz="6600" i="0">
              <a:solidFill>
                <a:srgbClr val="0000FF"/>
              </a:solidFill>
              <a:latin typeface="Arial" charset="0"/>
            </a:endParaRPr>
          </a:p>
        </p:txBody>
      </p:sp>
      <p:sp>
        <p:nvSpPr>
          <p:cNvPr id="387075" name="Rectangle 3"/>
          <p:cNvSpPr>
            <a:spLocks noChangeArrowheads="1"/>
          </p:cNvSpPr>
          <p:nvPr/>
        </p:nvSpPr>
        <p:spPr bwMode="auto">
          <a:xfrm>
            <a:off x="592138" y="1143000"/>
            <a:ext cx="8115300" cy="1028700"/>
          </a:xfrm>
          <a:prstGeom prst="rect">
            <a:avLst/>
          </a:prstGeom>
          <a:noFill/>
          <a:ln w="12700">
            <a:noFill/>
            <a:miter lim="800000"/>
            <a:headEnd/>
            <a:tailEnd/>
          </a:ln>
          <a:effectLst/>
        </p:spPr>
        <p:txBody>
          <a:bodyPr wrap="none" anchor="ctr"/>
          <a:lstStyle/>
          <a:p>
            <a:pPr algn="ctr"/>
            <a:r>
              <a:rPr lang="en-US" sz="3600" b="1" i="0">
                <a:solidFill>
                  <a:srgbClr val="000000"/>
                </a:solidFill>
              </a:rPr>
              <a:t>Where Can You Get More</a:t>
            </a:r>
          </a:p>
          <a:p>
            <a:pPr algn="ctr"/>
            <a:r>
              <a:rPr lang="en-US" sz="3600" b="1" i="0">
                <a:solidFill>
                  <a:srgbClr val="000000"/>
                </a:solidFill>
              </a:rPr>
              <a:t>Information on The ACT?</a:t>
            </a:r>
            <a:endParaRPr lang="en-US" sz="3600" b="1" i="0">
              <a:solidFill>
                <a:srgbClr val="000000"/>
              </a:solidFill>
              <a:latin typeface="Comic Sans MS" pitchFamily="1" charset="0"/>
            </a:endParaRPr>
          </a:p>
        </p:txBody>
      </p:sp>
    </p:spTree>
  </p:cSld>
  <p:clrMapOvr>
    <a:masterClrMapping/>
  </p:clrMapOvr>
  <p:transition spd="med">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2328" name="Picture 8" descr="act_sec-b2"/>
          <p:cNvPicPr>
            <a:picLocks noChangeAspect="1" noChangeArrowheads="1"/>
          </p:cNvPicPr>
          <p:nvPr/>
        </p:nvPicPr>
        <p:blipFill>
          <a:blip r:embed="rId3"/>
          <a:srcRect/>
          <a:stretch>
            <a:fillRect/>
          </a:stretch>
        </p:blipFill>
        <p:spPr bwMode="auto">
          <a:xfrm>
            <a:off x="-190500" y="-142875"/>
            <a:ext cx="9525000" cy="7000875"/>
          </a:xfrm>
          <a:prstGeom prst="rect">
            <a:avLst/>
          </a:prstGeom>
          <a:noFill/>
        </p:spPr>
      </p:pic>
      <p:sp>
        <p:nvSpPr>
          <p:cNvPr id="312323" name="Rectangle 3"/>
          <p:cNvSpPr>
            <a:spLocks noGrp="1" noChangeArrowheads="1"/>
          </p:cNvSpPr>
          <p:nvPr>
            <p:ph type="body" idx="1"/>
          </p:nvPr>
        </p:nvSpPr>
        <p:spPr bwMode="auto">
          <a:xfrm>
            <a:off x="388938" y="1752600"/>
            <a:ext cx="8458200" cy="3943350"/>
          </a:xfrm>
          <a:noFill/>
          <a:ln w="12700">
            <a:miter lim="800000"/>
            <a:headEnd/>
            <a:tailEnd/>
          </a:ln>
        </p:spPr>
        <p:txBody>
          <a:bodyPr vert="horz" wrap="square" lIns="91440" tIns="45720" rIns="91440" bIns="45720" numCol="1" anchor="t" anchorCtr="0" compatLnSpc="1">
            <a:prstTxWarp prst="textNoShape">
              <a:avLst/>
            </a:prstTxWarp>
          </a:bodyPr>
          <a:lstStyle/>
          <a:p>
            <a:pPr algn="ctr">
              <a:buFontTx/>
              <a:buNone/>
            </a:pPr>
            <a:r>
              <a:rPr lang="en-US" sz="4400">
                <a:solidFill>
                  <a:srgbClr val="000000"/>
                </a:solidFill>
              </a:rPr>
              <a:t>The ACT is a national college admission test, accepted by colleges and universities across the United States!</a:t>
            </a:r>
            <a:endParaRPr lang="en-US">
              <a:solidFill>
                <a:srgbClr val="000000"/>
              </a:solidFill>
            </a:endParaRPr>
          </a:p>
        </p:txBody>
      </p:sp>
    </p:spTree>
  </p:cSld>
  <p:clrMapOvr>
    <a:masterClrMapping/>
  </p:clrMapOvr>
  <p:transition spd="med">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1784" name="Picture 8" descr="act_sec-b2"/>
          <p:cNvPicPr>
            <a:picLocks noChangeAspect="1" noChangeArrowheads="1"/>
          </p:cNvPicPr>
          <p:nvPr/>
        </p:nvPicPr>
        <p:blipFill>
          <a:blip r:embed="rId3"/>
          <a:srcRect/>
          <a:stretch>
            <a:fillRect/>
          </a:stretch>
        </p:blipFill>
        <p:spPr bwMode="auto">
          <a:xfrm>
            <a:off x="-190500" y="-142875"/>
            <a:ext cx="9525000" cy="7000875"/>
          </a:xfrm>
          <a:prstGeom prst="rect">
            <a:avLst/>
          </a:prstGeom>
          <a:noFill/>
        </p:spPr>
      </p:pic>
      <p:sp>
        <p:nvSpPr>
          <p:cNvPr id="331778" name="Rectangle 2"/>
          <p:cNvSpPr>
            <a:spLocks noChangeArrowheads="1"/>
          </p:cNvSpPr>
          <p:nvPr>
            <p:ph type="title"/>
          </p:nvPr>
        </p:nvSpPr>
        <p:spPr bwMode="auto">
          <a:xfrm>
            <a:off x="685800" y="1317625"/>
            <a:ext cx="7772400" cy="1143000"/>
          </a:xfrm>
          <a:noFill/>
          <a:ln>
            <a:miter lim="800000"/>
            <a:headEnd/>
            <a:tailEnd/>
          </a:ln>
        </p:spPr>
        <p:txBody>
          <a:bodyPr vert="horz" wrap="square" lIns="91440" tIns="45720" rIns="91440" bIns="45720" numCol="1" anchor="t" anchorCtr="0" compatLnSpc="1">
            <a:prstTxWarp prst="textNoShape">
              <a:avLst/>
            </a:prstTxWarp>
          </a:bodyPr>
          <a:lstStyle/>
          <a:p>
            <a:r>
              <a:rPr lang="en-US" sz="6000">
                <a:solidFill>
                  <a:srgbClr val="000000"/>
                </a:solidFill>
              </a:rPr>
              <a:t>ACT Score Scale</a:t>
            </a:r>
            <a:endParaRPr lang="en-US" sz="6000">
              <a:solidFill>
                <a:schemeClr val="tx2"/>
              </a:solidFill>
              <a:effectLst>
                <a:outerShdw blurRad="38100" dist="38100" dir="2700000" algn="tl">
                  <a:srgbClr val="C0C0C0"/>
                </a:outerShdw>
              </a:effectLst>
            </a:endParaRPr>
          </a:p>
        </p:txBody>
      </p:sp>
      <p:sp>
        <p:nvSpPr>
          <p:cNvPr id="331779" name="Rectangle 3"/>
          <p:cNvSpPr>
            <a:spLocks noGrp="1" noChangeArrowheads="1"/>
          </p:cNvSpPr>
          <p:nvPr>
            <p:ph type="body" idx="1"/>
          </p:nvPr>
        </p:nvSpPr>
        <p:spPr bwMode="auto">
          <a:xfrm>
            <a:off x="685800" y="2852738"/>
            <a:ext cx="7772400" cy="1633537"/>
          </a:xfrm>
          <a:noFill/>
          <a:ln w="12700">
            <a:miter lim="800000"/>
            <a:headEnd/>
            <a:tailEnd/>
          </a:ln>
        </p:spPr>
        <p:txBody>
          <a:bodyPr vert="horz" wrap="square" lIns="91440" tIns="45720" rIns="91440" bIns="45720" numCol="1" anchor="t" anchorCtr="0" compatLnSpc="1">
            <a:prstTxWarp prst="textNoShape">
              <a:avLst/>
            </a:prstTxWarp>
          </a:bodyPr>
          <a:lstStyle/>
          <a:p>
            <a:pPr algn="ctr">
              <a:buFontTx/>
              <a:buNone/>
            </a:pPr>
            <a:r>
              <a:rPr lang="en-US" sz="6600">
                <a:solidFill>
                  <a:srgbClr val="000000"/>
                </a:solidFill>
              </a:rPr>
              <a:t>1    -    36</a:t>
            </a:r>
          </a:p>
        </p:txBody>
      </p:sp>
    </p:spTree>
  </p:cSld>
  <p:clrMapOvr>
    <a:masterClrMapping/>
  </p:clrMapOvr>
  <p:transition spd="med">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2691" name="Picture 19" descr="act_sec-b2"/>
          <p:cNvPicPr>
            <a:picLocks noChangeAspect="1" noChangeArrowheads="1"/>
          </p:cNvPicPr>
          <p:nvPr/>
        </p:nvPicPr>
        <p:blipFill>
          <a:blip r:embed="rId3"/>
          <a:srcRect/>
          <a:stretch>
            <a:fillRect/>
          </a:stretch>
        </p:blipFill>
        <p:spPr bwMode="auto">
          <a:xfrm>
            <a:off x="-190500" y="-142875"/>
            <a:ext cx="9525000" cy="7000875"/>
          </a:xfrm>
          <a:prstGeom prst="rect">
            <a:avLst/>
          </a:prstGeom>
          <a:noFill/>
        </p:spPr>
      </p:pic>
      <p:sp>
        <p:nvSpPr>
          <p:cNvPr id="412674" name="Rectangle 2"/>
          <p:cNvSpPr>
            <a:spLocks noChangeArrowheads="1"/>
          </p:cNvSpPr>
          <p:nvPr/>
        </p:nvSpPr>
        <p:spPr bwMode="auto">
          <a:xfrm>
            <a:off x="400050" y="419100"/>
            <a:ext cx="9544050" cy="838200"/>
          </a:xfrm>
          <a:prstGeom prst="rect">
            <a:avLst/>
          </a:prstGeom>
          <a:noFill/>
          <a:ln w="9525">
            <a:noFill/>
            <a:miter lim="800000"/>
            <a:headEnd/>
            <a:tailEnd/>
          </a:ln>
          <a:effectLst/>
        </p:spPr>
        <p:txBody>
          <a:bodyPr lIns="91432" tIns="45716" rIns="91432" bIns="45716" anchor="ctr"/>
          <a:lstStyle/>
          <a:p>
            <a:pPr algn="ctr" defTabSz="865188"/>
            <a:r>
              <a:rPr lang="en-US" b="1" i="0">
                <a:solidFill>
                  <a:srgbClr val="000000"/>
                </a:solidFill>
              </a:rPr>
              <a:t>Using your score to improve skills and understanding!</a:t>
            </a:r>
          </a:p>
        </p:txBody>
      </p:sp>
      <p:sp>
        <p:nvSpPr>
          <p:cNvPr id="412675" name="Text Box 3"/>
          <p:cNvSpPr txBox="1">
            <a:spLocks noChangeArrowheads="1"/>
          </p:cNvSpPr>
          <p:nvPr/>
        </p:nvSpPr>
        <p:spPr bwMode="auto">
          <a:xfrm>
            <a:off x="0" y="2533650"/>
            <a:ext cx="2857500" cy="3567113"/>
          </a:xfrm>
          <a:prstGeom prst="rect">
            <a:avLst/>
          </a:prstGeom>
          <a:solidFill>
            <a:srgbClr val="C4FFAF"/>
          </a:solidFill>
          <a:ln w="76200">
            <a:solidFill>
              <a:srgbClr val="808080"/>
            </a:solidFill>
            <a:miter lim="800000"/>
            <a:headEnd/>
            <a:tailEnd/>
          </a:ln>
          <a:effectLst/>
        </p:spPr>
        <p:txBody>
          <a:bodyPr lIns="91432" tIns="45716" rIns="91432" bIns="45716">
            <a:spAutoFit/>
          </a:bodyPr>
          <a:lstStyle/>
          <a:p>
            <a:pPr marL="325438" indent="-325438" algn="ctr">
              <a:spcBef>
                <a:spcPct val="50000"/>
              </a:spcBef>
              <a:buSzPct val="75000"/>
              <a:buFont typeface="Wingdings" pitchFamily="1" charset="2"/>
              <a:buNone/>
              <a:tabLst>
                <a:tab pos="325438" algn="l"/>
              </a:tabLst>
            </a:pPr>
            <a:r>
              <a:rPr lang="en-US" sz="2400" b="1" i="0">
                <a:solidFill>
                  <a:srgbClr val="000000"/>
                </a:solidFill>
              </a:rPr>
              <a:t>16-19 Score Range</a:t>
            </a:r>
          </a:p>
          <a:p>
            <a:pPr marL="325438" indent="-325438">
              <a:spcBef>
                <a:spcPct val="40000"/>
              </a:spcBef>
              <a:buSzPct val="75000"/>
              <a:buFont typeface="Wingdings" pitchFamily="1" charset="2"/>
              <a:buChar char="n"/>
              <a:tabLst>
                <a:tab pos="325438" algn="l"/>
              </a:tabLst>
            </a:pPr>
            <a:r>
              <a:rPr lang="en-US" sz="1800" i="0">
                <a:solidFill>
                  <a:srgbClr val="000000"/>
                </a:solidFill>
              </a:rPr>
              <a:t>Solve routine one-step arithmetic problems, such as single-step  percent, and calculate a simple average of whole numbers</a:t>
            </a:r>
          </a:p>
          <a:p>
            <a:pPr marL="325438" indent="-325438">
              <a:spcBef>
                <a:spcPct val="40000"/>
              </a:spcBef>
              <a:buSzPct val="75000"/>
              <a:buFont typeface="Wingdings" pitchFamily="1" charset="2"/>
              <a:buChar char="n"/>
              <a:tabLst>
                <a:tab pos="325438" algn="l"/>
              </a:tabLst>
            </a:pPr>
            <a:r>
              <a:rPr lang="en-US" sz="1800" i="0">
                <a:solidFill>
                  <a:srgbClr val="000000"/>
                </a:solidFill>
              </a:rPr>
              <a:t>Perform computations on data from tables and graphs</a:t>
            </a:r>
          </a:p>
          <a:p>
            <a:pPr marL="325438" indent="-325438">
              <a:spcBef>
                <a:spcPct val="40000"/>
              </a:spcBef>
              <a:buSzPct val="75000"/>
              <a:buFont typeface="Wingdings" pitchFamily="1" charset="2"/>
              <a:buChar char="n"/>
              <a:tabLst>
                <a:tab pos="325438" algn="l"/>
              </a:tabLst>
            </a:pPr>
            <a:endParaRPr lang="en-US" sz="800" i="0">
              <a:solidFill>
                <a:srgbClr val="000000"/>
              </a:solidFill>
            </a:endParaRPr>
          </a:p>
          <a:p>
            <a:pPr marL="325438" indent="-325438">
              <a:spcBef>
                <a:spcPct val="40000"/>
              </a:spcBef>
              <a:buSzPct val="75000"/>
              <a:buFont typeface="Wingdings" pitchFamily="1" charset="2"/>
              <a:buChar char="n"/>
              <a:tabLst>
                <a:tab pos="325438" algn="l"/>
              </a:tabLst>
            </a:pPr>
            <a:endParaRPr lang="en-US" sz="800" i="0">
              <a:solidFill>
                <a:srgbClr val="000000"/>
              </a:solidFill>
            </a:endParaRPr>
          </a:p>
        </p:txBody>
      </p:sp>
      <p:grpSp>
        <p:nvGrpSpPr>
          <p:cNvPr id="412676" name="Group 4"/>
          <p:cNvGrpSpPr>
            <a:grpSpLocks/>
          </p:cNvGrpSpPr>
          <p:nvPr/>
        </p:nvGrpSpPr>
        <p:grpSpPr bwMode="auto">
          <a:xfrm>
            <a:off x="2819400" y="1314450"/>
            <a:ext cx="2819400" cy="3228975"/>
            <a:chOff x="1824" y="880"/>
            <a:chExt cx="1957" cy="2169"/>
          </a:xfrm>
        </p:grpSpPr>
        <p:sp>
          <p:nvSpPr>
            <p:cNvPr id="412677" name="Text Box 5"/>
            <p:cNvSpPr txBox="1">
              <a:spLocks noChangeArrowheads="1"/>
            </p:cNvSpPr>
            <p:nvPr/>
          </p:nvSpPr>
          <p:spPr bwMode="auto">
            <a:xfrm>
              <a:off x="1824" y="1264"/>
              <a:ext cx="1957" cy="1785"/>
            </a:xfrm>
            <a:prstGeom prst="rect">
              <a:avLst/>
            </a:prstGeom>
            <a:solidFill>
              <a:srgbClr val="E3FFD9"/>
            </a:solidFill>
            <a:ln w="38100">
              <a:solidFill>
                <a:srgbClr val="808080"/>
              </a:solidFill>
              <a:miter lim="800000"/>
              <a:headEnd/>
              <a:tailEnd/>
            </a:ln>
            <a:effectLst/>
          </p:spPr>
          <p:txBody>
            <a:bodyPr lIns="86486" tIns="43243" rIns="86486" bIns="43243">
              <a:spAutoFit/>
            </a:bodyPr>
            <a:lstStyle/>
            <a:p>
              <a:pPr marL="285750" indent="-285750" defTabSz="971550">
                <a:spcBef>
                  <a:spcPct val="50000"/>
                </a:spcBef>
              </a:pPr>
              <a:r>
                <a:rPr lang="en-US" sz="2200" b="1" i="0">
                  <a:solidFill>
                    <a:srgbClr val="D3B08D"/>
                  </a:solidFill>
                  <a:latin typeface="Arial Narrow" pitchFamily="1" charset="0"/>
                </a:rPr>
                <a:t> </a:t>
              </a:r>
              <a:r>
                <a:rPr lang="en-US" sz="1800" i="0">
                  <a:solidFill>
                    <a:srgbClr val="000000"/>
                  </a:solidFill>
                </a:rPr>
                <a:t>Activities that may benefit students:</a:t>
              </a:r>
            </a:p>
            <a:p>
              <a:pPr marL="285750" indent="-285750" defTabSz="971550">
                <a:spcBef>
                  <a:spcPct val="50000"/>
                </a:spcBef>
                <a:buFont typeface="Wingdings" pitchFamily="1" charset="2"/>
                <a:buChar char="n"/>
              </a:pPr>
              <a:r>
                <a:rPr lang="en-US" sz="1800" i="0">
                  <a:solidFill>
                    <a:srgbClr val="000000"/>
                  </a:solidFill>
                </a:rPr>
                <a:t>Do multistep computations with rational numbers</a:t>
              </a:r>
            </a:p>
            <a:p>
              <a:pPr marL="285750" indent="-285750" defTabSz="971550">
                <a:spcBef>
                  <a:spcPct val="50000"/>
                </a:spcBef>
                <a:buFont typeface="Wingdings" pitchFamily="1" charset="2"/>
                <a:buChar char="n"/>
              </a:pPr>
              <a:r>
                <a:rPr lang="en-US" sz="1800" i="0">
                  <a:solidFill>
                    <a:srgbClr val="000000"/>
                  </a:solidFill>
                </a:rPr>
                <a:t>Gather, organize, display, and analyze data in a variety of ways</a:t>
              </a:r>
              <a:endParaRPr lang="en-US" sz="2000" i="0">
                <a:solidFill>
                  <a:srgbClr val="000000"/>
                </a:solidFill>
              </a:endParaRPr>
            </a:p>
          </p:txBody>
        </p:sp>
        <p:sp>
          <p:nvSpPr>
            <p:cNvPr id="412678" name="Text Box 6"/>
            <p:cNvSpPr txBox="1">
              <a:spLocks noChangeArrowheads="1"/>
            </p:cNvSpPr>
            <p:nvPr/>
          </p:nvSpPr>
          <p:spPr bwMode="auto">
            <a:xfrm>
              <a:off x="1825" y="880"/>
              <a:ext cx="1956" cy="370"/>
            </a:xfrm>
            <a:prstGeom prst="rect">
              <a:avLst/>
            </a:prstGeom>
            <a:solidFill>
              <a:srgbClr val="E3FFD9"/>
            </a:solidFill>
            <a:ln w="38100">
              <a:solidFill>
                <a:srgbClr val="808080"/>
              </a:solidFill>
              <a:miter lim="800000"/>
              <a:headEnd/>
              <a:tailEnd/>
            </a:ln>
            <a:effectLst/>
          </p:spPr>
          <p:txBody>
            <a:bodyPr lIns="86486" tIns="43243" rIns="86486" bIns="43243">
              <a:spAutoFit/>
            </a:bodyPr>
            <a:lstStyle/>
            <a:p>
              <a:pPr marL="171450" indent="-171450" algn="ctr" defTabSz="971550">
                <a:spcBef>
                  <a:spcPct val="50000"/>
                </a:spcBef>
              </a:pPr>
              <a:r>
                <a:rPr lang="en-US" b="1" i="0">
                  <a:solidFill>
                    <a:srgbClr val="000000"/>
                  </a:solidFill>
                </a:rPr>
                <a:t>Skill-building</a:t>
              </a:r>
              <a:endParaRPr lang="en-US" sz="2400" i="0">
                <a:solidFill>
                  <a:srgbClr val="000000"/>
                </a:solidFill>
                <a:latin typeface="Tahoma" pitchFamily="1" charset="0"/>
              </a:endParaRPr>
            </a:p>
          </p:txBody>
        </p:sp>
      </p:grpSp>
      <p:sp>
        <p:nvSpPr>
          <p:cNvPr id="412679" name="Text Box 7"/>
          <p:cNvSpPr txBox="1">
            <a:spLocks noChangeArrowheads="1"/>
          </p:cNvSpPr>
          <p:nvPr/>
        </p:nvSpPr>
        <p:spPr bwMode="auto">
          <a:xfrm>
            <a:off x="5588000" y="1695450"/>
            <a:ext cx="3556000" cy="3349625"/>
          </a:xfrm>
          <a:prstGeom prst="rect">
            <a:avLst/>
          </a:prstGeom>
          <a:solidFill>
            <a:srgbClr val="CDFFBB"/>
          </a:solidFill>
          <a:ln w="38100">
            <a:solidFill>
              <a:srgbClr val="808080"/>
            </a:solidFill>
            <a:miter lim="800000"/>
            <a:headEnd/>
            <a:tailEnd/>
          </a:ln>
          <a:effectLst/>
        </p:spPr>
        <p:txBody>
          <a:bodyPr lIns="91432" tIns="45716" rIns="91432" bIns="45716">
            <a:spAutoFit/>
          </a:bodyPr>
          <a:lstStyle/>
          <a:p>
            <a:pPr marL="285750" indent="-285750" algn="ctr">
              <a:spcBef>
                <a:spcPct val="50000"/>
              </a:spcBef>
            </a:pPr>
            <a:r>
              <a:rPr lang="en-US" sz="2400" b="1" i="0">
                <a:solidFill>
                  <a:srgbClr val="000000"/>
                </a:solidFill>
              </a:rPr>
              <a:t>20-23 Score Range</a:t>
            </a:r>
            <a:endParaRPr lang="en-US" sz="2400" b="1" i="0">
              <a:solidFill>
                <a:srgbClr val="000000"/>
              </a:solidFill>
              <a:latin typeface="Tahoma" pitchFamily="1" charset="0"/>
            </a:endParaRPr>
          </a:p>
          <a:p>
            <a:pPr marL="285750" indent="-285750">
              <a:spcBef>
                <a:spcPct val="40000"/>
              </a:spcBef>
              <a:buFont typeface="Wingdings" pitchFamily="1" charset="2"/>
              <a:buChar char="n"/>
            </a:pPr>
            <a:r>
              <a:rPr lang="en-US" sz="1600" i="0">
                <a:solidFill>
                  <a:srgbClr val="000000"/>
                </a:solidFill>
              </a:rPr>
              <a:t>Solve routine two-step or three-step arithmetic problems involving concepts, such as rate and proportion, tax added, percentage off, computing an  average with negative integers, and computing with a given average</a:t>
            </a:r>
          </a:p>
          <a:p>
            <a:pPr marL="285750" indent="-285750">
              <a:spcBef>
                <a:spcPct val="40000"/>
              </a:spcBef>
              <a:buFont typeface="Wingdings" pitchFamily="1" charset="2"/>
              <a:buChar char="n"/>
            </a:pPr>
            <a:r>
              <a:rPr lang="en-US" sz="1600" i="0">
                <a:solidFill>
                  <a:srgbClr val="000000"/>
                </a:solidFill>
              </a:rPr>
              <a:t>Translate from one representation of data  to another (e.g., a bar graph to a circle graph)</a:t>
            </a:r>
          </a:p>
          <a:p>
            <a:pPr marL="285750" indent="-285750">
              <a:spcBef>
                <a:spcPct val="40000"/>
              </a:spcBef>
              <a:buFont typeface="Wingdings" pitchFamily="1" charset="2"/>
              <a:buChar char="n"/>
            </a:pPr>
            <a:endParaRPr lang="en-US" sz="1000" i="0">
              <a:solidFill>
                <a:srgbClr val="000000"/>
              </a:solidFill>
            </a:endParaRPr>
          </a:p>
        </p:txBody>
      </p:sp>
      <p:sp>
        <p:nvSpPr>
          <p:cNvPr id="412681" name="Text Box 9"/>
          <p:cNvSpPr txBox="1">
            <a:spLocks noChangeArrowheads="1"/>
          </p:cNvSpPr>
          <p:nvPr/>
        </p:nvSpPr>
        <p:spPr bwMode="auto">
          <a:xfrm>
            <a:off x="8518525" y="6365875"/>
            <a:ext cx="184150" cy="366713"/>
          </a:xfrm>
          <a:prstGeom prst="rect">
            <a:avLst/>
          </a:prstGeom>
          <a:noFill/>
          <a:ln w="9525">
            <a:noFill/>
            <a:miter lim="800000"/>
            <a:headEnd/>
            <a:tailEnd/>
          </a:ln>
          <a:effectLst/>
        </p:spPr>
        <p:txBody>
          <a:bodyPr wrap="none">
            <a:spAutoFit/>
          </a:bodyPr>
          <a:lstStyle/>
          <a:p>
            <a:endParaRPr lang="en-US" sz="1800" i="0"/>
          </a:p>
        </p:txBody>
      </p:sp>
      <p:sp>
        <p:nvSpPr>
          <p:cNvPr id="412682" name="Oval 10"/>
          <p:cNvSpPr>
            <a:spLocks noChangeArrowheads="1"/>
          </p:cNvSpPr>
          <p:nvPr/>
        </p:nvSpPr>
        <p:spPr bwMode="auto">
          <a:xfrm>
            <a:off x="2971800" y="4789488"/>
            <a:ext cx="2971800" cy="1449387"/>
          </a:xfrm>
          <a:prstGeom prst="ellipse">
            <a:avLst/>
          </a:prstGeom>
          <a:solidFill>
            <a:srgbClr val="87D3C3"/>
          </a:solidFill>
          <a:ln w="38100">
            <a:solidFill>
              <a:srgbClr val="FF0000"/>
            </a:solidFill>
            <a:round/>
            <a:headEnd/>
            <a:tailEnd/>
          </a:ln>
          <a:effectLst/>
        </p:spPr>
        <p:txBody>
          <a:bodyPr wrap="none" anchor="ctr"/>
          <a:lstStyle/>
          <a:p>
            <a:r>
              <a:rPr lang="en-US" sz="1800" b="1" i="0">
                <a:solidFill>
                  <a:srgbClr val="000000"/>
                </a:solidFill>
              </a:rPr>
              <a:t>Describes the skills </a:t>
            </a:r>
          </a:p>
          <a:p>
            <a:r>
              <a:rPr lang="en-US" sz="1800" b="1" i="0">
                <a:solidFill>
                  <a:srgbClr val="000000"/>
                </a:solidFill>
              </a:rPr>
              <a:t>within a score range</a:t>
            </a:r>
          </a:p>
          <a:p>
            <a:r>
              <a:rPr lang="en-US" sz="1800" b="1" i="0">
                <a:solidFill>
                  <a:srgbClr val="000000"/>
                </a:solidFill>
              </a:rPr>
              <a:t> that a student</a:t>
            </a:r>
          </a:p>
          <a:p>
            <a:r>
              <a:rPr lang="en-US" sz="1800" b="1" i="0">
                <a:solidFill>
                  <a:srgbClr val="000000"/>
                </a:solidFill>
              </a:rPr>
              <a:t> is likely to know</a:t>
            </a:r>
          </a:p>
        </p:txBody>
      </p:sp>
      <p:sp>
        <p:nvSpPr>
          <p:cNvPr id="412683" name="Line 11"/>
          <p:cNvSpPr>
            <a:spLocks noChangeShapeType="1"/>
          </p:cNvSpPr>
          <p:nvPr/>
        </p:nvSpPr>
        <p:spPr bwMode="auto">
          <a:xfrm flipH="1" flipV="1">
            <a:off x="2389188" y="5362575"/>
            <a:ext cx="877887" cy="85725"/>
          </a:xfrm>
          <a:prstGeom prst="line">
            <a:avLst/>
          </a:prstGeom>
          <a:noFill/>
          <a:ln w="57150">
            <a:solidFill>
              <a:srgbClr val="FF0000"/>
            </a:solidFill>
            <a:round/>
            <a:headEnd/>
            <a:tailEnd type="triangle" w="med" len="med"/>
          </a:ln>
          <a:effectLst/>
        </p:spPr>
        <p:txBody>
          <a:bodyPr wrap="none" anchor="ctr"/>
          <a:lstStyle/>
          <a:p>
            <a:endParaRPr lang="en-US"/>
          </a:p>
        </p:txBody>
      </p:sp>
      <p:sp>
        <p:nvSpPr>
          <p:cNvPr id="412684" name="Line 12"/>
          <p:cNvSpPr>
            <a:spLocks noChangeShapeType="1"/>
          </p:cNvSpPr>
          <p:nvPr/>
        </p:nvSpPr>
        <p:spPr bwMode="auto">
          <a:xfrm flipV="1">
            <a:off x="5645150" y="4760913"/>
            <a:ext cx="355600" cy="687387"/>
          </a:xfrm>
          <a:prstGeom prst="line">
            <a:avLst/>
          </a:prstGeom>
          <a:noFill/>
          <a:ln w="57150">
            <a:solidFill>
              <a:srgbClr val="FF0000"/>
            </a:solidFill>
            <a:round/>
            <a:headEnd/>
            <a:tailEnd type="triangle" w="med" len="med"/>
          </a:ln>
          <a:effectLst/>
        </p:spPr>
        <p:txBody>
          <a:bodyPr wrap="none" anchor="ctr"/>
          <a:lstStyle/>
          <a:p>
            <a:endParaRPr lang="en-US"/>
          </a:p>
        </p:txBody>
      </p:sp>
      <p:sp>
        <p:nvSpPr>
          <p:cNvPr id="412685" name="Oval 13"/>
          <p:cNvSpPr>
            <a:spLocks noChangeArrowheads="1"/>
          </p:cNvSpPr>
          <p:nvPr/>
        </p:nvSpPr>
        <p:spPr bwMode="auto">
          <a:xfrm>
            <a:off x="0" y="1152525"/>
            <a:ext cx="2819400" cy="1066800"/>
          </a:xfrm>
          <a:prstGeom prst="ellipse">
            <a:avLst/>
          </a:prstGeom>
          <a:solidFill>
            <a:srgbClr val="87D3C3"/>
          </a:solidFill>
          <a:ln w="38100">
            <a:solidFill>
              <a:srgbClr val="FF0000"/>
            </a:solidFill>
            <a:round/>
            <a:headEnd/>
            <a:tailEnd/>
          </a:ln>
          <a:effectLst/>
        </p:spPr>
        <p:txBody>
          <a:bodyPr wrap="none" anchor="ctr"/>
          <a:lstStyle/>
          <a:p>
            <a:pPr algn="ctr"/>
            <a:r>
              <a:rPr lang="en-US" sz="1800" b="1" i="0">
                <a:solidFill>
                  <a:srgbClr val="000000"/>
                </a:solidFill>
              </a:rPr>
              <a:t>Suggestions to </a:t>
            </a:r>
          </a:p>
          <a:p>
            <a:pPr algn="ctr"/>
            <a:r>
              <a:rPr lang="en-US" sz="1800" b="1" i="0">
                <a:solidFill>
                  <a:srgbClr val="000000"/>
                </a:solidFill>
              </a:rPr>
              <a:t>strengthen skills and </a:t>
            </a:r>
          </a:p>
          <a:p>
            <a:pPr algn="ctr"/>
            <a:r>
              <a:rPr lang="en-US" sz="1800" b="1" i="0">
                <a:solidFill>
                  <a:srgbClr val="000000"/>
                </a:solidFill>
              </a:rPr>
              <a:t>understanding</a:t>
            </a:r>
          </a:p>
        </p:txBody>
      </p:sp>
      <p:sp>
        <p:nvSpPr>
          <p:cNvPr id="412686" name="Line 14"/>
          <p:cNvSpPr>
            <a:spLocks noChangeShapeType="1"/>
          </p:cNvSpPr>
          <p:nvPr/>
        </p:nvSpPr>
        <p:spPr bwMode="auto">
          <a:xfrm>
            <a:off x="2332038" y="1885950"/>
            <a:ext cx="668337" cy="400050"/>
          </a:xfrm>
          <a:prstGeom prst="line">
            <a:avLst/>
          </a:prstGeom>
          <a:noFill/>
          <a:ln w="57150">
            <a:solidFill>
              <a:srgbClr val="FF0000"/>
            </a:solidFill>
            <a:round/>
            <a:headEnd/>
            <a:tailEnd type="triangle" w="med" len="med"/>
          </a:ln>
          <a:effectLst/>
        </p:spPr>
        <p:txBody>
          <a:bodyPr wrap="none" anchor="ctr"/>
          <a:lstStyle/>
          <a:p>
            <a:endParaRPr lang="en-US"/>
          </a:p>
        </p:txBody>
      </p:sp>
      <p:sp>
        <p:nvSpPr>
          <p:cNvPr id="412687" name="Rectangle 15"/>
          <p:cNvSpPr>
            <a:spLocks noChangeArrowheads="1"/>
          </p:cNvSpPr>
          <p:nvPr/>
        </p:nvSpPr>
        <p:spPr bwMode="auto">
          <a:xfrm>
            <a:off x="52388" y="6261100"/>
            <a:ext cx="4627562" cy="608013"/>
          </a:xfrm>
          <a:prstGeom prst="rect">
            <a:avLst/>
          </a:prstGeom>
          <a:noFill/>
          <a:ln w="41275">
            <a:noFill/>
            <a:miter lim="800000"/>
            <a:headEnd/>
            <a:tailEnd/>
          </a:ln>
          <a:effectLst/>
        </p:spPr>
        <p:txBody>
          <a:bodyPr wrap="none" anchor="ctr"/>
          <a:lstStyle/>
          <a:p>
            <a:pPr algn="ctr"/>
            <a:r>
              <a:rPr lang="en-US" sz="3000" b="1">
                <a:solidFill>
                  <a:schemeClr val="tx2"/>
                </a:solidFill>
              </a:rPr>
              <a:t>College Readiness Standards</a:t>
            </a:r>
            <a:endParaRPr lang="en-US" sz="3000">
              <a:solidFill>
                <a:schemeClr val="tx2"/>
              </a:solidFill>
            </a:endParaRPr>
          </a:p>
        </p:txBody>
      </p:sp>
    </p:spTree>
  </p:cSld>
  <p:clrMapOvr>
    <a:masterClrMapping/>
  </p:clrMapOvr>
  <p:transition spd="med">
    <p:rand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28034" name="Picture 2" descr="act_sec-b2"/>
          <p:cNvPicPr>
            <a:picLocks noChangeAspect="1" noChangeArrowheads="1"/>
          </p:cNvPicPr>
          <p:nvPr/>
        </p:nvPicPr>
        <p:blipFill>
          <a:blip r:embed="rId3"/>
          <a:srcRect/>
          <a:stretch>
            <a:fillRect/>
          </a:stretch>
        </p:blipFill>
        <p:spPr bwMode="auto">
          <a:xfrm>
            <a:off x="-190500" y="-142875"/>
            <a:ext cx="9525000" cy="7000875"/>
          </a:xfrm>
          <a:prstGeom prst="rect">
            <a:avLst/>
          </a:prstGeom>
          <a:noFill/>
        </p:spPr>
      </p:pic>
      <p:sp>
        <p:nvSpPr>
          <p:cNvPr id="324611" name="Rectangle 3"/>
          <p:cNvSpPr>
            <a:spLocks noGrp="1" noChangeArrowheads="1"/>
          </p:cNvSpPr>
          <p:nvPr>
            <p:ph type="body" sz="half" idx="1"/>
          </p:nvPr>
        </p:nvSpPr>
        <p:spPr bwMode="auto">
          <a:xfrm>
            <a:off x="2119313" y="1458913"/>
            <a:ext cx="7646987" cy="4114800"/>
          </a:xfrm>
          <a:noFill/>
          <a:ln w="12700">
            <a:miter lim="800000"/>
            <a:headEnd/>
            <a:tailEnd/>
          </a:ln>
        </p:spPr>
        <p:txBody>
          <a:bodyPr vert="horz" wrap="square" lIns="91440" tIns="45720" rIns="91440" bIns="45720" numCol="1" anchor="t" anchorCtr="0" compatLnSpc="1">
            <a:prstTxWarp prst="textNoShape">
              <a:avLst/>
            </a:prstTxWarp>
          </a:bodyPr>
          <a:lstStyle/>
          <a:p>
            <a:pPr>
              <a:buFontTx/>
              <a:buNone/>
            </a:pPr>
            <a:r>
              <a:rPr lang="en-US">
                <a:solidFill>
                  <a:srgbClr val="000000"/>
                </a:solidFill>
              </a:rPr>
              <a:t>Open 					Up to 17</a:t>
            </a:r>
            <a:endParaRPr lang="en-US" sz="2400">
              <a:solidFill>
                <a:srgbClr val="000000"/>
              </a:solidFill>
            </a:endParaRPr>
          </a:p>
          <a:p>
            <a:pPr>
              <a:buFontTx/>
              <a:buNone/>
            </a:pPr>
            <a:r>
              <a:rPr lang="en-US" sz="2400">
                <a:solidFill>
                  <a:srgbClr val="000000"/>
                </a:solidFill>
              </a:rPr>
              <a:t>	</a:t>
            </a:r>
            <a:r>
              <a:rPr lang="en-US" sz="1800">
                <a:solidFill>
                  <a:srgbClr val="000000"/>
                </a:solidFill>
              </a:rPr>
              <a:t>All HS grads until school capacity is reached</a:t>
            </a:r>
          </a:p>
          <a:p>
            <a:pPr>
              <a:buFontTx/>
              <a:buNone/>
            </a:pPr>
            <a:r>
              <a:rPr lang="en-US">
                <a:solidFill>
                  <a:srgbClr val="000000"/>
                </a:solidFill>
              </a:rPr>
              <a:t>Liberal					18-19</a:t>
            </a:r>
            <a:endParaRPr lang="en-US" sz="2400">
              <a:solidFill>
                <a:srgbClr val="000000"/>
              </a:solidFill>
            </a:endParaRPr>
          </a:p>
          <a:p>
            <a:pPr>
              <a:buFontTx/>
              <a:buNone/>
            </a:pPr>
            <a:r>
              <a:rPr lang="en-US" sz="2400">
                <a:solidFill>
                  <a:srgbClr val="000000"/>
                </a:solidFill>
              </a:rPr>
              <a:t>	</a:t>
            </a:r>
            <a:r>
              <a:rPr lang="en-US" sz="1800">
                <a:solidFill>
                  <a:srgbClr val="000000"/>
                </a:solidFill>
              </a:rPr>
              <a:t>Some  from lower 1/2 of HS grad class</a:t>
            </a:r>
            <a:endParaRPr lang="en-US" sz="2400">
              <a:solidFill>
                <a:srgbClr val="000000"/>
              </a:solidFill>
            </a:endParaRPr>
          </a:p>
          <a:p>
            <a:pPr>
              <a:buFontTx/>
              <a:buNone/>
            </a:pPr>
            <a:r>
              <a:rPr lang="en-US">
                <a:solidFill>
                  <a:srgbClr val="000000"/>
                </a:solidFill>
              </a:rPr>
              <a:t>Traditional					20-22</a:t>
            </a:r>
            <a:endParaRPr lang="en-US" sz="2400">
              <a:solidFill>
                <a:srgbClr val="000000"/>
              </a:solidFill>
            </a:endParaRPr>
          </a:p>
          <a:p>
            <a:pPr>
              <a:buFontTx/>
              <a:buNone/>
            </a:pPr>
            <a:r>
              <a:rPr lang="en-US" sz="2400">
                <a:solidFill>
                  <a:srgbClr val="000000"/>
                </a:solidFill>
              </a:rPr>
              <a:t>	</a:t>
            </a:r>
            <a:r>
              <a:rPr lang="en-US" sz="1800">
                <a:solidFill>
                  <a:srgbClr val="000000"/>
                </a:solidFill>
              </a:rPr>
              <a:t>Top 50% of HS grad class</a:t>
            </a:r>
          </a:p>
          <a:p>
            <a:pPr>
              <a:buFontTx/>
              <a:buNone/>
            </a:pPr>
            <a:r>
              <a:rPr lang="en-US">
                <a:solidFill>
                  <a:srgbClr val="000000"/>
                </a:solidFill>
              </a:rPr>
              <a:t>Selective					23-26</a:t>
            </a:r>
            <a:endParaRPr lang="en-US" sz="2400">
              <a:solidFill>
                <a:srgbClr val="000000"/>
              </a:solidFill>
            </a:endParaRPr>
          </a:p>
          <a:p>
            <a:pPr>
              <a:buFontTx/>
              <a:buNone/>
            </a:pPr>
            <a:r>
              <a:rPr lang="en-US" sz="2400">
                <a:solidFill>
                  <a:srgbClr val="000000"/>
                </a:solidFill>
              </a:rPr>
              <a:t>	</a:t>
            </a:r>
            <a:r>
              <a:rPr lang="en-US" sz="1800">
                <a:solidFill>
                  <a:srgbClr val="000000"/>
                </a:solidFill>
              </a:rPr>
              <a:t>Top 25% of HS grad class</a:t>
            </a:r>
          </a:p>
          <a:p>
            <a:pPr>
              <a:buFontTx/>
              <a:buNone/>
            </a:pPr>
            <a:r>
              <a:rPr lang="en-US">
                <a:solidFill>
                  <a:srgbClr val="000000"/>
                </a:solidFill>
              </a:rPr>
              <a:t>Highly Selective				27-36</a:t>
            </a:r>
            <a:endParaRPr lang="en-US" sz="2400">
              <a:solidFill>
                <a:srgbClr val="000000"/>
              </a:solidFill>
            </a:endParaRPr>
          </a:p>
          <a:p>
            <a:pPr>
              <a:buFontTx/>
              <a:buNone/>
            </a:pPr>
            <a:r>
              <a:rPr lang="en-US" sz="2400">
                <a:solidFill>
                  <a:srgbClr val="000000"/>
                </a:solidFill>
              </a:rPr>
              <a:t>	</a:t>
            </a:r>
            <a:r>
              <a:rPr lang="en-US" sz="1800">
                <a:solidFill>
                  <a:srgbClr val="000000"/>
                </a:solidFill>
              </a:rPr>
              <a:t>Top 10% of HS grad class</a:t>
            </a:r>
          </a:p>
        </p:txBody>
      </p:sp>
      <p:sp>
        <p:nvSpPr>
          <p:cNvPr id="428038" name="Text Box 6"/>
          <p:cNvSpPr txBox="1">
            <a:spLocks noChangeArrowheads="1"/>
          </p:cNvSpPr>
          <p:nvPr/>
        </p:nvSpPr>
        <p:spPr bwMode="auto">
          <a:xfrm>
            <a:off x="809625" y="585788"/>
            <a:ext cx="8185150" cy="549275"/>
          </a:xfrm>
          <a:prstGeom prst="rect">
            <a:avLst/>
          </a:prstGeom>
          <a:noFill/>
          <a:ln w="12700">
            <a:noFill/>
            <a:miter lim="800000"/>
            <a:headEnd/>
            <a:tailEnd/>
          </a:ln>
          <a:effectLst/>
        </p:spPr>
        <p:txBody>
          <a:bodyPr wrap="none">
            <a:spAutoFit/>
          </a:bodyPr>
          <a:lstStyle/>
          <a:p>
            <a:pPr algn="ctr"/>
            <a:r>
              <a:rPr lang="en-US" sz="3000" b="1" i="0">
                <a:solidFill>
                  <a:srgbClr val="000000"/>
                </a:solidFill>
              </a:rPr>
              <a:t>Estimated National Admission Selectivity Ranges</a:t>
            </a:r>
          </a:p>
        </p:txBody>
      </p:sp>
      <p:pic>
        <p:nvPicPr>
          <p:cNvPr id="428039" name="Picture 7" descr="MPj04392620000[1]"/>
          <p:cNvPicPr>
            <a:picLocks noChangeAspect="1" noChangeArrowheads="1"/>
          </p:cNvPicPr>
          <p:nvPr/>
        </p:nvPicPr>
        <p:blipFill>
          <a:blip r:embed="rId4" cstate="print"/>
          <a:srcRect/>
          <a:stretch>
            <a:fillRect/>
          </a:stretch>
        </p:blipFill>
        <p:spPr bwMode="auto">
          <a:xfrm>
            <a:off x="12700" y="2603500"/>
            <a:ext cx="1892300" cy="1892300"/>
          </a:xfrm>
          <a:prstGeom prst="rect">
            <a:avLst/>
          </a:prstGeom>
          <a:noFill/>
        </p:spPr>
      </p:pic>
    </p:spTree>
  </p:cSld>
  <p:clrMapOvr>
    <a:masterClrMapping/>
  </p:clrMapOvr>
  <p:transition spd="med">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8472" name="Picture 8" descr="act_sec-b2"/>
          <p:cNvPicPr>
            <a:picLocks noChangeAspect="1" noChangeArrowheads="1"/>
          </p:cNvPicPr>
          <p:nvPr/>
        </p:nvPicPr>
        <p:blipFill>
          <a:blip r:embed="rId3"/>
          <a:srcRect/>
          <a:stretch>
            <a:fillRect/>
          </a:stretch>
        </p:blipFill>
        <p:spPr bwMode="auto">
          <a:xfrm>
            <a:off x="-190500" y="-142875"/>
            <a:ext cx="9525000" cy="7000875"/>
          </a:xfrm>
          <a:prstGeom prst="rect">
            <a:avLst/>
          </a:prstGeom>
          <a:noFill/>
        </p:spPr>
      </p:pic>
      <p:sp>
        <p:nvSpPr>
          <p:cNvPr id="318466" name="Rectangle 2"/>
          <p:cNvSpPr>
            <a:spLocks noChangeArrowheads="1"/>
          </p:cNvSpPr>
          <p:nvPr>
            <p:ph type="title"/>
          </p:nvPr>
        </p:nvSpPr>
        <p:spPr bwMode="auto">
          <a:xfrm>
            <a:off x="685800" y="866775"/>
            <a:ext cx="7772400" cy="1143000"/>
          </a:xfrm>
          <a:noFill/>
          <a:ln>
            <a:miter lim="800000"/>
            <a:headEnd/>
            <a:tailEnd/>
          </a:ln>
        </p:spPr>
        <p:txBody>
          <a:bodyPr vert="horz" wrap="square" lIns="91440" tIns="45720" rIns="91440" bIns="45720" numCol="1" anchor="t" anchorCtr="0" compatLnSpc="1">
            <a:prstTxWarp prst="textNoShape">
              <a:avLst/>
            </a:prstTxWarp>
          </a:bodyPr>
          <a:lstStyle/>
          <a:p>
            <a:r>
              <a:rPr lang="en-US" sz="5400">
                <a:solidFill>
                  <a:srgbClr val="000000"/>
                </a:solidFill>
              </a:rPr>
              <a:t>Test Day</a:t>
            </a:r>
            <a:r>
              <a:rPr lang="en-US" sz="5400">
                <a:solidFill>
                  <a:schemeClr val="tx2"/>
                </a:solidFill>
              </a:rPr>
              <a:t> </a:t>
            </a:r>
          </a:p>
        </p:txBody>
      </p:sp>
      <p:sp>
        <p:nvSpPr>
          <p:cNvPr id="318467" name="Rectangle 3"/>
          <p:cNvSpPr>
            <a:spLocks noGrp="1" noChangeArrowheads="1"/>
          </p:cNvSpPr>
          <p:nvPr>
            <p:ph type="body" idx="1"/>
          </p:nvPr>
        </p:nvSpPr>
        <p:spPr bwMode="auto">
          <a:xfrm>
            <a:off x="685800" y="2179638"/>
            <a:ext cx="8458200" cy="3770312"/>
          </a:xfrm>
          <a:noFill/>
          <a:ln w="12700">
            <a:miter lim="800000"/>
            <a:headEnd/>
            <a:tailEnd/>
          </a:ln>
        </p:spPr>
        <p:txBody>
          <a:bodyPr vert="horz" wrap="square" lIns="91440" tIns="45720" rIns="91440" bIns="45720" numCol="1" anchor="t" anchorCtr="0" compatLnSpc="1">
            <a:prstTxWarp prst="textNoShape">
              <a:avLst/>
            </a:prstTxWarp>
          </a:bodyPr>
          <a:lstStyle/>
          <a:p>
            <a:r>
              <a:rPr lang="en-US" sz="3600">
                <a:solidFill>
                  <a:srgbClr val="000000"/>
                </a:solidFill>
              </a:rPr>
              <a:t>Report to your test center/school no later than 8am </a:t>
            </a:r>
            <a:r>
              <a:rPr lang="en-US" sz="2800">
                <a:solidFill>
                  <a:srgbClr val="000000"/>
                </a:solidFill>
              </a:rPr>
              <a:t>(unless told otherwise by school)</a:t>
            </a:r>
          </a:p>
          <a:p>
            <a:r>
              <a:rPr lang="en-US" sz="3600">
                <a:solidFill>
                  <a:srgbClr val="000000"/>
                </a:solidFill>
              </a:rPr>
              <a:t>Check in</a:t>
            </a:r>
          </a:p>
          <a:p>
            <a:pPr lvl="1"/>
            <a:r>
              <a:rPr lang="en-US" sz="3200">
                <a:solidFill>
                  <a:srgbClr val="000000"/>
                </a:solidFill>
              </a:rPr>
              <a:t>Acceptable ID</a:t>
            </a:r>
          </a:p>
          <a:p>
            <a:pPr lvl="1"/>
            <a:r>
              <a:rPr lang="en-US" sz="3200">
                <a:solidFill>
                  <a:srgbClr val="000000"/>
                </a:solidFill>
              </a:rPr>
              <a:t>Admission ticket </a:t>
            </a:r>
            <a:r>
              <a:rPr lang="en-US">
                <a:solidFill>
                  <a:srgbClr val="000000"/>
                </a:solidFill>
              </a:rPr>
              <a:t>(only required for national 	</a:t>
            </a:r>
          </a:p>
          <a:p>
            <a:pPr lvl="1">
              <a:buFontTx/>
              <a:buNone/>
            </a:pPr>
            <a:r>
              <a:rPr lang="en-US">
                <a:solidFill>
                  <a:srgbClr val="000000"/>
                </a:solidFill>
              </a:rPr>
              <a:t>					 test dates)</a:t>
            </a:r>
          </a:p>
        </p:txBody>
      </p:sp>
    </p:spTree>
  </p:cSld>
  <p:clrMapOvr>
    <a:masterClrMapping/>
  </p:clrMapOvr>
  <p:transition spd="med">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44" name="Picture 1028"/>
          <p:cNvPicPr>
            <a:picLocks noChangeAspect="1" noChangeArrowheads="1"/>
          </p:cNvPicPr>
          <p:nvPr/>
        </p:nvPicPr>
        <p:blipFill>
          <a:blip r:embed="rId3"/>
          <a:srcRect/>
          <a:stretch>
            <a:fillRect/>
          </a:stretch>
        </p:blipFill>
        <p:spPr bwMode="auto">
          <a:xfrm>
            <a:off x="1003300" y="1339850"/>
            <a:ext cx="7459663" cy="4629150"/>
          </a:xfrm>
          <a:prstGeom prst="rect">
            <a:avLst/>
          </a:prstGeom>
          <a:noFill/>
          <a:ln w="9525">
            <a:noFill/>
            <a:miter lim="800000"/>
            <a:headEnd/>
            <a:tailEnd/>
          </a:ln>
          <a:effectLst/>
        </p:spPr>
      </p:pic>
      <p:sp>
        <p:nvSpPr>
          <p:cNvPr id="471045" name="Text Box 1029"/>
          <p:cNvSpPr txBox="1">
            <a:spLocks noChangeArrowheads="1"/>
          </p:cNvSpPr>
          <p:nvPr/>
        </p:nvSpPr>
        <p:spPr bwMode="auto">
          <a:xfrm>
            <a:off x="2159000" y="660400"/>
            <a:ext cx="6553200" cy="519113"/>
          </a:xfrm>
          <a:prstGeom prst="rect">
            <a:avLst/>
          </a:prstGeom>
          <a:noFill/>
          <a:ln w="12700">
            <a:noFill/>
            <a:miter lim="800000"/>
            <a:headEnd/>
            <a:tailEnd/>
          </a:ln>
          <a:effectLst/>
        </p:spPr>
        <p:txBody>
          <a:bodyPr>
            <a:spAutoFit/>
          </a:bodyPr>
          <a:lstStyle/>
          <a:p>
            <a:pPr>
              <a:spcBef>
                <a:spcPct val="50000"/>
              </a:spcBef>
            </a:pPr>
            <a:r>
              <a:rPr lang="en-US" b="1" i="0">
                <a:solidFill>
                  <a:srgbClr val="000000"/>
                </a:solidFill>
              </a:rPr>
              <a:t>Take the right courses, get the right score</a:t>
            </a:r>
          </a:p>
        </p:txBody>
      </p:sp>
    </p:spTree>
  </p:cSld>
  <p:clrMapOvr>
    <a:masterClrMapping/>
  </p:clrMapOvr>
  <p:transition spd="med">
    <p:random/>
  </p:transition>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1546" name="Picture 10" descr="act_sec-b2"/>
          <p:cNvPicPr>
            <a:picLocks noChangeAspect="1" noChangeArrowheads="1"/>
          </p:cNvPicPr>
          <p:nvPr/>
        </p:nvPicPr>
        <p:blipFill>
          <a:blip r:embed="rId4"/>
          <a:srcRect/>
          <a:stretch>
            <a:fillRect/>
          </a:stretch>
        </p:blipFill>
        <p:spPr bwMode="auto">
          <a:xfrm>
            <a:off x="-190500" y="-142875"/>
            <a:ext cx="9525000" cy="7000875"/>
          </a:xfrm>
          <a:prstGeom prst="rect">
            <a:avLst/>
          </a:prstGeom>
          <a:noFill/>
        </p:spPr>
      </p:pic>
      <p:sp>
        <p:nvSpPr>
          <p:cNvPr id="321538" name="Rectangle 2"/>
          <p:cNvSpPr>
            <a:spLocks noChangeArrowheads="1"/>
          </p:cNvSpPr>
          <p:nvPr/>
        </p:nvSpPr>
        <p:spPr bwMode="auto">
          <a:xfrm>
            <a:off x="400050" y="233363"/>
            <a:ext cx="8737600" cy="1143000"/>
          </a:xfrm>
          <a:prstGeom prst="rect">
            <a:avLst/>
          </a:prstGeom>
          <a:noFill/>
          <a:ln w="9525">
            <a:noFill/>
            <a:miter lim="800000"/>
            <a:headEnd/>
            <a:tailEnd/>
          </a:ln>
          <a:effectLst/>
        </p:spPr>
        <p:txBody>
          <a:bodyPr anchor="b"/>
          <a:lstStyle/>
          <a:p>
            <a:pPr algn="ctr"/>
            <a:r>
              <a:rPr lang="en-US" sz="6000" b="1" i="0">
                <a:solidFill>
                  <a:srgbClr val="000000"/>
                </a:solidFill>
              </a:rPr>
              <a:t>Test Day Schedule</a:t>
            </a:r>
            <a:endParaRPr lang="en-US" sz="4800" b="1">
              <a:solidFill>
                <a:schemeClr val="tx2"/>
              </a:solidFill>
              <a:effectLst>
                <a:outerShdw blurRad="38100" dist="38100" dir="2700000" algn="tl">
                  <a:srgbClr val="C0C0C0"/>
                </a:outerShdw>
              </a:effectLst>
            </a:endParaRPr>
          </a:p>
        </p:txBody>
      </p:sp>
      <p:sp>
        <p:nvSpPr>
          <p:cNvPr id="321539" name="Rectangle 3"/>
          <p:cNvSpPr>
            <a:spLocks noChangeArrowheads="1"/>
          </p:cNvSpPr>
          <p:nvPr/>
        </p:nvSpPr>
        <p:spPr bwMode="auto">
          <a:xfrm>
            <a:off x="755650" y="1319213"/>
            <a:ext cx="5715000" cy="4191000"/>
          </a:xfrm>
          <a:prstGeom prst="rect">
            <a:avLst/>
          </a:prstGeom>
          <a:noFill/>
          <a:ln w="9525">
            <a:noFill/>
            <a:miter lim="800000"/>
            <a:headEnd/>
            <a:tailEnd/>
          </a:ln>
        </p:spPr>
        <p:txBody>
          <a:bodyPr/>
          <a:lstStyle/>
          <a:p>
            <a:pPr marL="342900" indent="-342900">
              <a:spcBef>
                <a:spcPct val="20000"/>
              </a:spcBef>
              <a:buSzPct val="100000"/>
              <a:buFontTx/>
              <a:buChar char="•"/>
            </a:pPr>
            <a:r>
              <a:rPr lang="en-US" i="0">
                <a:solidFill>
                  <a:srgbClr val="000000"/>
                </a:solidFill>
              </a:rPr>
              <a:t>English	</a:t>
            </a:r>
            <a:r>
              <a:rPr lang="en-US" sz="3200" i="0">
                <a:solidFill>
                  <a:srgbClr val="000000"/>
                </a:solidFill>
              </a:rPr>
              <a:t>	     </a:t>
            </a:r>
            <a:r>
              <a:rPr lang="en-US">
                <a:solidFill>
                  <a:srgbClr val="000000"/>
                </a:solidFill>
              </a:rPr>
              <a:t>45 min.</a:t>
            </a:r>
          </a:p>
          <a:p>
            <a:pPr marL="742950" lvl="1" indent="-285750">
              <a:spcBef>
                <a:spcPct val="20000"/>
              </a:spcBef>
              <a:spcAft>
                <a:spcPct val="30000"/>
              </a:spcAft>
              <a:buSzPct val="100000"/>
              <a:buFontTx/>
              <a:buChar char="–"/>
            </a:pPr>
            <a:r>
              <a:rPr lang="en-US" sz="2400">
                <a:solidFill>
                  <a:srgbClr val="000000"/>
                </a:solidFill>
              </a:rPr>
              <a:t>(no break)</a:t>
            </a:r>
            <a:endParaRPr lang="en-US">
              <a:solidFill>
                <a:srgbClr val="000000"/>
              </a:solidFill>
            </a:endParaRPr>
          </a:p>
          <a:p>
            <a:pPr marL="342900" indent="-342900">
              <a:spcBef>
                <a:spcPct val="20000"/>
              </a:spcBef>
              <a:buSzPct val="100000"/>
              <a:buFontTx/>
              <a:buChar char="•"/>
            </a:pPr>
            <a:r>
              <a:rPr lang="en-US" i="0">
                <a:solidFill>
                  <a:srgbClr val="000000"/>
                </a:solidFill>
              </a:rPr>
              <a:t>Mathematics</a:t>
            </a:r>
            <a:r>
              <a:rPr lang="en-US" sz="3200" i="0">
                <a:solidFill>
                  <a:srgbClr val="000000"/>
                </a:solidFill>
              </a:rPr>
              <a:t>	     </a:t>
            </a:r>
            <a:r>
              <a:rPr lang="en-US">
                <a:solidFill>
                  <a:srgbClr val="000000"/>
                </a:solidFill>
              </a:rPr>
              <a:t>60 min.</a:t>
            </a:r>
          </a:p>
          <a:p>
            <a:pPr marL="742950" lvl="1" indent="-285750">
              <a:spcBef>
                <a:spcPct val="20000"/>
              </a:spcBef>
              <a:spcAft>
                <a:spcPct val="30000"/>
              </a:spcAft>
              <a:buSzPct val="100000"/>
              <a:buFontTx/>
              <a:buChar char="–"/>
            </a:pPr>
            <a:r>
              <a:rPr lang="en-US" sz="2400">
                <a:solidFill>
                  <a:srgbClr val="000000"/>
                </a:solidFill>
              </a:rPr>
              <a:t>(15 min. break)</a:t>
            </a:r>
            <a:endParaRPr lang="en-US">
              <a:solidFill>
                <a:srgbClr val="000000"/>
              </a:solidFill>
            </a:endParaRPr>
          </a:p>
          <a:p>
            <a:pPr marL="342900" indent="-342900">
              <a:spcBef>
                <a:spcPct val="20000"/>
              </a:spcBef>
              <a:buSzPct val="100000"/>
              <a:buFontTx/>
              <a:buChar char="•"/>
            </a:pPr>
            <a:r>
              <a:rPr lang="en-US" i="0">
                <a:solidFill>
                  <a:srgbClr val="000000"/>
                </a:solidFill>
              </a:rPr>
              <a:t>Reading</a:t>
            </a:r>
            <a:r>
              <a:rPr lang="en-US" sz="3200" i="0">
                <a:solidFill>
                  <a:srgbClr val="000000"/>
                </a:solidFill>
              </a:rPr>
              <a:t>		     </a:t>
            </a:r>
            <a:r>
              <a:rPr lang="en-US">
                <a:solidFill>
                  <a:srgbClr val="000000"/>
                </a:solidFill>
              </a:rPr>
              <a:t>35 min.</a:t>
            </a:r>
          </a:p>
          <a:p>
            <a:pPr marL="742950" lvl="1" indent="-285750">
              <a:spcBef>
                <a:spcPct val="20000"/>
              </a:spcBef>
              <a:spcAft>
                <a:spcPct val="30000"/>
              </a:spcAft>
              <a:buSzPct val="100000"/>
              <a:buFontTx/>
              <a:buChar char="–"/>
            </a:pPr>
            <a:r>
              <a:rPr lang="en-US" sz="2400">
                <a:solidFill>
                  <a:srgbClr val="000000"/>
                </a:solidFill>
              </a:rPr>
              <a:t>(no break)</a:t>
            </a:r>
            <a:endParaRPr lang="en-US">
              <a:solidFill>
                <a:srgbClr val="000000"/>
              </a:solidFill>
            </a:endParaRPr>
          </a:p>
          <a:p>
            <a:pPr marL="342900" indent="-342900">
              <a:spcBef>
                <a:spcPct val="20000"/>
              </a:spcBef>
              <a:buSzPct val="100000"/>
              <a:buFontTx/>
              <a:buChar char="•"/>
            </a:pPr>
            <a:r>
              <a:rPr lang="en-US" i="0">
                <a:solidFill>
                  <a:srgbClr val="000000"/>
                </a:solidFill>
              </a:rPr>
              <a:t>Science</a:t>
            </a:r>
            <a:r>
              <a:rPr lang="en-US" sz="3200" i="0">
                <a:solidFill>
                  <a:srgbClr val="000000"/>
                </a:solidFill>
              </a:rPr>
              <a:t>		     </a:t>
            </a:r>
            <a:r>
              <a:rPr lang="en-US">
                <a:solidFill>
                  <a:srgbClr val="000000"/>
                </a:solidFill>
              </a:rPr>
              <a:t>35 min.</a:t>
            </a:r>
          </a:p>
          <a:p>
            <a:pPr marL="342900" indent="-342900">
              <a:spcBef>
                <a:spcPct val="20000"/>
              </a:spcBef>
              <a:buSzPct val="100000"/>
            </a:pPr>
            <a:r>
              <a:rPr lang="en-US">
                <a:solidFill>
                  <a:srgbClr val="000000"/>
                </a:solidFill>
              </a:rPr>
              <a:t>~~~~~~~~~~~~~~~~~~~~~~~~~~~</a:t>
            </a:r>
          </a:p>
          <a:p>
            <a:pPr marL="342900" indent="-342900">
              <a:lnSpc>
                <a:spcPct val="60000"/>
              </a:lnSpc>
              <a:spcBef>
                <a:spcPct val="20000"/>
              </a:spcBef>
              <a:buSzPct val="100000"/>
              <a:buFontTx/>
              <a:buChar char="•"/>
            </a:pPr>
            <a:r>
              <a:rPr lang="en-US" i="0">
                <a:solidFill>
                  <a:srgbClr val="000000"/>
                </a:solidFill>
              </a:rPr>
              <a:t>Writing (if taken) </a:t>
            </a:r>
            <a:r>
              <a:rPr lang="en-US" sz="3200" i="0">
                <a:solidFill>
                  <a:srgbClr val="000000"/>
                </a:solidFill>
              </a:rPr>
              <a:t>   </a:t>
            </a:r>
            <a:r>
              <a:rPr lang="en-US">
                <a:solidFill>
                  <a:srgbClr val="000000"/>
                </a:solidFill>
              </a:rPr>
              <a:t>30 min.</a:t>
            </a:r>
            <a:endParaRPr lang="en-US" sz="3200" i="0">
              <a:solidFill>
                <a:srgbClr val="000000"/>
              </a:solidFill>
            </a:endParaRPr>
          </a:p>
        </p:txBody>
      </p:sp>
      <p:graphicFrame>
        <p:nvGraphicFramePr>
          <p:cNvPr id="321540" name="Object 4"/>
          <p:cNvGraphicFramePr>
            <a:graphicFrameLocks noChangeAspect="1"/>
          </p:cNvGraphicFramePr>
          <p:nvPr/>
        </p:nvGraphicFramePr>
        <p:xfrm>
          <a:off x="6470650" y="1752600"/>
          <a:ext cx="2336800" cy="4419600"/>
        </p:xfrm>
        <a:graphic>
          <a:graphicData uri="http://schemas.openxmlformats.org/presentationml/2006/ole">
            <p:oleObj spid="_x0000_s321540" name="Clip" r:id="rId5" imgW="1828440" imgH="1828440" progId="MS_ClipArt_Gallery.2">
              <p:embed/>
            </p:oleObj>
          </a:graphicData>
        </a:graphic>
      </p:graphicFrame>
    </p:spTree>
  </p:cSld>
  <p:clrMapOvr>
    <a:masterClrMapping/>
  </p:clrMapOvr>
  <p:transition spd="med">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2088" name="Picture 8" descr="act_sec-b2"/>
          <p:cNvPicPr>
            <a:picLocks noChangeAspect="1" noChangeArrowheads="1"/>
          </p:cNvPicPr>
          <p:nvPr/>
        </p:nvPicPr>
        <p:blipFill>
          <a:blip r:embed="rId3"/>
          <a:srcRect/>
          <a:stretch>
            <a:fillRect/>
          </a:stretch>
        </p:blipFill>
        <p:spPr bwMode="auto">
          <a:xfrm>
            <a:off x="-190500" y="-142875"/>
            <a:ext cx="9525000" cy="7000875"/>
          </a:xfrm>
          <a:prstGeom prst="rect">
            <a:avLst/>
          </a:prstGeom>
          <a:noFill/>
        </p:spPr>
      </p:pic>
      <p:sp>
        <p:nvSpPr>
          <p:cNvPr id="302083" name="Rectangle 3"/>
          <p:cNvSpPr>
            <a:spLocks noChangeArrowheads="1"/>
          </p:cNvSpPr>
          <p:nvPr/>
        </p:nvSpPr>
        <p:spPr bwMode="auto">
          <a:xfrm>
            <a:off x="441325" y="536575"/>
            <a:ext cx="8042275" cy="1689100"/>
          </a:xfrm>
          <a:prstGeom prst="rect">
            <a:avLst/>
          </a:prstGeom>
          <a:noFill/>
          <a:ln w="12700">
            <a:noFill/>
            <a:miter lim="800000"/>
            <a:headEnd/>
            <a:tailEnd/>
          </a:ln>
          <a:effectLst/>
        </p:spPr>
        <p:txBody>
          <a:bodyPr lIns="90488" tIns="44450" rIns="90488" bIns="44450" anchor="ctr"/>
          <a:lstStyle/>
          <a:p>
            <a:pPr algn="ctr">
              <a:lnSpc>
                <a:spcPct val="75000"/>
              </a:lnSpc>
            </a:pPr>
            <a:r>
              <a:rPr lang="en-US" sz="4800" b="1">
                <a:solidFill>
                  <a:srgbClr val="000000"/>
                </a:solidFill>
              </a:rPr>
              <a:t>How Do I Register for a National ACT Test?</a:t>
            </a:r>
          </a:p>
        </p:txBody>
      </p:sp>
      <p:sp>
        <p:nvSpPr>
          <p:cNvPr id="302084" name="Rectangle 4"/>
          <p:cNvSpPr>
            <a:spLocks noChangeArrowheads="1"/>
          </p:cNvSpPr>
          <p:nvPr/>
        </p:nvSpPr>
        <p:spPr bwMode="auto">
          <a:xfrm>
            <a:off x="935038" y="2346325"/>
            <a:ext cx="7548562" cy="3368675"/>
          </a:xfrm>
          <a:prstGeom prst="rect">
            <a:avLst/>
          </a:prstGeom>
          <a:noFill/>
          <a:ln w="12700">
            <a:noFill/>
            <a:miter lim="800000"/>
            <a:headEnd/>
            <a:tailEnd/>
          </a:ln>
          <a:effectLst/>
        </p:spPr>
        <p:txBody>
          <a:bodyPr lIns="90488" tIns="44450" rIns="90488" bIns="44450" anchor="ctr"/>
          <a:lstStyle/>
          <a:p>
            <a:pPr>
              <a:buClr>
                <a:schemeClr val="hlink"/>
              </a:buClr>
              <a:buFont typeface="Monotype Sorts" pitchFamily="1" charset="2"/>
              <a:buChar char="n"/>
            </a:pPr>
            <a:r>
              <a:rPr lang="en-US" sz="3600" b="1" i="0">
                <a:solidFill>
                  <a:srgbClr val="FF0066"/>
                </a:solidFill>
              </a:rPr>
              <a:t>  </a:t>
            </a:r>
            <a:r>
              <a:rPr lang="en-US" sz="3600" b="1" i="0">
                <a:solidFill>
                  <a:srgbClr val="000000"/>
                </a:solidFill>
              </a:rPr>
              <a:t>Registration Packet--available in</a:t>
            </a:r>
          </a:p>
          <a:p>
            <a:pPr>
              <a:buClr>
                <a:schemeClr val="tx1"/>
              </a:buClr>
              <a:buFont typeface="Monotype Sorts" pitchFamily="1" charset="2"/>
              <a:buNone/>
            </a:pPr>
            <a:r>
              <a:rPr lang="en-US" sz="3600" b="1" i="0">
                <a:solidFill>
                  <a:srgbClr val="000000"/>
                </a:solidFill>
              </a:rPr>
              <a:t>     your high school counseling office</a:t>
            </a:r>
          </a:p>
          <a:p>
            <a:pPr>
              <a:buClr>
                <a:schemeClr val="hlink"/>
              </a:buClr>
              <a:buFont typeface="Monotype Sorts" pitchFamily="1" charset="2"/>
              <a:buChar char="n"/>
            </a:pPr>
            <a:r>
              <a:rPr lang="en-US" sz="3600" b="1" i="0">
                <a:solidFill>
                  <a:srgbClr val="000000"/>
                </a:solidFill>
              </a:rPr>
              <a:t>  Online at </a:t>
            </a:r>
            <a:r>
              <a:rPr lang="en-US" sz="3600" b="1">
                <a:solidFill>
                  <a:srgbClr val="0000FF"/>
                </a:solidFill>
              </a:rPr>
              <a:t>www.actstudent.org</a:t>
            </a:r>
            <a:endParaRPr lang="en-US" sz="3600" b="1" i="0">
              <a:solidFill>
                <a:srgbClr val="0000FF"/>
              </a:solidFill>
            </a:endParaRPr>
          </a:p>
          <a:p>
            <a:pPr>
              <a:buClr>
                <a:schemeClr val="hlink"/>
              </a:buClr>
              <a:buFont typeface="Monotype Sorts" pitchFamily="1" charset="2"/>
              <a:buChar char="n"/>
            </a:pPr>
            <a:r>
              <a:rPr lang="en-US" sz="3600" b="1" i="0">
                <a:solidFill>
                  <a:srgbClr val="000000"/>
                </a:solidFill>
              </a:rPr>
              <a:t>  Telephone Registration at</a:t>
            </a:r>
          </a:p>
          <a:p>
            <a:pPr>
              <a:buClr>
                <a:schemeClr val="tx1"/>
              </a:buClr>
              <a:buFont typeface="Monotype Sorts" pitchFamily="1" charset="2"/>
              <a:buNone/>
            </a:pPr>
            <a:r>
              <a:rPr lang="en-US" sz="3600" b="1" i="0">
                <a:solidFill>
                  <a:srgbClr val="000000"/>
                </a:solidFill>
              </a:rPr>
              <a:t>     (319) 337-1270</a:t>
            </a:r>
          </a:p>
          <a:p>
            <a:pPr>
              <a:buClr>
                <a:schemeClr val="hlink"/>
              </a:buClr>
              <a:buFont typeface="Monotype Sorts" pitchFamily="1" charset="2"/>
              <a:buChar char="n"/>
            </a:pPr>
            <a:r>
              <a:rPr lang="en-US" sz="3600" b="1" i="0">
                <a:solidFill>
                  <a:srgbClr val="000000"/>
                </a:solidFill>
              </a:rPr>
              <a:t>  Standby Testing</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20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4"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0152" name="Picture 8" descr="act_sec-b2"/>
          <p:cNvPicPr>
            <a:picLocks noChangeAspect="1" noChangeArrowheads="1"/>
          </p:cNvPicPr>
          <p:nvPr/>
        </p:nvPicPr>
        <p:blipFill>
          <a:blip r:embed="rId3"/>
          <a:srcRect/>
          <a:stretch>
            <a:fillRect/>
          </a:stretch>
        </p:blipFill>
        <p:spPr bwMode="auto">
          <a:xfrm>
            <a:off x="-190500" y="-142875"/>
            <a:ext cx="9525000" cy="7000875"/>
          </a:xfrm>
          <a:prstGeom prst="rect">
            <a:avLst/>
          </a:prstGeom>
          <a:noFill/>
        </p:spPr>
      </p:pic>
      <p:sp>
        <p:nvSpPr>
          <p:cNvPr id="390146" name="Rectangle 2"/>
          <p:cNvSpPr>
            <a:spLocks noChangeArrowheads="1"/>
          </p:cNvSpPr>
          <p:nvPr/>
        </p:nvSpPr>
        <p:spPr bwMode="auto">
          <a:xfrm>
            <a:off x="596900" y="2070100"/>
            <a:ext cx="8064500" cy="4340225"/>
          </a:xfrm>
          <a:prstGeom prst="rect">
            <a:avLst/>
          </a:prstGeom>
          <a:noFill/>
          <a:ln w="12700">
            <a:noFill/>
            <a:miter lim="800000"/>
            <a:headEnd/>
            <a:tailEnd/>
          </a:ln>
          <a:effectLst/>
        </p:spPr>
        <p:txBody>
          <a:bodyPr>
            <a:spAutoFit/>
          </a:bodyPr>
          <a:lstStyle/>
          <a:p>
            <a:r>
              <a:rPr lang="en-US" sz="2400" b="1" i="0">
                <a:solidFill>
                  <a:srgbClr val="000000"/>
                </a:solidFill>
              </a:rPr>
              <a:t>ACT					$33.00</a:t>
            </a:r>
          </a:p>
          <a:p>
            <a:r>
              <a:rPr lang="en-US" sz="2400" b="1" i="0">
                <a:solidFill>
                  <a:srgbClr val="000000"/>
                </a:solidFill>
              </a:rPr>
              <a:t>ACT Plus Optional Writing		$48.00*</a:t>
            </a:r>
          </a:p>
          <a:p>
            <a:r>
              <a:rPr lang="en-US" sz="2400" b="1" i="0">
                <a:solidFill>
                  <a:srgbClr val="000000"/>
                </a:solidFill>
              </a:rPr>
              <a:t>Late registration			additional $21.00</a:t>
            </a:r>
          </a:p>
          <a:p>
            <a:r>
              <a:rPr lang="en-US" sz="2400" b="1" i="0">
                <a:solidFill>
                  <a:srgbClr val="000000"/>
                </a:solidFill>
              </a:rPr>
              <a:t>Standby testing			additional $41.00</a:t>
            </a:r>
          </a:p>
          <a:p>
            <a:r>
              <a:rPr lang="en-US" sz="2400" b="1" i="0">
                <a:solidFill>
                  <a:srgbClr val="000000"/>
                </a:solidFill>
              </a:rPr>
              <a:t>Additional Score Reports		$9.00	</a:t>
            </a:r>
            <a:endParaRPr lang="en-US" sz="2000" b="1" i="0">
              <a:solidFill>
                <a:srgbClr val="000000"/>
              </a:solidFill>
            </a:endParaRPr>
          </a:p>
          <a:p>
            <a:endParaRPr lang="en-US" sz="1000" i="0">
              <a:solidFill>
                <a:srgbClr val="000000"/>
              </a:solidFill>
            </a:endParaRPr>
          </a:p>
          <a:p>
            <a:r>
              <a:rPr lang="en-US" sz="2400" b="1" i="0">
                <a:solidFill>
                  <a:srgbClr val="000000"/>
                </a:solidFill>
              </a:rPr>
              <a:t>Early Scores on the Web		</a:t>
            </a:r>
            <a:r>
              <a:rPr lang="en-US" sz="2400" b="1" i="0">
                <a:solidFill>
                  <a:schemeClr val="hlink"/>
                </a:solidFill>
              </a:rPr>
              <a:t>No charge</a:t>
            </a:r>
          </a:p>
          <a:p>
            <a:endParaRPr lang="en-US" sz="2400" i="0">
              <a:solidFill>
                <a:srgbClr val="000000"/>
              </a:solidFill>
            </a:endParaRPr>
          </a:p>
          <a:p>
            <a:r>
              <a:rPr lang="en-US" sz="700" b="1" i="0">
                <a:solidFill>
                  <a:srgbClr val="000000"/>
                </a:solidFill>
              </a:rPr>
              <a:t>  </a:t>
            </a:r>
          </a:p>
          <a:p>
            <a:r>
              <a:rPr lang="en-US" sz="1800" b="1" i="0">
                <a:solidFill>
                  <a:srgbClr val="000000"/>
                </a:solidFill>
              </a:rPr>
              <a:t>*  The $15.00 Optional Writing Test fee is refundable if a student is absent or the test option is changed before the test begins.</a:t>
            </a:r>
            <a:r>
              <a:rPr lang="en-US" sz="1600" b="1" i="0">
                <a:solidFill>
                  <a:srgbClr val="000000"/>
                </a:solidFill>
              </a:rPr>
              <a:t>  </a:t>
            </a:r>
          </a:p>
          <a:p>
            <a:r>
              <a:rPr lang="en-US" sz="1600" b="1" i="0">
                <a:solidFill>
                  <a:srgbClr val="000000"/>
                </a:solidFill>
              </a:rPr>
              <a:t>	</a:t>
            </a:r>
          </a:p>
          <a:p>
            <a:pPr algn="ctr"/>
            <a:r>
              <a:rPr lang="en-US" sz="1800" b="1">
                <a:solidFill>
                  <a:srgbClr val="000000"/>
                </a:solidFill>
              </a:rPr>
              <a:t>Fee waivers are available for The ACT and The ACT  Plus Writing</a:t>
            </a:r>
            <a:endParaRPr lang="en-US" sz="1800" i="0">
              <a:solidFill>
                <a:srgbClr val="000000"/>
              </a:solidFill>
            </a:endParaRPr>
          </a:p>
          <a:p>
            <a:pPr algn="ctr"/>
            <a:endParaRPr lang="en-US" sz="2400" i="0">
              <a:solidFill>
                <a:srgbClr val="000000"/>
              </a:solidFill>
            </a:endParaRPr>
          </a:p>
        </p:txBody>
      </p:sp>
      <p:sp>
        <p:nvSpPr>
          <p:cNvPr id="390147" name="Rectangle 3"/>
          <p:cNvSpPr>
            <a:spLocks noChangeArrowheads="1"/>
          </p:cNvSpPr>
          <p:nvPr/>
        </p:nvSpPr>
        <p:spPr bwMode="auto">
          <a:xfrm>
            <a:off x="1041400" y="685800"/>
            <a:ext cx="7239000" cy="1168400"/>
          </a:xfrm>
          <a:prstGeom prst="rect">
            <a:avLst/>
          </a:prstGeom>
          <a:noFill/>
          <a:ln w="12700">
            <a:noFill/>
            <a:miter lim="800000"/>
            <a:headEnd/>
            <a:tailEnd/>
          </a:ln>
          <a:effectLst/>
        </p:spPr>
        <p:txBody>
          <a:bodyPr wrap="none" anchor="ctr"/>
          <a:lstStyle/>
          <a:p>
            <a:pPr algn="ctr"/>
            <a:r>
              <a:rPr lang="en-US" sz="4400" b="1">
                <a:solidFill>
                  <a:srgbClr val="000000"/>
                </a:solidFill>
              </a:rPr>
              <a:t>How Much Does the ACT Cost?</a:t>
            </a:r>
          </a:p>
        </p:txBody>
      </p:sp>
      <p:sp>
        <p:nvSpPr>
          <p:cNvPr id="390153" name="AutoShape 9"/>
          <p:cNvSpPr>
            <a:spLocks noChangeArrowheads="1"/>
          </p:cNvSpPr>
          <p:nvPr/>
        </p:nvSpPr>
        <p:spPr bwMode="auto">
          <a:xfrm>
            <a:off x="6677025" y="3705225"/>
            <a:ext cx="1322388" cy="1300163"/>
          </a:xfrm>
          <a:prstGeom prst="irregularSeal1">
            <a:avLst/>
          </a:prstGeom>
          <a:solidFill>
            <a:schemeClr val="accent1"/>
          </a:solidFill>
          <a:ln w="12700">
            <a:solidFill>
              <a:schemeClr val="tx1"/>
            </a:solidFill>
            <a:miter lim="800000"/>
            <a:headEnd/>
            <a:tailEnd/>
          </a:ln>
          <a:effectLst/>
        </p:spPr>
        <p:txBody>
          <a:bodyPr wrap="none" anchor="ctr"/>
          <a:lstStyle/>
          <a:p>
            <a:pPr algn="ctr"/>
            <a:r>
              <a:rPr lang="en-US" sz="2400" b="1" i="0"/>
              <a:t>NEW</a:t>
            </a:r>
          </a:p>
        </p:txBody>
      </p:sp>
    </p:spTree>
  </p:cSld>
  <p:clrMapOvr>
    <a:masterClrMapping/>
  </p:clrMapOvr>
  <p:transition spd="med">
    <p:rand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4748" name="Picture 12" descr="act_sec-b2"/>
          <p:cNvPicPr>
            <a:picLocks noChangeAspect="1" noChangeArrowheads="1"/>
          </p:cNvPicPr>
          <p:nvPr/>
        </p:nvPicPr>
        <p:blipFill>
          <a:blip r:embed="rId4"/>
          <a:srcRect/>
          <a:stretch>
            <a:fillRect/>
          </a:stretch>
        </p:blipFill>
        <p:spPr bwMode="auto">
          <a:xfrm>
            <a:off x="-190500" y="-142875"/>
            <a:ext cx="9525000" cy="7000875"/>
          </a:xfrm>
          <a:prstGeom prst="rect">
            <a:avLst/>
          </a:prstGeom>
          <a:noFill/>
        </p:spPr>
      </p:pic>
      <p:sp>
        <p:nvSpPr>
          <p:cNvPr id="244741" name="Rectangle 5"/>
          <p:cNvSpPr>
            <a:spLocks noChangeArrowheads="1"/>
          </p:cNvSpPr>
          <p:nvPr/>
        </p:nvSpPr>
        <p:spPr bwMode="auto">
          <a:xfrm>
            <a:off x="711200" y="393700"/>
            <a:ext cx="7772400" cy="1689100"/>
          </a:xfrm>
          <a:prstGeom prst="rect">
            <a:avLst/>
          </a:prstGeom>
          <a:noFill/>
          <a:ln w="12700">
            <a:noFill/>
            <a:miter lim="800000"/>
            <a:headEnd/>
            <a:tailEnd/>
          </a:ln>
          <a:effectLst/>
        </p:spPr>
        <p:txBody>
          <a:bodyPr lIns="90488" tIns="44450" rIns="90488" bIns="44450" anchor="ctr"/>
          <a:lstStyle/>
          <a:p>
            <a:pPr algn="ctr">
              <a:lnSpc>
                <a:spcPct val="75000"/>
              </a:lnSpc>
            </a:pPr>
            <a:r>
              <a:rPr lang="en-US" sz="4800" b="1">
                <a:solidFill>
                  <a:srgbClr val="000000"/>
                </a:solidFill>
              </a:rPr>
              <a:t>When Will I Get My Scores?</a:t>
            </a:r>
            <a:endParaRPr lang="en-US" sz="4800" b="1" u="sng">
              <a:solidFill>
                <a:srgbClr val="000000"/>
              </a:solidFill>
            </a:endParaRPr>
          </a:p>
        </p:txBody>
      </p:sp>
      <p:sp>
        <p:nvSpPr>
          <p:cNvPr id="244742" name="Rectangle 6"/>
          <p:cNvSpPr>
            <a:spLocks noChangeArrowheads="1"/>
          </p:cNvSpPr>
          <p:nvPr/>
        </p:nvSpPr>
        <p:spPr bwMode="auto">
          <a:xfrm>
            <a:off x="500063" y="1825625"/>
            <a:ext cx="7215187" cy="3775075"/>
          </a:xfrm>
          <a:prstGeom prst="rect">
            <a:avLst/>
          </a:prstGeom>
          <a:noFill/>
          <a:ln w="12700">
            <a:noFill/>
            <a:miter lim="800000"/>
            <a:headEnd/>
            <a:tailEnd/>
          </a:ln>
          <a:effectLst/>
        </p:spPr>
        <p:txBody>
          <a:bodyPr lIns="90488" tIns="44450" rIns="90488" bIns="44450" anchor="ctr"/>
          <a:lstStyle/>
          <a:p>
            <a:r>
              <a:rPr lang="en-US" sz="3600" b="1" i="0">
                <a:solidFill>
                  <a:srgbClr val="FFCC00"/>
                </a:solidFill>
              </a:rPr>
              <a:t> </a:t>
            </a:r>
            <a:r>
              <a:rPr lang="en-US" sz="4400" b="1" i="0">
                <a:solidFill>
                  <a:srgbClr val="000000"/>
                </a:solidFill>
              </a:rPr>
              <a:t>Your score report will arrive</a:t>
            </a:r>
            <a:r>
              <a:rPr lang="en-US" sz="3600" b="1" i="0">
                <a:solidFill>
                  <a:srgbClr val="000000"/>
                </a:solidFill>
              </a:rPr>
              <a:t> </a:t>
            </a:r>
            <a:r>
              <a:rPr lang="en-US" sz="6600" b="1" i="0">
                <a:solidFill>
                  <a:schemeClr val="hlink"/>
                </a:solidFill>
              </a:rPr>
              <a:t>three to seven weeks</a:t>
            </a:r>
            <a:r>
              <a:rPr lang="en-US" sz="3600" b="1" i="0">
                <a:solidFill>
                  <a:srgbClr val="000000"/>
                </a:solidFill>
              </a:rPr>
              <a:t> </a:t>
            </a:r>
            <a:r>
              <a:rPr lang="en-US" sz="4000" b="1" i="0">
                <a:solidFill>
                  <a:srgbClr val="000000"/>
                </a:solidFill>
              </a:rPr>
              <a:t>after you’ve</a:t>
            </a:r>
          </a:p>
          <a:p>
            <a:r>
              <a:rPr lang="en-US" sz="4000" b="1" i="0">
                <a:solidFill>
                  <a:srgbClr val="000000"/>
                </a:solidFill>
              </a:rPr>
              <a:t>taken the ACT exam.</a:t>
            </a:r>
          </a:p>
        </p:txBody>
      </p:sp>
      <p:graphicFrame>
        <p:nvGraphicFramePr>
          <p:cNvPr id="244743" name="Object 7"/>
          <p:cNvGraphicFramePr>
            <a:graphicFrameLocks noChangeAspect="1"/>
          </p:cNvGraphicFramePr>
          <p:nvPr/>
        </p:nvGraphicFramePr>
        <p:xfrm>
          <a:off x="6242050" y="4137025"/>
          <a:ext cx="2241550" cy="2095500"/>
        </p:xfrm>
        <a:graphic>
          <a:graphicData uri="http://schemas.openxmlformats.org/presentationml/2006/ole">
            <p:oleObj spid="_x0000_s244743" name="Clip" r:id="rId5" imgW="2781360" imgH="2600280" progId="MS_ClipArt_Gallery.2">
              <p:embed/>
            </p:oleObj>
          </a:graphicData>
        </a:graphic>
      </p:graphicFrame>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47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474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42"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8845" name="Picture 13" descr="act_sec-b2"/>
          <p:cNvPicPr>
            <a:picLocks noChangeAspect="1" noChangeArrowheads="1"/>
          </p:cNvPicPr>
          <p:nvPr/>
        </p:nvPicPr>
        <p:blipFill>
          <a:blip r:embed="rId4"/>
          <a:srcRect/>
          <a:stretch>
            <a:fillRect/>
          </a:stretch>
        </p:blipFill>
        <p:spPr bwMode="auto">
          <a:xfrm>
            <a:off x="-190500" y="-142875"/>
            <a:ext cx="9525000" cy="7000875"/>
          </a:xfrm>
          <a:prstGeom prst="rect">
            <a:avLst/>
          </a:prstGeom>
          <a:noFill/>
        </p:spPr>
      </p:pic>
      <p:sp>
        <p:nvSpPr>
          <p:cNvPr id="248838" name="Rectangle 6"/>
          <p:cNvSpPr>
            <a:spLocks noChangeArrowheads="1"/>
          </p:cNvSpPr>
          <p:nvPr/>
        </p:nvSpPr>
        <p:spPr bwMode="auto">
          <a:xfrm>
            <a:off x="171450" y="2301875"/>
            <a:ext cx="8896350" cy="3603625"/>
          </a:xfrm>
          <a:prstGeom prst="rect">
            <a:avLst/>
          </a:prstGeom>
          <a:noFill/>
          <a:ln w="12700">
            <a:noFill/>
            <a:miter lim="800000"/>
            <a:headEnd/>
            <a:tailEnd/>
          </a:ln>
          <a:effectLst/>
        </p:spPr>
        <p:txBody>
          <a:bodyPr lIns="90488" tIns="44450" rIns="90488" bIns="44450" anchor="ctr"/>
          <a:lstStyle/>
          <a:p>
            <a:pPr algn="ctr"/>
            <a:r>
              <a:rPr lang="en-US" sz="3600" b="1" i="0">
                <a:solidFill>
                  <a:srgbClr val="FFFF00"/>
                </a:solidFill>
              </a:rPr>
              <a:t> </a:t>
            </a:r>
            <a:r>
              <a:rPr lang="en-US" sz="6600" b="1" i="0">
                <a:solidFill>
                  <a:srgbClr val="000000"/>
                </a:solidFill>
              </a:rPr>
              <a:t>It’s up to you!</a:t>
            </a:r>
          </a:p>
          <a:p>
            <a:pPr algn="ctr"/>
            <a:r>
              <a:rPr lang="en-US" sz="3200" b="1" i="0">
                <a:solidFill>
                  <a:srgbClr val="000000"/>
                </a:solidFill>
              </a:rPr>
              <a:t>Nationwide, about 1/3 of students</a:t>
            </a:r>
          </a:p>
          <a:p>
            <a:pPr algn="ctr"/>
            <a:r>
              <a:rPr lang="en-US" sz="3200" b="1" i="0">
                <a:solidFill>
                  <a:srgbClr val="000000"/>
                </a:solidFill>
              </a:rPr>
              <a:t>who take the ACT also retest. Of</a:t>
            </a:r>
          </a:p>
          <a:p>
            <a:pPr algn="ctr"/>
            <a:r>
              <a:rPr lang="en-US" sz="3200" b="1" i="0">
                <a:solidFill>
                  <a:srgbClr val="000000"/>
                </a:solidFill>
              </a:rPr>
              <a:t>those, 55% increased their composite</a:t>
            </a:r>
          </a:p>
          <a:p>
            <a:pPr algn="ctr"/>
            <a:r>
              <a:rPr lang="en-US" sz="3200" b="1" i="0">
                <a:solidFill>
                  <a:srgbClr val="000000"/>
                </a:solidFill>
              </a:rPr>
              <a:t> score, 22% had no change, and 23%</a:t>
            </a:r>
          </a:p>
          <a:p>
            <a:pPr algn="ctr"/>
            <a:r>
              <a:rPr lang="en-US" sz="3200" b="1" i="0">
                <a:solidFill>
                  <a:srgbClr val="000000"/>
                </a:solidFill>
              </a:rPr>
              <a:t>decreased their composite score.</a:t>
            </a:r>
            <a:endParaRPr lang="en-US" sz="3600" b="1" i="0">
              <a:solidFill>
                <a:srgbClr val="000000"/>
              </a:solidFill>
            </a:endParaRPr>
          </a:p>
        </p:txBody>
      </p:sp>
      <p:graphicFrame>
        <p:nvGraphicFramePr>
          <p:cNvPr id="248839" name="Rectangle 7"/>
          <p:cNvGraphicFramePr>
            <a:graphicFrameLocks/>
          </p:cNvGraphicFramePr>
          <p:nvPr/>
        </p:nvGraphicFramePr>
        <p:xfrm>
          <a:off x="1524000" y="1397000"/>
          <a:ext cx="6096000" cy="4064000"/>
        </p:xfrm>
        <a:graphic>
          <a:graphicData uri="http://schemas.openxmlformats.org/presentationml/2006/ole">
            <p:oleObj spid="_x0000_s248839" name="Clip" r:id="rId5" imgW="0" imgH="0" progId="MS_ClipArt_Gallery.2">
              <p:embed/>
            </p:oleObj>
          </a:graphicData>
        </a:graphic>
      </p:graphicFrame>
      <p:sp>
        <p:nvSpPr>
          <p:cNvPr id="248841" name="Rectangle 9"/>
          <p:cNvSpPr>
            <a:spLocks noChangeArrowheads="1"/>
          </p:cNvSpPr>
          <p:nvPr/>
        </p:nvSpPr>
        <p:spPr bwMode="auto">
          <a:xfrm>
            <a:off x="635000" y="1135063"/>
            <a:ext cx="7772400" cy="1014412"/>
          </a:xfrm>
          <a:prstGeom prst="rect">
            <a:avLst/>
          </a:prstGeom>
          <a:noFill/>
          <a:ln w="12700">
            <a:noFill/>
            <a:miter lim="800000"/>
            <a:headEnd/>
            <a:tailEnd/>
          </a:ln>
          <a:effectLst/>
        </p:spPr>
        <p:txBody>
          <a:bodyPr lIns="90488" tIns="44450" rIns="90488" bIns="44450" anchor="ctr"/>
          <a:lstStyle/>
          <a:p>
            <a:pPr algn="ctr">
              <a:lnSpc>
                <a:spcPct val="75000"/>
              </a:lnSpc>
            </a:pPr>
            <a:r>
              <a:rPr lang="en-US" sz="4800">
                <a:solidFill>
                  <a:srgbClr val="FFFF6B"/>
                </a:solidFill>
                <a:latin typeface="Arial Black" pitchFamily="1" charset="0"/>
              </a:rPr>
              <a:t> </a:t>
            </a:r>
            <a:r>
              <a:rPr lang="en-US" sz="6000" b="1">
                <a:solidFill>
                  <a:srgbClr val="000000"/>
                </a:solidFill>
                <a:latin typeface="Arial" charset="0"/>
              </a:rPr>
              <a:t>Should I Retest?</a:t>
            </a:r>
            <a:endParaRPr lang="en-US" sz="6000" b="1" u="sng">
              <a:solidFill>
                <a:srgbClr val="000000"/>
              </a:solidFill>
              <a:latin typeface="Arial"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88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88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883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883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883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4883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8"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6796" name="Picture 12" descr="act_sec-b2"/>
          <p:cNvPicPr>
            <a:picLocks noChangeAspect="1" noChangeArrowheads="1"/>
          </p:cNvPicPr>
          <p:nvPr/>
        </p:nvPicPr>
        <p:blipFill>
          <a:blip r:embed="rId4"/>
          <a:srcRect/>
          <a:stretch>
            <a:fillRect/>
          </a:stretch>
        </p:blipFill>
        <p:spPr bwMode="auto">
          <a:xfrm>
            <a:off x="-190500" y="-142875"/>
            <a:ext cx="9525000" cy="7000875"/>
          </a:xfrm>
          <a:prstGeom prst="rect">
            <a:avLst/>
          </a:prstGeom>
          <a:noFill/>
        </p:spPr>
      </p:pic>
      <p:sp>
        <p:nvSpPr>
          <p:cNvPr id="246789" name="Rectangle 5"/>
          <p:cNvSpPr>
            <a:spLocks noChangeArrowheads="1"/>
          </p:cNvSpPr>
          <p:nvPr/>
        </p:nvSpPr>
        <p:spPr bwMode="auto">
          <a:xfrm>
            <a:off x="711200" y="798513"/>
            <a:ext cx="7772400" cy="1439862"/>
          </a:xfrm>
          <a:prstGeom prst="rect">
            <a:avLst/>
          </a:prstGeom>
          <a:noFill/>
          <a:ln w="12700">
            <a:noFill/>
            <a:miter lim="800000"/>
            <a:headEnd/>
            <a:tailEnd/>
          </a:ln>
          <a:effectLst/>
        </p:spPr>
        <p:txBody>
          <a:bodyPr lIns="90488" tIns="44450" rIns="90488" bIns="44450" anchor="ctr"/>
          <a:lstStyle/>
          <a:p>
            <a:pPr>
              <a:lnSpc>
                <a:spcPct val="75000"/>
              </a:lnSpc>
            </a:pPr>
            <a:r>
              <a:rPr lang="en-US" sz="4800" b="1">
                <a:solidFill>
                  <a:srgbClr val="000000"/>
                </a:solidFill>
              </a:rPr>
              <a:t>If I retest, can I choose which results to send to colleges?</a:t>
            </a:r>
          </a:p>
        </p:txBody>
      </p:sp>
      <p:sp>
        <p:nvSpPr>
          <p:cNvPr id="246790" name="Rectangle 6"/>
          <p:cNvSpPr>
            <a:spLocks noChangeArrowheads="1"/>
          </p:cNvSpPr>
          <p:nvPr/>
        </p:nvSpPr>
        <p:spPr bwMode="auto">
          <a:xfrm>
            <a:off x="568325" y="2454275"/>
            <a:ext cx="8432800" cy="3368675"/>
          </a:xfrm>
          <a:prstGeom prst="rect">
            <a:avLst/>
          </a:prstGeom>
          <a:noFill/>
          <a:ln w="12700">
            <a:noFill/>
            <a:miter lim="800000"/>
            <a:headEnd/>
            <a:tailEnd/>
          </a:ln>
          <a:effectLst/>
        </p:spPr>
        <p:txBody>
          <a:bodyPr lIns="90488" tIns="44450" rIns="90488" bIns="44450" anchor="ctr"/>
          <a:lstStyle/>
          <a:p>
            <a:r>
              <a:rPr lang="en-US" sz="3600" b="1" i="0">
                <a:solidFill>
                  <a:srgbClr val="FFCC00"/>
                </a:solidFill>
              </a:rPr>
              <a:t> </a:t>
            </a:r>
            <a:r>
              <a:rPr lang="en-US" sz="6600" b="1" i="0">
                <a:solidFill>
                  <a:schemeClr val="hlink"/>
                </a:solidFill>
              </a:rPr>
              <a:t>YES!</a:t>
            </a:r>
            <a:r>
              <a:rPr lang="en-US" sz="3600" b="1" i="0">
                <a:solidFill>
                  <a:srgbClr val="000000"/>
                </a:solidFill>
              </a:rPr>
              <a:t> </a:t>
            </a:r>
            <a:r>
              <a:rPr lang="en-US" sz="3200" b="1" i="0">
                <a:solidFill>
                  <a:srgbClr val="000000"/>
                </a:solidFill>
              </a:rPr>
              <a:t>You may select which ACT test to send to colleges. However, you must send the </a:t>
            </a:r>
            <a:r>
              <a:rPr lang="en-US" sz="3200" b="1" i="0" u="sng">
                <a:solidFill>
                  <a:srgbClr val="000000"/>
                </a:solidFill>
              </a:rPr>
              <a:t>entire</a:t>
            </a:r>
            <a:r>
              <a:rPr lang="en-US" sz="3200" b="1" i="0">
                <a:solidFill>
                  <a:srgbClr val="000000"/>
                </a:solidFill>
              </a:rPr>
              <a:t> student report which includes subscores </a:t>
            </a:r>
            <a:r>
              <a:rPr lang="en-US" sz="3200">
                <a:solidFill>
                  <a:srgbClr val="000000"/>
                </a:solidFill>
              </a:rPr>
              <a:t>and </a:t>
            </a:r>
            <a:r>
              <a:rPr lang="en-US" sz="3200" b="1" i="0">
                <a:solidFill>
                  <a:srgbClr val="000000"/>
                </a:solidFill>
              </a:rPr>
              <a:t>your composite score, and the Writing Test score (if you take the Writing Test).</a:t>
            </a:r>
            <a:endParaRPr lang="en-US" sz="3600" b="1" i="0">
              <a:solidFill>
                <a:srgbClr val="000000"/>
              </a:solidFill>
            </a:endParaRPr>
          </a:p>
        </p:txBody>
      </p:sp>
      <p:graphicFrame>
        <p:nvGraphicFramePr>
          <p:cNvPr id="246791" name="Rectangle 7"/>
          <p:cNvGraphicFramePr>
            <a:graphicFrameLocks/>
          </p:cNvGraphicFramePr>
          <p:nvPr/>
        </p:nvGraphicFramePr>
        <p:xfrm>
          <a:off x="1524000" y="1397000"/>
          <a:ext cx="6096000" cy="4064000"/>
        </p:xfrm>
        <a:graphic>
          <a:graphicData uri="http://schemas.openxmlformats.org/presentationml/2006/ole">
            <p:oleObj spid="_x0000_s246791" name="Clip" r:id="rId5" imgW="0" imgH="0" progId="MS_ClipArt_Gallery.2">
              <p:embed/>
            </p:oleObj>
          </a:graphicData>
        </a:graphic>
      </p:graphicFrame>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679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90"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0040" name="Picture 8" descr="act_sec-b2"/>
          <p:cNvPicPr>
            <a:picLocks noChangeAspect="1" noChangeArrowheads="1"/>
          </p:cNvPicPr>
          <p:nvPr/>
        </p:nvPicPr>
        <p:blipFill>
          <a:blip r:embed="rId3"/>
          <a:srcRect/>
          <a:stretch>
            <a:fillRect/>
          </a:stretch>
        </p:blipFill>
        <p:spPr bwMode="auto">
          <a:xfrm>
            <a:off x="-190500" y="-142875"/>
            <a:ext cx="9525000" cy="7000875"/>
          </a:xfrm>
          <a:prstGeom prst="rect">
            <a:avLst/>
          </a:prstGeom>
          <a:noFill/>
        </p:spPr>
      </p:pic>
      <p:sp>
        <p:nvSpPr>
          <p:cNvPr id="300035" name="Rectangle 3"/>
          <p:cNvSpPr>
            <a:spLocks noChangeArrowheads="1"/>
          </p:cNvSpPr>
          <p:nvPr/>
        </p:nvSpPr>
        <p:spPr bwMode="auto">
          <a:xfrm>
            <a:off x="441325" y="288925"/>
            <a:ext cx="8042275" cy="1952625"/>
          </a:xfrm>
          <a:prstGeom prst="rect">
            <a:avLst/>
          </a:prstGeom>
          <a:noFill/>
          <a:ln w="12700">
            <a:noFill/>
            <a:miter lim="800000"/>
            <a:headEnd/>
            <a:tailEnd/>
          </a:ln>
          <a:effectLst/>
        </p:spPr>
        <p:txBody>
          <a:bodyPr lIns="90488" tIns="44450" rIns="90488" bIns="44450" anchor="ctr"/>
          <a:lstStyle/>
          <a:p>
            <a:pPr>
              <a:lnSpc>
                <a:spcPct val="75000"/>
              </a:lnSpc>
            </a:pPr>
            <a:r>
              <a:rPr lang="en-US" sz="4800">
                <a:solidFill>
                  <a:srgbClr val="000000"/>
                </a:solidFill>
                <a:latin typeface="Arial Black" pitchFamily="1" charset="0"/>
              </a:rPr>
              <a:t>         </a:t>
            </a:r>
            <a:r>
              <a:rPr lang="en-US" sz="6000" b="1">
                <a:solidFill>
                  <a:srgbClr val="000000"/>
                </a:solidFill>
                <a:latin typeface="Arial" charset="0"/>
              </a:rPr>
              <a:t>The ACT. . .</a:t>
            </a:r>
            <a:endParaRPr lang="en-US" sz="4800" b="1">
              <a:solidFill>
                <a:srgbClr val="000000"/>
              </a:solidFill>
              <a:latin typeface="Arial" charset="0"/>
            </a:endParaRPr>
          </a:p>
        </p:txBody>
      </p:sp>
      <p:sp>
        <p:nvSpPr>
          <p:cNvPr id="300036" name="Rectangle 4"/>
          <p:cNvSpPr>
            <a:spLocks noChangeArrowheads="1"/>
          </p:cNvSpPr>
          <p:nvPr/>
        </p:nvSpPr>
        <p:spPr bwMode="auto">
          <a:xfrm>
            <a:off x="935038" y="2241550"/>
            <a:ext cx="7548562" cy="3368675"/>
          </a:xfrm>
          <a:prstGeom prst="rect">
            <a:avLst/>
          </a:prstGeom>
          <a:noFill/>
          <a:ln w="12700">
            <a:noFill/>
            <a:miter lim="800000"/>
            <a:headEnd/>
            <a:tailEnd/>
          </a:ln>
          <a:effectLst/>
        </p:spPr>
        <p:txBody>
          <a:bodyPr lIns="90488" tIns="44450" rIns="90488" bIns="44450" anchor="ctr"/>
          <a:lstStyle/>
          <a:p>
            <a:pPr>
              <a:buClr>
                <a:schemeClr val="hlink"/>
              </a:buClr>
              <a:buFont typeface="Monotype Sorts" pitchFamily="1" charset="2"/>
              <a:buChar char="n"/>
              <a:tabLst>
                <a:tab pos="577850" algn="l"/>
              </a:tabLst>
            </a:pPr>
            <a:r>
              <a:rPr lang="en-US" sz="3600" b="1" i="0">
                <a:solidFill>
                  <a:srgbClr val="FF0066"/>
                </a:solidFill>
              </a:rPr>
              <a:t>  </a:t>
            </a:r>
            <a:r>
              <a:rPr lang="en-US" sz="3600" b="1" i="0">
                <a:solidFill>
                  <a:srgbClr val="000000"/>
                </a:solidFill>
              </a:rPr>
              <a:t>Is taken by more than </a:t>
            </a:r>
            <a:r>
              <a:rPr lang="en-US" sz="3600" b="1" i="0">
                <a:solidFill>
                  <a:schemeClr val="hlink"/>
                </a:solidFill>
              </a:rPr>
              <a:t>2.5 million</a:t>
            </a:r>
            <a:r>
              <a:rPr lang="en-US" sz="3600" b="1" i="0">
                <a:solidFill>
                  <a:srgbClr val="000000"/>
                </a:solidFill>
              </a:rPr>
              <a:t>                                                                                                                                                                                                                                   	students annually!</a:t>
            </a:r>
          </a:p>
          <a:p>
            <a:pPr>
              <a:buClr>
                <a:schemeClr val="hlink"/>
              </a:buClr>
              <a:buFont typeface="Monotype Sorts" pitchFamily="1" charset="2"/>
              <a:buChar char="n"/>
              <a:tabLst>
                <a:tab pos="577850" algn="l"/>
              </a:tabLst>
            </a:pPr>
            <a:r>
              <a:rPr lang="en-US" sz="3600" b="1" i="0">
                <a:solidFill>
                  <a:srgbClr val="000000"/>
                </a:solidFill>
              </a:rPr>
              <a:t>  Is accepted by </a:t>
            </a:r>
            <a:r>
              <a:rPr lang="en-US" sz="3600" b="1" i="0">
                <a:solidFill>
                  <a:schemeClr val="hlink"/>
                </a:solidFill>
              </a:rPr>
              <a:t>colleges</a:t>
            </a:r>
            <a:r>
              <a:rPr lang="en-US" sz="3600" b="1" i="0">
                <a:solidFill>
                  <a:srgbClr val="000000"/>
                </a:solidFill>
              </a:rPr>
              <a:t> across the 		country!</a:t>
            </a:r>
          </a:p>
          <a:p>
            <a:pPr>
              <a:buClr>
                <a:schemeClr val="hlink"/>
              </a:buClr>
              <a:buFont typeface="Monotype Sorts" pitchFamily="1" charset="2"/>
              <a:buChar char="n"/>
              <a:tabLst>
                <a:tab pos="577850" algn="l"/>
              </a:tabLst>
            </a:pPr>
            <a:r>
              <a:rPr lang="en-US" sz="3600" b="1" i="0">
                <a:solidFill>
                  <a:srgbClr val="000000"/>
                </a:solidFill>
              </a:rPr>
              <a:t>  Provides </a:t>
            </a:r>
            <a:r>
              <a:rPr lang="en-US" sz="3600" b="1" i="0">
                <a:solidFill>
                  <a:schemeClr val="hlink"/>
                </a:solidFill>
              </a:rPr>
              <a:t>more info</a:t>
            </a:r>
            <a:r>
              <a:rPr lang="en-US" sz="3600" b="1" i="0">
                <a:solidFill>
                  <a:srgbClr val="000000"/>
                </a:solidFill>
              </a:rPr>
              <a:t> for YOU!</a:t>
            </a:r>
          </a:p>
          <a:p>
            <a:pPr>
              <a:buClr>
                <a:schemeClr val="hlink"/>
              </a:buClr>
              <a:buFont typeface="Monotype Sorts" pitchFamily="1" charset="2"/>
              <a:buChar char="n"/>
              <a:tabLst>
                <a:tab pos="577850" algn="l"/>
              </a:tabLst>
            </a:pPr>
            <a:r>
              <a:rPr lang="en-US" sz="3600" b="1" i="0">
                <a:solidFill>
                  <a:srgbClr val="000000"/>
                </a:solidFill>
              </a:rPr>
              <a:t>  Is based on what </a:t>
            </a:r>
            <a:r>
              <a:rPr lang="en-US" sz="3600" b="1" i="0">
                <a:solidFill>
                  <a:schemeClr val="hlink"/>
                </a:solidFill>
              </a:rPr>
              <a:t>you can do</a:t>
            </a:r>
            <a:r>
              <a:rPr lang="en-US" sz="3600" b="1" i="0">
                <a:solidFill>
                  <a:srgbClr val="000000"/>
                </a:solidFill>
              </a:rPr>
              <a:t> with</a:t>
            </a:r>
          </a:p>
          <a:p>
            <a:pPr>
              <a:buClr>
                <a:schemeClr val="tx1"/>
              </a:buClr>
              <a:buFont typeface="Monotype Sorts" pitchFamily="1" charset="2"/>
              <a:buNone/>
              <a:tabLst>
                <a:tab pos="577850" algn="l"/>
              </a:tabLst>
            </a:pPr>
            <a:r>
              <a:rPr lang="en-US" sz="3600" b="1" i="0">
                <a:solidFill>
                  <a:srgbClr val="000000"/>
                </a:solidFill>
              </a:rPr>
              <a:t>     what you know!</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00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003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003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003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0003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6"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7056" name="Picture 32" descr="act_sec-b2"/>
          <p:cNvPicPr>
            <a:picLocks noChangeAspect="1" noChangeArrowheads="1"/>
          </p:cNvPicPr>
          <p:nvPr/>
        </p:nvPicPr>
        <p:blipFill>
          <a:blip r:embed="rId3"/>
          <a:srcRect/>
          <a:stretch>
            <a:fillRect/>
          </a:stretch>
        </p:blipFill>
        <p:spPr bwMode="auto">
          <a:xfrm>
            <a:off x="-190500" y="-142875"/>
            <a:ext cx="9525000" cy="7000875"/>
          </a:xfrm>
          <a:prstGeom prst="rect">
            <a:avLst/>
          </a:prstGeom>
          <a:noFill/>
        </p:spPr>
      </p:pic>
      <p:sp>
        <p:nvSpPr>
          <p:cNvPr id="257029" name="Rectangle 5"/>
          <p:cNvSpPr>
            <a:spLocks noChangeArrowheads="1"/>
          </p:cNvSpPr>
          <p:nvPr/>
        </p:nvSpPr>
        <p:spPr bwMode="auto">
          <a:xfrm>
            <a:off x="439738" y="471488"/>
            <a:ext cx="8704262" cy="1689100"/>
          </a:xfrm>
          <a:prstGeom prst="rect">
            <a:avLst/>
          </a:prstGeom>
          <a:noFill/>
          <a:ln w="12700">
            <a:noFill/>
            <a:miter lim="800000"/>
            <a:headEnd/>
            <a:tailEnd/>
          </a:ln>
          <a:effectLst/>
        </p:spPr>
        <p:txBody>
          <a:bodyPr lIns="90488" tIns="44450" rIns="90488" bIns="44450" anchor="ctr"/>
          <a:lstStyle/>
          <a:p>
            <a:pPr algn="ctr">
              <a:lnSpc>
                <a:spcPct val="75000"/>
              </a:lnSpc>
            </a:pPr>
            <a:r>
              <a:rPr lang="en-US" sz="4800" b="1">
                <a:solidFill>
                  <a:srgbClr val="000000"/>
                </a:solidFill>
              </a:rPr>
              <a:t>What Other Test Prep Resources Are Available?</a:t>
            </a:r>
            <a:endParaRPr lang="en-US" sz="4800" b="1" i="0">
              <a:solidFill>
                <a:srgbClr val="000000"/>
              </a:solidFill>
            </a:endParaRPr>
          </a:p>
        </p:txBody>
      </p:sp>
      <p:sp>
        <p:nvSpPr>
          <p:cNvPr id="257030" name="Rectangle 6"/>
          <p:cNvSpPr>
            <a:spLocks noChangeArrowheads="1"/>
          </p:cNvSpPr>
          <p:nvPr/>
        </p:nvSpPr>
        <p:spPr bwMode="auto">
          <a:xfrm>
            <a:off x="287338" y="1804988"/>
            <a:ext cx="8577262" cy="4308475"/>
          </a:xfrm>
          <a:prstGeom prst="rect">
            <a:avLst/>
          </a:prstGeom>
          <a:noFill/>
          <a:ln w="12700">
            <a:noFill/>
            <a:miter lim="800000"/>
            <a:headEnd/>
            <a:tailEnd/>
          </a:ln>
          <a:effectLst/>
        </p:spPr>
        <p:txBody>
          <a:bodyPr lIns="90488" tIns="44450" rIns="90488" bIns="44450" anchor="ctr"/>
          <a:lstStyle/>
          <a:p>
            <a:pPr>
              <a:buClr>
                <a:schemeClr val="tx1"/>
              </a:buClr>
              <a:buFont typeface="Monotype Sorts" pitchFamily="1" charset="2"/>
              <a:buChar char="è"/>
            </a:pPr>
            <a:r>
              <a:rPr lang="en-US" sz="3200" b="1" i="0">
                <a:solidFill>
                  <a:srgbClr val="FFFF13"/>
                </a:solidFill>
              </a:rPr>
              <a:t> </a:t>
            </a:r>
            <a:r>
              <a:rPr lang="en-US" sz="4000" b="1" i="0">
                <a:solidFill>
                  <a:srgbClr val="000000"/>
                </a:solidFill>
              </a:rPr>
              <a:t>Preparing For The ACT</a:t>
            </a:r>
          </a:p>
          <a:p>
            <a:pPr>
              <a:buClr>
                <a:srgbClr val="F569EB"/>
              </a:buClr>
              <a:buFont typeface="Monotype Sorts" pitchFamily="1" charset="2"/>
              <a:buNone/>
            </a:pPr>
            <a:r>
              <a:rPr lang="en-US">
                <a:solidFill>
                  <a:srgbClr val="000000"/>
                </a:solidFill>
              </a:rPr>
              <a:t>      </a:t>
            </a:r>
            <a:r>
              <a:rPr lang="en-US" b="1">
                <a:solidFill>
                  <a:srgbClr val="000000"/>
                </a:solidFill>
              </a:rPr>
              <a:t>free booklet available in your high school</a:t>
            </a:r>
            <a:endParaRPr lang="en-US" sz="3200" i="0">
              <a:solidFill>
                <a:srgbClr val="000000"/>
              </a:solidFill>
            </a:endParaRPr>
          </a:p>
          <a:p>
            <a:pPr>
              <a:buClr>
                <a:srgbClr val="99FF66"/>
              </a:buClr>
              <a:buFont typeface="Monotype Sorts" pitchFamily="1" charset="2"/>
              <a:buChar char="è"/>
            </a:pPr>
            <a:r>
              <a:rPr lang="en-US" sz="3600" b="1" i="0">
                <a:solidFill>
                  <a:srgbClr val="000000"/>
                </a:solidFill>
              </a:rPr>
              <a:t> </a:t>
            </a:r>
            <a:r>
              <a:rPr lang="en-US" sz="4000" b="1" i="0">
                <a:solidFill>
                  <a:srgbClr val="000000"/>
                </a:solidFill>
              </a:rPr>
              <a:t>www.actstudent.org</a:t>
            </a:r>
            <a:endParaRPr lang="en-US" sz="3200" b="1" i="0">
              <a:solidFill>
                <a:srgbClr val="000000"/>
              </a:solidFill>
            </a:endParaRPr>
          </a:p>
          <a:p>
            <a:pPr>
              <a:buClr>
                <a:srgbClr val="F569EB"/>
              </a:buClr>
              <a:buFont typeface="Monotype Sorts" pitchFamily="1" charset="2"/>
              <a:buChar char="è"/>
            </a:pPr>
            <a:r>
              <a:rPr lang="en-US" sz="3200" b="1" i="0">
                <a:solidFill>
                  <a:srgbClr val="000000"/>
                </a:solidFill>
              </a:rPr>
              <a:t> </a:t>
            </a:r>
            <a:r>
              <a:rPr lang="en-US" sz="4000" b="1" i="0" u="sng">
                <a:solidFill>
                  <a:srgbClr val="000000"/>
                </a:solidFill>
              </a:rPr>
              <a:t>The Real ACT Prep Guide</a:t>
            </a:r>
            <a:r>
              <a:rPr lang="en-US" sz="3200" b="1" i="0">
                <a:solidFill>
                  <a:srgbClr val="000000"/>
                </a:solidFill>
              </a:rPr>
              <a:t/>
            </a:r>
            <a:br>
              <a:rPr lang="en-US" sz="3200" b="1" i="0">
                <a:solidFill>
                  <a:srgbClr val="000000"/>
                </a:solidFill>
              </a:rPr>
            </a:br>
            <a:r>
              <a:rPr lang="en-US" sz="3200" b="1" i="0">
                <a:solidFill>
                  <a:srgbClr val="000000"/>
                </a:solidFill>
              </a:rPr>
              <a:t>     </a:t>
            </a:r>
            <a:r>
              <a:rPr lang="en-US" sz="2600" b="1">
                <a:solidFill>
                  <a:srgbClr val="000000"/>
                </a:solidFill>
              </a:rPr>
              <a:t>$25.00 </a:t>
            </a:r>
            <a:r>
              <a:rPr lang="en-US" sz="1800" b="1">
                <a:solidFill>
                  <a:srgbClr val="000000"/>
                </a:solidFill>
              </a:rPr>
              <a:t>(includes shipping &amp; handling)</a:t>
            </a:r>
            <a:endParaRPr lang="en-US" sz="3200" b="1" i="0">
              <a:solidFill>
                <a:srgbClr val="000000"/>
              </a:solidFill>
            </a:endParaRPr>
          </a:p>
          <a:p>
            <a:pPr>
              <a:buClr>
                <a:srgbClr val="FF0066"/>
              </a:buClr>
              <a:buFont typeface="Monotype Sorts" pitchFamily="1" charset="2"/>
              <a:buChar char="è"/>
            </a:pPr>
            <a:r>
              <a:rPr lang="en-US" sz="3200" b="1" i="0">
                <a:solidFill>
                  <a:srgbClr val="000000"/>
                </a:solidFill>
              </a:rPr>
              <a:t> ACT Online Prep</a:t>
            </a:r>
            <a:r>
              <a:rPr lang="en-US" sz="3600" b="1" i="0">
                <a:solidFill>
                  <a:srgbClr val="000000"/>
                </a:solidFill>
              </a:rPr>
              <a:t> </a:t>
            </a:r>
          </a:p>
          <a:p>
            <a:pPr>
              <a:buClr>
                <a:srgbClr val="F569EB"/>
              </a:buClr>
              <a:buFont typeface="Monotype Sorts" pitchFamily="1" charset="2"/>
              <a:buNone/>
            </a:pPr>
            <a:r>
              <a:rPr lang="en-US">
                <a:solidFill>
                  <a:srgbClr val="000000"/>
                </a:solidFill>
              </a:rPr>
              <a:t>      </a:t>
            </a:r>
            <a:r>
              <a:rPr lang="en-US" b="1">
                <a:solidFill>
                  <a:srgbClr val="000000"/>
                </a:solidFill>
              </a:rPr>
              <a:t>personal version for $19.95</a:t>
            </a:r>
            <a:endParaRPr lang="en-US" sz="3600" b="1" i="0">
              <a:solidFill>
                <a:srgbClr val="000000"/>
              </a:solidFill>
            </a:endParaRPr>
          </a:p>
        </p:txBody>
      </p:sp>
      <p:pic>
        <p:nvPicPr>
          <p:cNvPr id="257036" name="Picture 12"/>
          <p:cNvPicPr>
            <a:picLocks noChangeAspect="1" noChangeArrowheads="1"/>
          </p:cNvPicPr>
          <p:nvPr/>
        </p:nvPicPr>
        <p:blipFill>
          <a:blip r:embed="rId4"/>
          <a:srcRect/>
          <a:stretch>
            <a:fillRect/>
          </a:stretch>
        </p:blipFill>
        <p:spPr bwMode="auto">
          <a:xfrm>
            <a:off x="7615238" y="3752850"/>
            <a:ext cx="1236662" cy="1651000"/>
          </a:xfrm>
          <a:prstGeom prst="rect">
            <a:avLst/>
          </a:prstGeom>
          <a:noFill/>
          <a:ln w="22225">
            <a:solidFill>
              <a:srgbClr val="000000"/>
            </a:solidFill>
            <a:miter lim="800000"/>
            <a:headEnd/>
            <a:tailEnd/>
          </a:ln>
          <a:effectLst/>
        </p:spPr>
      </p:pic>
      <p:sp>
        <p:nvSpPr>
          <p:cNvPr id="257045" name="Text Box 21"/>
          <p:cNvSpPr txBox="1">
            <a:spLocks noChangeArrowheads="1"/>
          </p:cNvSpPr>
          <p:nvPr/>
        </p:nvSpPr>
        <p:spPr bwMode="auto">
          <a:xfrm>
            <a:off x="6991350" y="3181350"/>
            <a:ext cx="1873250" cy="519113"/>
          </a:xfrm>
          <a:prstGeom prst="rect">
            <a:avLst/>
          </a:prstGeom>
          <a:noFill/>
          <a:ln w="12700">
            <a:noFill/>
            <a:miter lim="800000"/>
            <a:headEnd/>
            <a:tailEnd/>
          </a:ln>
          <a:effectLst/>
        </p:spPr>
        <p:txBody>
          <a:bodyPr>
            <a:spAutoFit/>
          </a:bodyPr>
          <a:lstStyle/>
          <a:p>
            <a:pPr>
              <a:spcBef>
                <a:spcPct val="50000"/>
              </a:spcBef>
            </a:pPr>
            <a:endParaRPr lang="en-US"/>
          </a:p>
        </p:txBody>
      </p:sp>
      <p:sp>
        <p:nvSpPr>
          <p:cNvPr id="257052" name="Text Box 28"/>
          <p:cNvSpPr txBox="1">
            <a:spLocks noChangeArrowheads="1"/>
          </p:cNvSpPr>
          <p:nvPr/>
        </p:nvSpPr>
        <p:spPr bwMode="auto">
          <a:xfrm>
            <a:off x="6899275" y="4867275"/>
            <a:ext cx="1006475" cy="519113"/>
          </a:xfrm>
          <a:prstGeom prst="rect">
            <a:avLst/>
          </a:prstGeom>
          <a:noFill/>
          <a:ln w="12700">
            <a:noFill/>
            <a:miter lim="800000"/>
            <a:headEnd/>
            <a:tailEnd/>
          </a:ln>
          <a:effectLst/>
        </p:spPr>
        <p:txBody>
          <a:bodyPr>
            <a:spAutoFit/>
          </a:bodyPr>
          <a:lstStyle/>
          <a:p>
            <a:endParaRPr lang="en-US"/>
          </a:p>
        </p:txBody>
      </p:sp>
      <p:pic>
        <p:nvPicPr>
          <p:cNvPr id="257054" name="Picture 30" descr="welcome"/>
          <p:cNvPicPr>
            <a:picLocks noChangeAspect="1" noChangeArrowheads="1"/>
          </p:cNvPicPr>
          <p:nvPr/>
        </p:nvPicPr>
        <p:blipFill>
          <a:blip r:embed="rId5"/>
          <a:srcRect/>
          <a:stretch>
            <a:fillRect/>
          </a:stretch>
        </p:blipFill>
        <p:spPr bwMode="auto">
          <a:xfrm>
            <a:off x="5121275" y="4500563"/>
            <a:ext cx="2228850" cy="1612900"/>
          </a:xfrm>
          <a:prstGeom prst="rect">
            <a:avLst/>
          </a:prstGeom>
          <a:noFill/>
          <a:ln w="22225">
            <a:solidFill>
              <a:srgbClr val="000000"/>
            </a:solidFill>
            <a:miter lim="800000"/>
            <a:headEnd/>
            <a:tailEnd/>
          </a:ln>
        </p:spPr>
      </p:pic>
      <p:pic>
        <p:nvPicPr>
          <p:cNvPr id="257058" name="Picture 34"/>
          <p:cNvPicPr>
            <a:picLocks noChangeAspect="1" noChangeArrowheads="1"/>
          </p:cNvPicPr>
          <p:nvPr/>
        </p:nvPicPr>
        <p:blipFill>
          <a:blip r:embed="rId6"/>
          <a:srcRect/>
          <a:stretch>
            <a:fillRect/>
          </a:stretch>
        </p:blipFill>
        <p:spPr bwMode="auto">
          <a:xfrm>
            <a:off x="7577138" y="1566863"/>
            <a:ext cx="1465262" cy="1895475"/>
          </a:xfrm>
          <a:prstGeom prst="rect">
            <a:avLst/>
          </a:prstGeom>
          <a:noFill/>
          <a:ln w="9525">
            <a:solidFill>
              <a:srgbClr val="000000"/>
            </a:solidFill>
            <a:miter lim="800000"/>
            <a:headEnd/>
            <a:tailEnd/>
          </a:ln>
          <a:effectLst/>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7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30"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1715" name="Text Box 3"/>
          <p:cNvSpPr txBox="1">
            <a:spLocks noChangeArrowheads="1"/>
          </p:cNvSpPr>
          <p:nvPr/>
        </p:nvSpPr>
        <p:spPr bwMode="auto">
          <a:xfrm>
            <a:off x="0" y="6400800"/>
            <a:ext cx="9144000" cy="457200"/>
          </a:xfrm>
          <a:prstGeom prst="rect">
            <a:avLst/>
          </a:prstGeom>
          <a:solidFill>
            <a:schemeClr val="hlink"/>
          </a:solidFill>
          <a:ln w="9525">
            <a:noFill/>
            <a:miter lim="800000"/>
            <a:headEnd/>
            <a:tailEnd/>
          </a:ln>
          <a:effectLst/>
        </p:spPr>
        <p:txBody>
          <a:bodyPr>
            <a:spAutoFit/>
          </a:bodyPr>
          <a:lstStyle/>
          <a:p>
            <a:pPr algn="ctr"/>
            <a:r>
              <a:rPr lang="en-US" sz="2400" b="1" i="0">
                <a:solidFill>
                  <a:schemeClr val="tx2"/>
                </a:solidFill>
                <a:latin typeface="Tahoma" pitchFamily="1" charset="0"/>
              </a:rPr>
              <a:t>www.actstudent.org</a:t>
            </a:r>
            <a:endParaRPr lang="en-US" sz="2400" b="1" i="0" u="sng">
              <a:solidFill>
                <a:schemeClr val="tx2"/>
              </a:solidFill>
            </a:endParaRPr>
          </a:p>
        </p:txBody>
      </p:sp>
      <p:pic>
        <p:nvPicPr>
          <p:cNvPr id="371719" name="Picture 7"/>
          <p:cNvPicPr>
            <a:picLocks noChangeAspect="1" noChangeArrowheads="1"/>
          </p:cNvPicPr>
          <p:nvPr/>
        </p:nvPicPr>
        <p:blipFill>
          <a:blip r:embed="rId3"/>
          <a:srcRect/>
          <a:stretch>
            <a:fillRect/>
          </a:stretch>
        </p:blipFill>
        <p:spPr bwMode="auto">
          <a:xfrm>
            <a:off x="0" y="0"/>
            <a:ext cx="9144000" cy="6400800"/>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23938" name="Picture 2" descr="act_sec-b2"/>
          <p:cNvPicPr>
            <a:picLocks noChangeAspect="1" noChangeArrowheads="1"/>
          </p:cNvPicPr>
          <p:nvPr/>
        </p:nvPicPr>
        <p:blipFill>
          <a:blip r:embed="rId3"/>
          <a:srcRect/>
          <a:stretch>
            <a:fillRect/>
          </a:stretch>
        </p:blipFill>
        <p:spPr bwMode="auto">
          <a:xfrm>
            <a:off x="-190500" y="-142875"/>
            <a:ext cx="9525000" cy="7000875"/>
          </a:xfrm>
          <a:prstGeom prst="rect">
            <a:avLst/>
          </a:prstGeom>
          <a:noFill/>
        </p:spPr>
      </p:pic>
      <p:sp>
        <p:nvSpPr>
          <p:cNvPr id="192514" name="Rectangle 2"/>
          <p:cNvSpPr>
            <a:spLocks noChangeArrowheads="1"/>
          </p:cNvSpPr>
          <p:nvPr>
            <p:ph type="ctrTitle"/>
          </p:nvPr>
        </p:nvSpPr>
        <p:spPr bwMode="auto">
          <a:xfrm>
            <a:off x="609600" y="481013"/>
            <a:ext cx="7772400" cy="1143000"/>
          </a:xfrm>
          <a:noFill/>
          <a:ln>
            <a:miter lim="800000"/>
            <a:headEnd/>
            <a:tailEnd/>
          </a:ln>
        </p:spPr>
        <p:txBody>
          <a:bodyPr vert="horz" wrap="square" lIns="91440" tIns="45720" rIns="91440" bIns="45720" numCol="1" anchor="t" anchorCtr="0" compatLnSpc="1">
            <a:prstTxWarp prst="textNoShape">
              <a:avLst/>
            </a:prstTxWarp>
          </a:bodyPr>
          <a:lstStyle/>
          <a:p>
            <a:r>
              <a:rPr lang="en-US" sz="8000">
                <a:solidFill>
                  <a:srgbClr val="000000"/>
                </a:solidFill>
              </a:rPr>
              <a:t>Remember!</a:t>
            </a:r>
            <a:r>
              <a:rPr lang="en-US" sz="4800" b="0" i="1" u="sng">
                <a:solidFill>
                  <a:schemeClr val="hlink"/>
                </a:solidFill>
              </a:rPr>
              <a:t> </a:t>
            </a:r>
          </a:p>
        </p:txBody>
      </p:sp>
      <p:sp>
        <p:nvSpPr>
          <p:cNvPr id="192515" name="Rectangle 3"/>
          <p:cNvSpPr>
            <a:spLocks noChangeArrowheads="1"/>
          </p:cNvSpPr>
          <p:nvPr>
            <p:ph type="subTitle" idx="1"/>
          </p:nvPr>
        </p:nvSpPr>
        <p:spPr bwMode="auto">
          <a:xfrm>
            <a:off x="0" y="1624013"/>
            <a:ext cx="8572500" cy="4160837"/>
          </a:xfrm>
          <a:noFill/>
          <a:ln>
            <a:miter lim="800000"/>
            <a:headEnd/>
            <a:tailEnd/>
          </a:ln>
        </p:spPr>
        <p:txBody>
          <a:bodyPr vert="horz" wrap="square" lIns="91440" tIns="45720" rIns="91440" bIns="45720" numCol="1" anchor="t" anchorCtr="0" compatLnSpc="1">
            <a:prstTxWarp prst="textNoShape">
              <a:avLst/>
            </a:prstTxWarp>
          </a:bodyPr>
          <a:lstStyle/>
          <a:p>
            <a:r>
              <a:rPr lang="en-US" sz="4400">
                <a:solidFill>
                  <a:schemeClr val="tx2"/>
                </a:solidFill>
              </a:rPr>
              <a:t>An </a:t>
            </a:r>
            <a:r>
              <a:rPr lang="en-US" sz="4400">
                <a:solidFill>
                  <a:srgbClr val="000000"/>
                </a:solidFill>
              </a:rPr>
              <a:t>An ACT score is </a:t>
            </a:r>
            <a:r>
              <a:rPr lang="en-US" sz="4400" b="0" i="1" u="sng">
                <a:solidFill>
                  <a:srgbClr val="000000"/>
                </a:solidFill>
              </a:rPr>
              <a:t>only</a:t>
            </a:r>
            <a:r>
              <a:rPr lang="en-US" sz="4400" b="0" i="1">
                <a:solidFill>
                  <a:srgbClr val="000000"/>
                </a:solidFill>
              </a:rPr>
              <a:t> </a:t>
            </a:r>
            <a:r>
              <a:rPr lang="en-US" sz="4400" b="0" i="1" u="sng">
                <a:solidFill>
                  <a:srgbClr val="000000"/>
                </a:solidFill>
              </a:rPr>
              <a:t>one</a:t>
            </a:r>
            <a:r>
              <a:rPr lang="en-US" sz="4400">
                <a:solidFill>
                  <a:srgbClr val="000000"/>
                </a:solidFill>
              </a:rPr>
              <a:t> item that colleges consider for admission, so</a:t>
            </a:r>
            <a:r>
              <a:rPr lang="en-US" sz="4800">
                <a:solidFill>
                  <a:srgbClr val="000000"/>
                </a:solidFill>
              </a:rPr>
              <a:t> </a:t>
            </a:r>
          </a:p>
          <a:p>
            <a:endParaRPr lang="en-US" sz="2400">
              <a:solidFill>
                <a:srgbClr val="000000"/>
              </a:solidFill>
            </a:endParaRPr>
          </a:p>
          <a:p>
            <a:r>
              <a:rPr lang="en-US" sz="6400" i="1">
                <a:solidFill>
                  <a:schemeClr val="hlink"/>
                </a:solidFill>
                <a:effectLst>
                  <a:outerShdw blurRad="38100" dist="38100" dir="2700000" algn="tl">
                    <a:srgbClr val="C0C0C0"/>
                  </a:outerShdw>
                </a:effectLst>
              </a:rPr>
              <a:t>Put Your Best Foot Forward!</a:t>
            </a:r>
            <a:r>
              <a:rPr lang="en-US" sz="5400" b="0">
                <a:solidFill>
                  <a:srgbClr val="0000FF"/>
                </a:solidFill>
                <a:effectLst>
                  <a:outerShdw blurRad="38100" dist="38100" dir="2700000" algn="tl">
                    <a:srgbClr val="C0C0C0"/>
                  </a:outerShdw>
                </a:effectLst>
              </a:rPr>
              <a:t> </a:t>
            </a:r>
          </a:p>
        </p:txBody>
      </p:sp>
    </p:spTree>
  </p:cSld>
  <p:clrMapOvr>
    <a:masterClrMapping/>
  </p:clrMapOvr>
  <p:transition spd="med">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ChangeArrowheads="1"/>
          </p:cNvSpPr>
          <p:nvPr>
            <p:ph type="title"/>
          </p:nvPr>
        </p:nvSpPr>
        <p:spPr bwMode="auto">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6163" name="Rectangle 3"/>
          <p:cNvSpPr>
            <a:spLocks noChangeArrowheads="1"/>
          </p:cNvSpPr>
          <p:nvPr>
            <p:ph type="body" idx="1"/>
          </p:nvPr>
        </p:nvSpPr>
        <p:spPr bwMode="auto">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476164" name="Picture 4" descr="9696 Title page"/>
          <p:cNvPicPr>
            <a:picLocks noChangeAspect="1" noChangeArrowheads="1"/>
          </p:cNvPicPr>
          <p:nvPr/>
        </p:nvPicPr>
        <p:blipFill>
          <a:blip r:embed="rId3"/>
          <a:srcRect/>
          <a:stretch>
            <a:fillRect/>
          </a:stretch>
        </p:blipFill>
        <p:spPr bwMode="auto">
          <a:xfrm>
            <a:off x="-1588" y="-1588"/>
            <a:ext cx="9145588" cy="6859588"/>
          </a:xfrm>
          <a:prstGeom prst="rect">
            <a:avLst/>
          </a:prstGeom>
          <a:noFill/>
        </p:spPr>
      </p:pic>
      <p:pic>
        <p:nvPicPr>
          <p:cNvPr id="476165" name="Picture 5"/>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a:effectLst/>
        </p:spPr>
      </p:pic>
      <p:sp>
        <p:nvSpPr>
          <p:cNvPr id="476166" name="AutoShape 6"/>
          <p:cNvSpPr>
            <a:spLocks noChangeArrowheads="1"/>
          </p:cNvSpPr>
          <p:nvPr/>
        </p:nvSpPr>
        <p:spPr bwMode="auto">
          <a:xfrm>
            <a:off x="5791200" y="3581400"/>
            <a:ext cx="3352800" cy="2819400"/>
          </a:xfrm>
          <a:prstGeom prst="leftArrow">
            <a:avLst>
              <a:gd name="adj1" fmla="val 50000"/>
              <a:gd name="adj2" fmla="val 29730"/>
            </a:avLst>
          </a:prstGeom>
          <a:solidFill>
            <a:schemeClr val="accent1"/>
          </a:solidFill>
          <a:ln w="9525">
            <a:solidFill>
              <a:schemeClr val="tx1"/>
            </a:solidFill>
            <a:miter lim="800000"/>
            <a:headEnd/>
            <a:tailEnd/>
          </a:ln>
          <a:effectLst/>
        </p:spPr>
        <p:txBody>
          <a:bodyPr wrap="none" anchor="ctr"/>
          <a:lstStyle/>
          <a:p>
            <a:endParaRPr lang="en-US"/>
          </a:p>
        </p:txBody>
      </p:sp>
      <p:sp>
        <p:nvSpPr>
          <p:cNvPr id="476167" name="Rectangle 7"/>
          <p:cNvSpPr>
            <a:spLocks noChangeArrowheads="1"/>
          </p:cNvSpPr>
          <p:nvPr/>
        </p:nvSpPr>
        <p:spPr bwMode="auto">
          <a:xfrm>
            <a:off x="6248400" y="4800600"/>
            <a:ext cx="2590800" cy="533400"/>
          </a:xfrm>
          <a:prstGeom prst="rect">
            <a:avLst/>
          </a:prstGeom>
          <a:solidFill>
            <a:schemeClr val="accent1"/>
          </a:solidFill>
          <a:ln w="9525">
            <a:noFill/>
            <a:miter lim="800000"/>
            <a:headEnd/>
            <a:tailEnd/>
          </a:ln>
          <a:effectLst/>
        </p:spPr>
        <p:txBody>
          <a:bodyPr wrap="none" anchor="ctr"/>
          <a:lstStyle/>
          <a:p>
            <a:pPr algn="ctr"/>
            <a:r>
              <a:rPr lang="en-US" sz="1800" b="1" i="0">
                <a:latin typeface="Tahoma" pitchFamily="1" charset="0"/>
                <a:ea typeface="ヒラギノ角ゴ Pro W3" pitchFamily="1" charset="-128"/>
              </a:rPr>
              <a:t>And statements that</a:t>
            </a:r>
          </a:p>
          <a:p>
            <a:pPr algn="ctr"/>
            <a:r>
              <a:rPr lang="en-US" sz="1800" b="1" i="0">
                <a:latin typeface="Tahoma" pitchFamily="1" charset="0"/>
                <a:ea typeface="ヒラギノ角ゴ Pro W3" pitchFamily="1" charset="-128"/>
              </a:rPr>
              <a:t>provide suggestions to </a:t>
            </a:r>
          </a:p>
          <a:p>
            <a:pPr algn="ctr"/>
            <a:r>
              <a:rPr lang="en-US" sz="1800" b="1" i="0">
                <a:latin typeface="Tahoma" pitchFamily="1" charset="0"/>
                <a:ea typeface="ヒラギノ角ゴ Pro W3" pitchFamily="1" charset="-128"/>
              </a:rPr>
              <a:t>progress to a higher level</a:t>
            </a:r>
          </a:p>
          <a:p>
            <a:pPr algn="ctr"/>
            <a:r>
              <a:rPr lang="en-US" sz="1800" b="1" i="0">
                <a:latin typeface="Tahoma" pitchFamily="1" charset="0"/>
                <a:ea typeface="ヒラギノ角ゴ Pro W3" pitchFamily="1" charset="-128"/>
              </a:rPr>
              <a:t>of achievement</a:t>
            </a:r>
            <a:endParaRPr lang="en-US" sz="1600" i="0">
              <a:latin typeface="Tahoma" pitchFamily="1" charset="0"/>
              <a:ea typeface="ヒラギノ角ゴ Pro W3" pitchFamily="1" charset="-128"/>
            </a:endParaRPr>
          </a:p>
        </p:txBody>
      </p:sp>
      <p:sp>
        <p:nvSpPr>
          <p:cNvPr id="476168" name="AutoShape 8"/>
          <p:cNvSpPr>
            <a:spLocks noChangeArrowheads="1"/>
          </p:cNvSpPr>
          <p:nvPr/>
        </p:nvSpPr>
        <p:spPr bwMode="auto">
          <a:xfrm>
            <a:off x="1447800" y="2133600"/>
            <a:ext cx="3429000" cy="3733800"/>
          </a:xfrm>
          <a:prstGeom prst="upArrow">
            <a:avLst>
              <a:gd name="adj1" fmla="val 50000"/>
              <a:gd name="adj2" fmla="val 27222"/>
            </a:avLst>
          </a:prstGeom>
          <a:solidFill>
            <a:srgbClr val="DF6CE2"/>
          </a:solidFill>
          <a:ln w="9525">
            <a:solidFill>
              <a:schemeClr val="tx1"/>
            </a:solidFill>
            <a:miter lim="800000"/>
            <a:headEnd/>
            <a:tailEnd/>
          </a:ln>
          <a:effectLst/>
        </p:spPr>
        <p:txBody>
          <a:bodyPr wrap="none" anchor="ctr"/>
          <a:lstStyle/>
          <a:p>
            <a:endParaRPr lang="en-US"/>
          </a:p>
        </p:txBody>
      </p:sp>
      <p:sp>
        <p:nvSpPr>
          <p:cNvPr id="476169" name="Rectangle 9"/>
          <p:cNvSpPr>
            <a:spLocks noChangeArrowheads="1"/>
          </p:cNvSpPr>
          <p:nvPr/>
        </p:nvSpPr>
        <p:spPr bwMode="auto">
          <a:xfrm>
            <a:off x="2362200" y="3276600"/>
            <a:ext cx="1371600" cy="2209800"/>
          </a:xfrm>
          <a:prstGeom prst="rect">
            <a:avLst/>
          </a:prstGeom>
          <a:solidFill>
            <a:srgbClr val="DF6CE2"/>
          </a:solidFill>
          <a:ln w="9525">
            <a:noFill/>
            <a:miter lim="800000"/>
            <a:headEnd/>
            <a:tailEnd/>
          </a:ln>
          <a:effectLst/>
        </p:spPr>
        <p:txBody>
          <a:bodyPr wrap="none" anchor="ctr"/>
          <a:lstStyle/>
          <a:p>
            <a:r>
              <a:rPr lang="en-US" sz="1800" b="1" i="0">
                <a:latin typeface="Tahoma" pitchFamily="1" charset="0"/>
                <a:ea typeface="ヒラギノ角ゴ Pro W3" pitchFamily="1" charset="-128"/>
              </a:rPr>
              <a:t>Statements </a:t>
            </a:r>
          </a:p>
          <a:p>
            <a:r>
              <a:rPr lang="en-US" sz="1800" b="1" i="0">
                <a:latin typeface="Tahoma" pitchFamily="1" charset="0"/>
                <a:ea typeface="ヒラギノ角ゴ Pro W3" pitchFamily="1" charset="-128"/>
              </a:rPr>
              <a:t>that describe</a:t>
            </a:r>
          </a:p>
          <a:p>
            <a:r>
              <a:rPr lang="en-US" sz="1800" b="1" i="0">
                <a:latin typeface="Tahoma" pitchFamily="1" charset="0"/>
                <a:ea typeface="ヒラギノ角ゴ Pro W3" pitchFamily="1" charset="-128"/>
              </a:rPr>
              <a:t>what </a:t>
            </a:r>
          </a:p>
          <a:p>
            <a:r>
              <a:rPr lang="en-US" sz="1800" b="1" i="0">
                <a:latin typeface="Tahoma" pitchFamily="1" charset="0"/>
                <a:ea typeface="ヒラギノ角ゴ Pro W3" pitchFamily="1" charset="-128"/>
              </a:rPr>
              <a:t>students</a:t>
            </a:r>
          </a:p>
          <a:p>
            <a:r>
              <a:rPr lang="en-US" sz="1800" b="1" i="0">
                <a:latin typeface="Tahoma" pitchFamily="1" charset="0"/>
                <a:ea typeface="ヒラギノ角ゴ Pro W3" pitchFamily="1" charset="-128"/>
              </a:rPr>
              <a:t>are likely to </a:t>
            </a:r>
          </a:p>
          <a:p>
            <a:r>
              <a:rPr lang="en-US" sz="1800" b="1" i="0">
                <a:latin typeface="Tahoma" pitchFamily="1" charset="0"/>
                <a:ea typeface="ヒラギノ角ゴ Pro W3" pitchFamily="1" charset="-128"/>
              </a:rPr>
              <a:t>know and </a:t>
            </a:r>
          </a:p>
          <a:p>
            <a:r>
              <a:rPr lang="en-US" sz="1800" b="1" i="0">
                <a:latin typeface="Tahoma" pitchFamily="1" charset="0"/>
                <a:ea typeface="ヒラギノ角ゴ Pro W3" pitchFamily="1" charset="-128"/>
              </a:rPr>
              <a:t>be able to </a:t>
            </a:r>
          </a:p>
          <a:p>
            <a:r>
              <a:rPr lang="en-US" sz="1800" b="1" i="0">
                <a:latin typeface="Tahoma" pitchFamily="1" charset="0"/>
                <a:ea typeface="ヒラギノ角ゴ Pro W3" pitchFamily="1" charset="-128"/>
              </a:rPr>
              <a:t>do...</a:t>
            </a:r>
            <a:endParaRPr lang="en-US" sz="2400" i="0">
              <a:ea typeface="ヒラギノ角ゴ Pro W3" pitchFamily="1" charset="-128"/>
            </a:endParaRPr>
          </a:p>
        </p:txBody>
      </p:sp>
      <p:sp>
        <p:nvSpPr>
          <p:cNvPr id="476170" name="Text Box 10"/>
          <p:cNvSpPr txBox="1">
            <a:spLocks noChangeArrowheads="1"/>
          </p:cNvSpPr>
          <p:nvPr/>
        </p:nvSpPr>
        <p:spPr bwMode="auto">
          <a:xfrm>
            <a:off x="1752600" y="471488"/>
            <a:ext cx="7315200" cy="366712"/>
          </a:xfrm>
          <a:prstGeom prst="rect">
            <a:avLst/>
          </a:prstGeom>
          <a:noFill/>
          <a:ln w="9525">
            <a:noFill/>
            <a:miter lim="800000"/>
            <a:headEnd/>
            <a:tailEnd/>
          </a:ln>
          <a:effectLst>
            <a:outerShdw dist="17961" dir="2700000" algn="ctr" rotWithShape="0">
              <a:schemeClr val="tx2"/>
            </a:outerShdw>
          </a:effectLst>
        </p:spPr>
        <p:txBody>
          <a:bodyPr>
            <a:spAutoFit/>
          </a:bodyPr>
          <a:lstStyle/>
          <a:p>
            <a:pPr eaLnBrk="1" hangingPunct="1">
              <a:spcBef>
                <a:spcPct val="50000"/>
              </a:spcBef>
            </a:pPr>
            <a:r>
              <a:rPr lang="en-US" sz="1800" b="1" i="0">
                <a:solidFill>
                  <a:schemeClr val="bg1"/>
                </a:solidFill>
              </a:rPr>
              <a:t>ACT’s  Standards for Transition helps students improve scores</a:t>
            </a:r>
          </a:p>
        </p:txBody>
      </p:sp>
    </p:spTree>
  </p:cSld>
  <p:clrMapOvr>
    <a:masterClrMapping/>
  </p:clrMapOvr>
  <p:transition spd="med">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5858" name="Picture 2" descr="act_sec-b2"/>
          <p:cNvPicPr>
            <a:picLocks noChangeAspect="1" noChangeArrowheads="1"/>
          </p:cNvPicPr>
          <p:nvPr/>
        </p:nvPicPr>
        <p:blipFill>
          <a:blip r:embed="rId3"/>
          <a:srcRect/>
          <a:stretch>
            <a:fillRect/>
          </a:stretch>
        </p:blipFill>
        <p:spPr bwMode="auto">
          <a:xfrm>
            <a:off x="-190500" y="-117475"/>
            <a:ext cx="9525000" cy="7143750"/>
          </a:xfrm>
          <a:prstGeom prst="rect">
            <a:avLst/>
          </a:prstGeom>
          <a:noFill/>
        </p:spPr>
      </p:pic>
      <p:sp>
        <p:nvSpPr>
          <p:cNvPr id="505859" name="Rectangle 3"/>
          <p:cNvSpPr>
            <a:spLocks noChangeArrowheads="1"/>
          </p:cNvSpPr>
          <p:nvPr/>
        </p:nvSpPr>
        <p:spPr bwMode="auto">
          <a:xfrm>
            <a:off x="2070100" y="596900"/>
            <a:ext cx="6477000" cy="965200"/>
          </a:xfrm>
          <a:prstGeom prst="rect">
            <a:avLst/>
          </a:prstGeom>
          <a:solidFill>
            <a:srgbClr val="FFFFFF"/>
          </a:solidFill>
          <a:ln w="9525">
            <a:solidFill>
              <a:schemeClr val="tx2"/>
            </a:solidFill>
            <a:miter lim="800000"/>
            <a:headEnd/>
            <a:tailEnd/>
          </a:ln>
        </p:spPr>
        <p:txBody>
          <a:bodyPr/>
          <a:lstStyle/>
          <a:p>
            <a:pPr algn="ctr"/>
            <a:r>
              <a:rPr lang="en-US" sz="4400" b="1" i="0">
                <a:solidFill>
                  <a:srgbClr val="000000"/>
                </a:solidFill>
              </a:rPr>
              <a:t>The Goal of the ACT</a:t>
            </a:r>
          </a:p>
        </p:txBody>
      </p:sp>
      <p:sp>
        <p:nvSpPr>
          <p:cNvPr id="505860" name="Rectangle 4"/>
          <p:cNvSpPr>
            <a:spLocks noChangeArrowheads="1"/>
          </p:cNvSpPr>
          <p:nvPr/>
        </p:nvSpPr>
        <p:spPr bwMode="auto">
          <a:xfrm>
            <a:off x="1778000" y="1460500"/>
            <a:ext cx="6934200" cy="4216400"/>
          </a:xfrm>
          <a:prstGeom prst="rect">
            <a:avLst/>
          </a:prstGeom>
          <a:solidFill>
            <a:srgbClr val="FFFFFF"/>
          </a:solidFill>
          <a:ln w="9525">
            <a:solidFill>
              <a:schemeClr val="tx2"/>
            </a:solidFill>
            <a:miter lim="800000"/>
            <a:headEnd/>
            <a:tailEnd/>
          </a:ln>
        </p:spPr>
        <p:txBody>
          <a:bodyPr/>
          <a:lstStyle/>
          <a:p>
            <a:pPr marL="342900" indent="-342900">
              <a:lnSpc>
                <a:spcPct val="90000"/>
              </a:lnSpc>
              <a:spcBef>
                <a:spcPct val="20000"/>
              </a:spcBef>
              <a:buSzPct val="100000"/>
              <a:buFontTx/>
              <a:buChar char="•"/>
            </a:pPr>
            <a:endParaRPr lang="en-US" sz="2400" b="1" i="0"/>
          </a:p>
          <a:p>
            <a:pPr marL="342900" indent="-342900">
              <a:lnSpc>
                <a:spcPct val="90000"/>
              </a:lnSpc>
              <a:buFontTx/>
              <a:buChar char="•"/>
            </a:pPr>
            <a:r>
              <a:rPr lang="en-US" sz="2400" b="1" i="0">
                <a:solidFill>
                  <a:srgbClr val="000000"/>
                </a:solidFill>
              </a:rPr>
              <a:t>To enable a student to truly illustrate his/her college readiness and mastery of core content unencumbered by the barriers inherent to standardized tests including time sensitivity, test management, fatigue, pressure, and unfamiliarity with the exam</a:t>
            </a:r>
          </a:p>
          <a:p>
            <a:pPr marL="342900" indent="-342900">
              <a:lnSpc>
                <a:spcPct val="90000"/>
              </a:lnSpc>
              <a:buFontTx/>
              <a:buChar char="•"/>
            </a:pPr>
            <a:endParaRPr lang="en-US" sz="2400" b="1" i="0">
              <a:solidFill>
                <a:srgbClr val="000000"/>
              </a:solidFill>
            </a:endParaRPr>
          </a:p>
          <a:p>
            <a:pPr marL="342900" indent="-342900">
              <a:lnSpc>
                <a:spcPct val="90000"/>
              </a:lnSpc>
              <a:buFontTx/>
              <a:buChar char="•"/>
            </a:pPr>
            <a:r>
              <a:rPr lang="en-US" sz="2400" b="1" i="0">
                <a:solidFill>
                  <a:srgbClr val="000000"/>
                </a:solidFill>
              </a:rPr>
              <a:t>Luckily, there are non-cognitive strategies that are systemic to standardized tests that can enable testers to better illustrate their true abilities so they can turn their “poor testing into  a positive” </a:t>
            </a:r>
          </a:p>
          <a:p>
            <a:pPr marL="342900" indent="-342900">
              <a:lnSpc>
                <a:spcPct val="90000"/>
              </a:lnSpc>
              <a:spcBef>
                <a:spcPct val="20000"/>
              </a:spcBef>
              <a:buSzPct val="100000"/>
              <a:buFontTx/>
              <a:buChar char="•"/>
            </a:pPr>
            <a:endParaRPr lang="en-US" sz="2400" b="1" i="0">
              <a:solidFill>
                <a:srgbClr val="000000"/>
              </a:solidFill>
            </a:endParaRPr>
          </a:p>
        </p:txBody>
      </p:sp>
      <p:pic>
        <p:nvPicPr>
          <p:cNvPr id="505862" name="Picture 6" descr="E5"/>
          <p:cNvPicPr>
            <a:picLocks noChangeAspect="1" noChangeArrowheads="1"/>
          </p:cNvPicPr>
          <p:nvPr/>
        </p:nvPicPr>
        <p:blipFill>
          <a:blip r:embed="rId4"/>
          <a:srcRect/>
          <a:stretch>
            <a:fillRect/>
          </a:stretch>
        </p:blipFill>
        <p:spPr bwMode="auto">
          <a:xfrm>
            <a:off x="381000" y="2674938"/>
            <a:ext cx="1371600" cy="1371600"/>
          </a:xfrm>
          <a:prstGeom prst="rect">
            <a:avLst/>
          </a:prstGeom>
          <a:noFill/>
          <a:ln w="19050">
            <a:solidFill>
              <a:srgbClr val="000000"/>
            </a:solidFill>
            <a:miter lim="800000"/>
            <a:headEnd/>
            <a:tailEnd/>
          </a:ln>
        </p:spPr>
      </p:pic>
      <p:pic>
        <p:nvPicPr>
          <p:cNvPr id="505863" name="Picture 7" descr="E1"/>
          <p:cNvPicPr>
            <a:picLocks noChangeAspect="1" noChangeArrowheads="1"/>
          </p:cNvPicPr>
          <p:nvPr/>
        </p:nvPicPr>
        <p:blipFill>
          <a:blip r:embed="rId5"/>
          <a:srcRect/>
          <a:stretch>
            <a:fillRect/>
          </a:stretch>
        </p:blipFill>
        <p:spPr bwMode="auto">
          <a:xfrm>
            <a:off x="381000" y="4578350"/>
            <a:ext cx="1371600" cy="1371600"/>
          </a:xfrm>
          <a:prstGeom prst="rect">
            <a:avLst/>
          </a:prstGeom>
          <a:noFill/>
          <a:ln w="19050">
            <a:solidFill>
              <a:srgbClr val="000000"/>
            </a:solidFill>
            <a:miter lim="800000"/>
            <a:headEnd/>
            <a:tailEnd/>
          </a:ln>
        </p:spPr>
      </p:pic>
      <p:pic>
        <p:nvPicPr>
          <p:cNvPr id="505864" name="Picture 8" descr="E7"/>
          <p:cNvPicPr>
            <a:picLocks noChangeAspect="1" noChangeArrowheads="1"/>
          </p:cNvPicPr>
          <p:nvPr/>
        </p:nvPicPr>
        <p:blipFill>
          <a:blip r:embed="rId6"/>
          <a:srcRect/>
          <a:stretch>
            <a:fillRect/>
          </a:stretch>
        </p:blipFill>
        <p:spPr bwMode="auto">
          <a:xfrm>
            <a:off x="381000" y="876300"/>
            <a:ext cx="1371600" cy="1371600"/>
          </a:xfrm>
          <a:prstGeom prst="rect">
            <a:avLst/>
          </a:prstGeom>
          <a:noFill/>
          <a:ln w="19050">
            <a:solidFill>
              <a:srgbClr val="000000"/>
            </a:solidFill>
            <a:miter lim="800000"/>
            <a:headEnd/>
            <a:tailEnd/>
          </a:ln>
        </p:spPr>
      </p:pic>
    </p:spTree>
  </p:cSld>
  <p:clrMapOvr>
    <a:masterClrMapping/>
  </p:clrMapOvr>
  <p:transition spd="med">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4946" name="Picture 2" descr="act_sec-b2"/>
          <p:cNvPicPr>
            <a:picLocks noChangeAspect="1" noChangeArrowheads="1"/>
          </p:cNvPicPr>
          <p:nvPr/>
        </p:nvPicPr>
        <p:blipFill>
          <a:blip r:embed="rId3"/>
          <a:srcRect/>
          <a:stretch>
            <a:fillRect/>
          </a:stretch>
        </p:blipFill>
        <p:spPr bwMode="auto">
          <a:xfrm>
            <a:off x="-190500" y="-117475"/>
            <a:ext cx="9525000" cy="7143750"/>
          </a:xfrm>
          <a:prstGeom prst="rect">
            <a:avLst/>
          </a:prstGeom>
          <a:noFill/>
        </p:spPr>
      </p:pic>
      <p:sp>
        <p:nvSpPr>
          <p:cNvPr id="594947" name="Rectangle 3"/>
          <p:cNvSpPr>
            <a:spLocks noChangeArrowheads="1"/>
          </p:cNvSpPr>
          <p:nvPr/>
        </p:nvSpPr>
        <p:spPr bwMode="auto">
          <a:xfrm>
            <a:off x="2070100" y="596900"/>
            <a:ext cx="6477000" cy="965200"/>
          </a:xfrm>
          <a:prstGeom prst="rect">
            <a:avLst/>
          </a:prstGeom>
          <a:solidFill>
            <a:srgbClr val="FFFFFF"/>
          </a:solidFill>
          <a:ln w="9525">
            <a:solidFill>
              <a:schemeClr val="tx2"/>
            </a:solidFill>
            <a:miter lim="800000"/>
            <a:headEnd/>
            <a:tailEnd/>
          </a:ln>
        </p:spPr>
        <p:txBody>
          <a:bodyPr/>
          <a:lstStyle/>
          <a:p>
            <a:pPr algn="ctr"/>
            <a:r>
              <a:rPr lang="en-US" sz="4400" b="1" i="0">
                <a:solidFill>
                  <a:srgbClr val="000000"/>
                </a:solidFill>
              </a:rPr>
              <a:t>The Goal of this Preparation</a:t>
            </a:r>
          </a:p>
        </p:txBody>
      </p:sp>
      <p:sp>
        <p:nvSpPr>
          <p:cNvPr id="594948" name="Rectangle 4"/>
          <p:cNvSpPr>
            <a:spLocks noChangeArrowheads="1"/>
          </p:cNvSpPr>
          <p:nvPr/>
        </p:nvSpPr>
        <p:spPr bwMode="auto">
          <a:xfrm>
            <a:off x="2082800" y="2876550"/>
            <a:ext cx="6934200" cy="1416050"/>
          </a:xfrm>
          <a:prstGeom prst="rect">
            <a:avLst/>
          </a:prstGeom>
          <a:solidFill>
            <a:srgbClr val="FFFFFF"/>
          </a:solidFill>
          <a:ln w="9525">
            <a:solidFill>
              <a:schemeClr val="tx2"/>
            </a:solidFill>
            <a:miter lim="800000"/>
            <a:headEnd/>
            <a:tailEnd/>
          </a:ln>
        </p:spPr>
        <p:txBody>
          <a:bodyPr/>
          <a:lstStyle/>
          <a:p>
            <a:pPr marL="342900" indent="-342900">
              <a:lnSpc>
                <a:spcPct val="90000"/>
              </a:lnSpc>
              <a:spcBef>
                <a:spcPct val="20000"/>
              </a:spcBef>
              <a:buSzPct val="100000"/>
              <a:buFontTx/>
              <a:buChar char="•"/>
            </a:pPr>
            <a:endParaRPr lang="en-US" sz="2400" b="1" i="0"/>
          </a:p>
          <a:p>
            <a:pPr marL="342900" indent="-342900">
              <a:lnSpc>
                <a:spcPct val="90000"/>
              </a:lnSpc>
              <a:buFontTx/>
              <a:buChar char="•"/>
            </a:pPr>
            <a:r>
              <a:rPr lang="en-US" b="1" i="0">
                <a:solidFill>
                  <a:srgbClr val="000000"/>
                </a:solidFill>
              </a:rPr>
              <a:t>To put test-taker in a position to control the test rather than letting the test control the test-taker</a:t>
            </a:r>
            <a:endParaRPr lang="en-US" sz="2400" b="1" i="0">
              <a:solidFill>
                <a:srgbClr val="000000"/>
              </a:solidFill>
            </a:endParaRPr>
          </a:p>
          <a:p>
            <a:pPr marL="342900" indent="-342900">
              <a:lnSpc>
                <a:spcPct val="90000"/>
              </a:lnSpc>
              <a:buFontTx/>
              <a:buChar char="•"/>
            </a:pPr>
            <a:endParaRPr lang="en-US" sz="2400" b="1" i="0">
              <a:solidFill>
                <a:srgbClr val="000000"/>
              </a:solidFill>
            </a:endParaRPr>
          </a:p>
          <a:p>
            <a:pPr marL="342900" indent="-342900">
              <a:lnSpc>
                <a:spcPct val="90000"/>
              </a:lnSpc>
              <a:spcBef>
                <a:spcPct val="20000"/>
              </a:spcBef>
              <a:buSzPct val="100000"/>
            </a:pPr>
            <a:endParaRPr lang="en-US" sz="2400" b="1" i="0">
              <a:solidFill>
                <a:srgbClr val="000000"/>
              </a:solidFill>
            </a:endParaRPr>
          </a:p>
        </p:txBody>
      </p:sp>
      <p:pic>
        <p:nvPicPr>
          <p:cNvPr id="594949" name="Picture 5" descr="E5"/>
          <p:cNvPicPr>
            <a:picLocks noChangeAspect="1" noChangeArrowheads="1"/>
          </p:cNvPicPr>
          <p:nvPr/>
        </p:nvPicPr>
        <p:blipFill>
          <a:blip r:embed="rId4"/>
          <a:srcRect/>
          <a:stretch>
            <a:fillRect/>
          </a:stretch>
        </p:blipFill>
        <p:spPr bwMode="auto">
          <a:xfrm>
            <a:off x="381000" y="2674938"/>
            <a:ext cx="1371600" cy="1371600"/>
          </a:xfrm>
          <a:prstGeom prst="rect">
            <a:avLst/>
          </a:prstGeom>
          <a:noFill/>
          <a:ln w="19050">
            <a:solidFill>
              <a:srgbClr val="000000"/>
            </a:solidFill>
            <a:miter lim="800000"/>
            <a:headEnd/>
            <a:tailEnd/>
          </a:ln>
        </p:spPr>
      </p:pic>
      <p:pic>
        <p:nvPicPr>
          <p:cNvPr id="594950" name="Picture 6" descr="E1"/>
          <p:cNvPicPr>
            <a:picLocks noChangeAspect="1" noChangeArrowheads="1"/>
          </p:cNvPicPr>
          <p:nvPr/>
        </p:nvPicPr>
        <p:blipFill>
          <a:blip r:embed="rId5"/>
          <a:srcRect/>
          <a:stretch>
            <a:fillRect/>
          </a:stretch>
        </p:blipFill>
        <p:spPr bwMode="auto">
          <a:xfrm>
            <a:off x="381000" y="4578350"/>
            <a:ext cx="1371600" cy="1371600"/>
          </a:xfrm>
          <a:prstGeom prst="rect">
            <a:avLst/>
          </a:prstGeom>
          <a:noFill/>
          <a:ln w="19050">
            <a:solidFill>
              <a:srgbClr val="000000"/>
            </a:solidFill>
            <a:miter lim="800000"/>
            <a:headEnd/>
            <a:tailEnd/>
          </a:ln>
        </p:spPr>
      </p:pic>
      <p:pic>
        <p:nvPicPr>
          <p:cNvPr id="594951" name="Picture 7" descr="E7"/>
          <p:cNvPicPr>
            <a:picLocks noChangeAspect="1" noChangeArrowheads="1"/>
          </p:cNvPicPr>
          <p:nvPr/>
        </p:nvPicPr>
        <p:blipFill>
          <a:blip r:embed="rId6"/>
          <a:srcRect/>
          <a:stretch>
            <a:fillRect/>
          </a:stretch>
        </p:blipFill>
        <p:spPr bwMode="auto">
          <a:xfrm>
            <a:off x="381000" y="876300"/>
            <a:ext cx="1371600" cy="1371600"/>
          </a:xfrm>
          <a:prstGeom prst="rect">
            <a:avLst/>
          </a:prstGeom>
          <a:noFill/>
          <a:ln w="19050">
            <a:solidFill>
              <a:srgbClr val="000000"/>
            </a:solidFill>
            <a:miter lim="800000"/>
            <a:headEnd/>
            <a:tailEnd/>
          </a:ln>
        </p:spPr>
      </p:pic>
    </p:spTree>
  </p:cSld>
  <p:clrMapOvr>
    <a:masterClrMapping/>
  </p:clrMapOvr>
  <p:transition spd="med">
    <p:random/>
  </p:transition>
  <p:timing>
    <p:tnLst>
      <p:par>
        <p:cTn id="1" dur="indefinite" restart="never" nodeType="tmRoot"/>
      </p:par>
    </p:tnLst>
  </p:timing>
</p:sld>
</file>

<file path=ppt/theme/theme1.xml><?xml version="1.0" encoding="utf-8"?>
<a:theme xmlns:a="http://schemas.openxmlformats.org/drawingml/2006/main" name="AnnMtg98">
  <a:themeElements>
    <a:clrScheme name="">
      <a:dk1>
        <a:srgbClr val="006666"/>
      </a:dk1>
      <a:lt1>
        <a:srgbClr val="FFCC00"/>
      </a:lt1>
      <a:dk2>
        <a:srgbClr val="006666"/>
      </a:dk2>
      <a:lt2>
        <a:srgbClr val="FFFFFF"/>
      </a:lt2>
      <a:accent1>
        <a:srgbClr val="B760F9"/>
      </a:accent1>
      <a:accent2>
        <a:srgbClr val="00279F"/>
      </a:accent2>
      <a:accent3>
        <a:srgbClr val="AAB8B8"/>
      </a:accent3>
      <a:accent4>
        <a:srgbClr val="DAAE00"/>
      </a:accent4>
      <a:accent5>
        <a:srgbClr val="D8B6FB"/>
      </a:accent5>
      <a:accent6>
        <a:srgbClr val="002290"/>
      </a:accent6>
      <a:hlink>
        <a:srgbClr val="FC0128"/>
      </a:hlink>
      <a:folHlink>
        <a:srgbClr val="EF9100"/>
      </a:folHlink>
    </a:clrScheme>
    <a:fontScheme name="AnnMtg98">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1" u="none" strike="noStrike" cap="none" normalizeH="0" baseline="0" smtClean="0">
            <a:ln>
              <a:noFill/>
            </a:ln>
            <a:solidFill>
              <a:schemeClr val="tx1"/>
            </a:solidFill>
            <a:effectLst/>
            <a:latin typeface="Times New Roman" pitchFamily="1"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1" u="none" strike="noStrike" cap="none" normalizeH="0" baseline="0" smtClean="0">
            <a:ln>
              <a:noFill/>
            </a:ln>
            <a:solidFill>
              <a:schemeClr val="tx1"/>
            </a:solidFill>
            <a:effectLst/>
            <a:latin typeface="Times New Roman" pitchFamily="1" charset="0"/>
          </a:defRPr>
        </a:defPPr>
      </a:lstStyle>
    </a:lnDef>
  </a:objectDefaults>
  <a:extraClrSchemeLst>
    <a:extraClrScheme>
      <a:clrScheme name="AnnMtg9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nnMtg9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nnMtg9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nnMtg9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nnMtg9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nnMtg9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nnMtg9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1" u="none" strike="noStrike" cap="none" normalizeH="0" baseline="0" smtClean="0">
            <a:ln>
              <a:noFill/>
            </a:ln>
            <a:solidFill>
              <a:schemeClr val="tx1"/>
            </a:solidFill>
            <a:effectLst/>
            <a:latin typeface="Times New Roman" pitchFamily="1"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1" u="none" strike="noStrike" cap="none" normalizeH="0" baseline="0" smtClean="0">
            <a:ln>
              <a:noFill/>
            </a:ln>
            <a:solidFill>
              <a:schemeClr val="tx1"/>
            </a:solidFill>
            <a:effectLst/>
            <a:latin typeface="Times New Roman" pitchFamily="1"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9509</TotalTime>
  <Pages>61</Pages>
  <Words>5250</Words>
  <Application>Microsoft PowerPoint 4.0</Application>
  <PresentationFormat>On-screen Show (4:3)</PresentationFormat>
  <Paragraphs>523</Paragraphs>
  <Slides>69</Slides>
  <Notes>65</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2</vt:i4>
      </vt:variant>
      <vt:variant>
        <vt:lpstr>Slide Titles</vt:lpstr>
      </vt:variant>
      <vt:variant>
        <vt:i4>69</vt:i4>
      </vt:variant>
    </vt:vector>
  </HeadingPairs>
  <TitlesOfParts>
    <vt:vector size="83" baseType="lpstr">
      <vt:lpstr>Times New Roman</vt:lpstr>
      <vt:lpstr>Arial</vt:lpstr>
      <vt:lpstr>Arial Black</vt:lpstr>
      <vt:lpstr>Wingdings</vt:lpstr>
      <vt:lpstr>Tahoma</vt:lpstr>
      <vt:lpstr>ヒラギノ角ゴ Pro W3</vt:lpstr>
      <vt:lpstr>Comic Sans MS</vt:lpstr>
      <vt:lpstr>CommonBullets</vt:lpstr>
      <vt:lpstr>Arial Narrow</vt:lpstr>
      <vt:lpstr>Monotype Sorts</vt:lpstr>
      <vt:lpstr>AnnMtg98</vt:lpstr>
      <vt:lpstr>Default Design</vt:lpstr>
      <vt:lpstr>Microsoft Clip Gallery</vt:lpstr>
      <vt:lpstr>Bitmap Image</vt:lpstr>
      <vt:lpstr>PREPARATION and PRACTICE  </vt:lpstr>
      <vt:lpstr>The ACT – The Facts</vt:lpstr>
      <vt:lpstr>The ACT – Rigor Means Ready</vt:lpstr>
      <vt:lpstr>Take Rigorous Core Courses</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         What Calculator to Use</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Know What’s in the Section</vt:lpstr>
      <vt:lpstr>Charts and Graphs</vt:lpstr>
      <vt:lpstr>Slide 43</vt:lpstr>
      <vt:lpstr>Slide 44</vt:lpstr>
      <vt:lpstr>Slide 45</vt:lpstr>
      <vt:lpstr>Test Registration Recommendations</vt:lpstr>
      <vt:lpstr>Slide 47</vt:lpstr>
      <vt:lpstr>Slide 48</vt:lpstr>
      <vt:lpstr>Slide 49</vt:lpstr>
      <vt:lpstr>Slide 50</vt:lpstr>
      <vt:lpstr>2010-11 ACT National Test Dates</vt:lpstr>
      <vt:lpstr>Slide 52</vt:lpstr>
      <vt:lpstr>Slide 53</vt:lpstr>
      <vt:lpstr>Slide 54</vt:lpstr>
      <vt:lpstr>Slide 55</vt:lpstr>
      <vt:lpstr>ACT Score Scale</vt:lpstr>
      <vt:lpstr>Slide 57</vt:lpstr>
      <vt:lpstr>Slide 58</vt:lpstr>
      <vt:lpstr>Test Day </vt:lpstr>
      <vt:lpstr>Slide 60</vt:lpstr>
      <vt:lpstr>Slide 61</vt:lpstr>
      <vt:lpstr>Slide 62</vt:lpstr>
      <vt:lpstr>Slide 63</vt:lpstr>
      <vt:lpstr>Slide 64</vt:lpstr>
      <vt:lpstr>Slide 65</vt:lpstr>
      <vt:lpstr>Slide 66</vt:lpstr>
      <vt:lpstr>Slide 67</vt:lpstr>
      <vt:lpstr>Slide 68</vt:lpstr>
      <vt:lpstr>Remember!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subject/>
  <dc:creator/>
  <cp:keywords/>
  <dc:description/>
  <cp:lastModifiedBy>nju</cp:lastModifiedBy>
  <cp:revision>888</cp:revision>
  <cp:lastPrinted>2006-07-13T21:25:11Z</cp:lastPrinted>
  <dcterms:created xsi:type="dcterms:W3CDTF">1998-09-01T10:48:28Z</dcterms:created>
  <dcterms:modified xsi:type="dcterms:W3CDTF">2011-04-01T23:20:22Z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3</vt:i4>
  </property>
  <property fmtid="{D5CDD505-2E9C-101B-9397-08002B2CF9AE}" pid="7" name="MailAddress">
    <vt:lpwstr/>
  </property>
  <property fmtid="{D5CDD505-2E9C-101B-9397-08002B2CF9AE}" pid="8" name="HomePage">
    <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1</vt:i4>
  </property>
  <property fmtid="{D5CDD505-2E9C-101B-9397-08002B2CF9AE}" pid="21" name="OutputDir">
    <vt:lpwstr>C:\My Documents</vt:lpwstr>
  </property>
</Properties>
</file>