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4" r:id="rId6"/>
    <p:sldId id="262" r:id="rId7"/>
    <p:sldId id="263" r:id="rId8"/>
    <p:sldId id="265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52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021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7158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625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611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3415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585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355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928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094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905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180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3F28C-F3D4-4DCF-809C-5C1A188C98ED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86AA-5CA2-4D2A-84CE-DF0C0AFD4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41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</a:rPr>
              <a:t>Costa’s Questioning</a:t>
            </a:r>
            <a:endParaRPr lang="en-US" sz="60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z="4400" b="1" i="1" dirty="0" smtClean="0">
                <a:solidFill>
                  <a:srgbClr val="00B050"/>
                </a:solidFill>
              </a:rPr>
              <a:t>“It’s not the answer that enlightens, but rather the question.”</a:t>
            </a:r>
            <a:endParaRPr lang="en-US" sz="4400" b="1" i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6172200"/>
            <a:ext cx="3276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Created by Aaron Moehlis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497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Costa’s and AVID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algn="ctr"/>
            <a:r>
              <a:rPr lang="en-US" sz="4400" dirty="0" smtClean="0"/>
              <a:t>For use with Cornell Notes</a:t>
            </a:r>
          </a:p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Hierarchy of inquiry (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48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</a:t>
            </a:r>
            <a:r>
              <a:rPr lang="en-US" sz="4400" dirty="0" smtClean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en-US" sz="4400" dirty="0" smtClean="0">
                <a:solidFill>
                  <a:srgbClr val="00B050"/>
                </a:solidFill>
              </a:rPr>
              <a:t>Likened to Bloom’s Taxonomy… 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00B050"/>
                </a:solidFill>
              </a:rPr>
              <a:t>… for the student, not the teacher.</a:t>
            </a:r>
          </a:p>
          <a:p>
            <a:pPr algn="ctr"/>
            <a:r>
              <a:rPr lang="en-US" sz="4400" dirty="0" smtClean="0">
                <a:solidFill>
                  <a:srgbClr val="7030A0"/>
                </a:solidFill>
              </a:rPr>
              <a:t>Facilitates the routine use of academic vocabulary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95505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Take Notes during Class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343400" cy="4754563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Digital or paper.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Teacher-led or student-created.</a:t>
            </a:r>
          </a:p>
          <a:p>
            <a:r>
              <a:rPr lang="en-US" sz="3200" b="1" dirty="0" smtClean="0"/>
              <a:t>Vocabulary, processes, readings, videos, etc.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Short, specific, details/definitions.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Skip space between each term/idea. 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1600200"/>
            <a:ext cx="40386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943600" y="1600200"/>
            <a:ext cx="0" cy="3657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8200" y="52578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24600" y="2362200"/>
            <a:ext cx="220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Notes         1st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xmlns="" val="98689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Apply your own thinking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343400" cy="4525963"/>
          </a:xfrm>
        </p:spPr>
        <p:txBody>
          <a:bodyPr>
            <a:noAutofit/>
          </a:bodyPr>
          <a:lstStyle/>
          <a:p>
            <a:r>
              <a:rPr lang="en-US" sz="3200" b="1" i="1" dirty="0" smtClean="0"/>
              <a:t>Costa’s Questioning </a:t>
            </a:r>
            <a:r>
              <a:rPr lang="en-US" sz="3200" b="1" dirty="0" smtClean="0"/>
              <a:t>Statements come next.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Identify	  -List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Explain	  -Describe</a:t>
            </a:r>
            <a:endParaRPr lang="en-US" b="1" dirty="0">
              <a:solidFill>
                <a:srgbClr val="0070C0"/>
              </a:solidFill>
            </a:endParaRP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Elaborate on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Predict	  -Evaluate</a:t>
            </a:r>
            <a:endParaRPr lang="en-US" b="1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NO “W,W,W,W,H,W” starter words!!!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1600200"/>
            <a:ext cx="40386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943600" y="1600200"/>
            <a:ext cx="0" cy="3657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8200" y="52578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648200" y="27432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2nd</a:t>
            </a:r>
            <a:endParaRPr lang="en-US" sz="4800" b="1" dirty="0"/>
          </a:p>
        </p:txBody>
      </p:sp>
      <p:sp>
        <p:nvSpPr>
          <p:cNvPr id="6" name="Right Arrow 5"/>
          <p:cNvSpPr/>
          <p:nvPr/>
        </p:nvSpPr>
        <p:spPr>
          <a:xfrm>
            <a:off x="3962400" y="2229134"/>
            <a:ext cx="1066800" cy="38100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513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Enlightenment comes with the questions…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4038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Instead of…</a:t>
            </a:r>
          </a:p>
          <a:p>
            <a:r>
              <a:rPr lang="en-US" sz="3200" dirty="0" smtClean="0"/>
              <a:t>What is citizenship?</a:t>
            </a:r>
          </a:p>
          <a:p>
            <a:r>
              <a:rPr lang="en-US" sz="3200" dirty="0" smtClean="0"/>
              <a:t>Why do wolves form a pack?</a:t>
            </a:r>
            <a:endParaRPr lang="en-US" sz="100" dirty="0" smtClean="0"/>
          </a:p>
          <a:p>
            <a:r>
              <a:rPr lang="en-US" sz="3200" dirty="0" smtClean="0"/>
              <a:t>Who is the author’s audience?</a:t>
            </a:r>
          </a:p>
          <a:p>
            <a:r>
              <a:rPr lang="en-US" sz="3200" dirty="0" smtClean="0"/>
              <a:t>How do you use the commutative property?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762000"/>
            <a:ext cx="4038600" cy="5135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u="sng" dirty="0" smtClean="0"/>
              <a:t>Students should use…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Describe citizenship.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Explain the reasons wolves form packs.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Identify the author’s audience.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Elaborate on the correct usage of the commutative property.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571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Organized Note-taking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343400" cy="4525963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Each “section” of Notes gets a Questioning statement (QS)… </a:t>
            </a:r>
          </a:p>
          <a:p>
            <a:pPr>
              <a:buNone/>
            </a:pPr>
            <a:r>
              <a:rPr lang="en-US" sz="4400" b="1" i="1" dirty="0"/>
              <a:t>	</a:t>
            </a:r>
            <a:r>
              <a:rPr lang="en-US" sz="4400" b="1" i="1" dirty="0" smtClean="0"/>
              <a:t>aligned visually</a:t>
            </a:r>
            <a:r>
              <a:rPr lang="en-US" sz="4400" b="1" dirty="0" smtClean="0"/>
              <a:t>.</a:t>
            </a:r>
          </a:p>
          <a:p>
            <a:pPr>
              <a:buNone/>
            </a:pPr>
            <a:endParaRPr lang="en-US" sz="3200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1600200"/>
            <a:ext cx="40386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943600" y="1600200"/>
            <a:ext cx="0" cy="3657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8200" y="52578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648200" y="19812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QS1</a:t>
            </a:r>
            <a:endParaRPr lang="en-US" sz="4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72200" y="19812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Notes 1</a:t>
            </a:r>
            <a:endParaRPr lang="en-US" sz="4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30480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QS2</a:t>
            </a:r>
            <a:endParaRPr lang="en-US" sz="4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72200" y="30480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Notes 2</a:t>
            </a:r>
            <a:endParaRPr lang="en-US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648200" y="40386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QS3</a:t>
            </a:r>
            <a:endParaRPr lang="en-US" sz="4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72200" y="40386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Notes 3</a:t>
            </a:r>
            <a:endParaRPr lang="en-US" sz="48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48200" y="27432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48200" y="30480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648200" y="38100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648200" y="41148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48200" y="48006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20574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211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Reflection!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343400" cy="4906963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Either at the end of class </a:t>
            </a:r>
            <a:r>
              <a:rPr lang="en-US" sz="3200" b="1" dirty="0" smtClean="0">
                <a:solidFill>
                  <a:srgbClr val="00B050"/>
                </a:solidFill>
              </a:rPr>
              <a:t>or for Bell Work the following day</a:t>
            </a:r>
            <a:r>
              <a:rPr lang="en-US" sz="3200" b="1" dirty="0" smtClean="0">
                <a:solidFill>
                  <a:srgbClr val="0070C0"/>
                </a:solidFill>
              </a:rPr>
              <a:t>, students write a 4 sentence summary using ONLY their Notes.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“Explain what you now know that you did not know before.”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1600200"/>
            <a:ext cx="40386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943600" y="1600200"/>
            <a:ext cx="0" cy="3657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8200" y="52578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48400" y="53340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3</a:t>
            </a:r>
            <a:r>
              <a:rPr lang="en-US" sz="4800" b="1" dirty="0"/>
              <a:t>r</a:t>
            </a:r>
            <a:r>
              <a:rPr lang="en-US" sz="4800" b="1" dirty="0" smtClean="0"/>
              <a:t>d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xmlns="" val="251636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Use as a Study Guide!!!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3733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b="1" dirty="0" smtClean="0"/>
              <a:t>Fold the Notes over so all that is visible are the higher-order verbs.</a:t>
            </a:r>
          </a:p>
          <a:p>
            <a:pPr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Students now have assessment-level questioning statements to study from.</a:t>
            </a:r>
          </a:p>
          <a:p>
            <a:pPr>
              <a:buNone/>
            </a:pPr>
            <a:endParaRPr lang="en-US" sz="3200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648200" y="1600200"/>
            <a:ext cx="40386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943600" y="1600200"/>
            <a:ext cx="0" cy="3657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8200" y="52578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648200" y="19812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QS1</a:t>
            </a:r>
            <a:endParaRPr lang="en-US" sz="4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172200" y="19812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Notes 1</a:t>
            </a:r>
            <a:endParaRPr lang="en-US" sz="4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30480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QS2</a:t>
            </a:r>
            <a:endParaRPr lang="en-US" sz="4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172200" y="30480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Notes 2</a:t>
            </a:r>
            <a:endParaRPr lang="en-US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648200" y="40386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QS3</a:t>
            </a:r>
            <a:endParaRPr lang="en-US" sz="4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40386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Notes 3</a:t>
            </a:r>
            <a:endParaRPr lang="en-US" sz="48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48200" y="27432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48200" y="30480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648200" y="38100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648200" y="41148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48200" y="48006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48200" y="2057400"/>
            <a:ext cx="40386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rved Left Arrow 5"/>
          <p:cNvSpPr/>
          <p:nvPr/>
        </p:nvSpPr>
        <p:spPr>
          <a:xfrm rot="5400000">
            <a:off x="6477000" y="2600846"/>
            <a:ext cx="1676400" cy="255630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7357518" y="1257869"/>
            <a:ext cx="84824" cy="5334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3415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T-Charts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NO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>Who</a:t>
            </a:r>
          </a:p>
          <a:p>
            <a:pPr algn="ctr"/>
            <a:r>
              <a:rPr lang="en-US" sz="2800" dirty="0" smtClean="0"/>
              <a:t>What</a:t>
            </a:r>
          </a:p>
          <a:p>
            <a:pPr algn="ctr"/>
            <a:r>
              <a:rPr lang="en-US" sz="2800" dirty="0" smtClean="0"/>
              <a:t>Where</a:t>
            </a:r>
          </a:p>
          <a:p>
            <a:pPr algn="ctr"/>
            <a:r>
              <a:rPr lang="en-US" sz="2800" dirty="0" smtClean="0"/>
              <a:t>When</a:t>
            </a:r>
          </a:p>
          <a:p>
            <a:pPr algn="ctr"/>
            <a:r>
              <a:rPr lang="en-US" sz="2800" dirty="0" smtClean="0"/>
              <a:t>Why</a:t>
            </a:r>
          </a:p>
          <a:p>
            <a:pPr algn="ctr"/>
            <a:r>
              <a:rPr lang="en-US" sz="2800" dirty="0" smtClean="0"/>
              <a:t>How</a:t>
            </a:r>
          </a:p>
          <a:p>
            <a:pPr algn="ctr"/>
            <a:r>
              <a:rPr lang="en-US" sz="2800" dirty="0" smtClean="0"/>
              <a:t>Did, Does, Do</a:t>
            </a:r>
          </a:p>
          <a:p>
            <a:pPr algn="ctr"/>
            <a:r>
              <a:rPr lang="en-US" sz="2800" dirty="0" smtClean="0"/>
              <a:t>Are, Is, Will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YES</a:t>
            </a:r>
            <a:endParaRPr lang="en-US" sz="44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>Identify</a:t>
            </a:r>
          </a:p>
          <a:p>
            <a:pPr algn="ctr"/>
            <a:r>
              <a:rPr lang="en-US" sz="2800" dirty="0" smtClean="0"/>
              <a:t>List</a:t>
            </a:r>
          </a:p>
          <a:p>
            <a:pPr algn="ctr"/>
            <a:r>
              <a:rPr lang="en-US" sz="2800" dirty="0" smtClean="0"/>
              <a:t>Explain</a:t>
            </a:r>
          </a:p>
          <a:p>
            <a:pPr algn="ctr"/>
            <a:r>
              <a:rPr lang="en-US" sz="2800" dirty="0" smtClean="0"/>
              <a:t>Describe</a:t>
            </a:r>
          </a:p>
          <a:p>
            <a:pPr algn="ctr"/>
            <a:r>
              <a:rPr lang="en-US" sz="2800" dirty="0" smtClean="0"/>
              <a:t>Elaborate on</a:t>
            </a:r>
          </a:p>
          <a:p>
            <a:pPr algn="ctr"/>
            <a:r>
              <a:rPr lang="en-US" sz="2800" dirty="0" smtClean="0"/>
              <a:t>Predict</a:t>
            </a:r>
          </a:p>
          <a:p>
            <a:pPr algn="ctr"/>
            <a:r>
              <a:rPr lang="en-US" sz="2800" dirty="0" smtClean="0"/>
              <a:t>Interpret</a:t>
            </a:r>
          </a:p>
          <a:p>
            <a:pPr algn="ctr"/>
            <a:r>
              <a:rPr lang="en-US" sz="2800" dirty="0" smtClean="0"/>
              <a:t>Evaluate</a:t>
            </a:r>
            <a:endParaRPr lang="en-US" sz="28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" y="2057400"/>
            <a:ext cx="82296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2" idx="2"/>
          </p:cNvCxnSpPr>
          <p:nvPr/>
        </p:nvCxnSpPr>
        <p:spPr>
          <a:xfrm flipV="1">
            <a:off x="4572000" y="1417638"/>
            <a:ext cx="0" cy="5135562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0654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297</Words>
  <Application>Microsoft Office PowerPoint</Application>
  <PresentationFormat>On-screen Show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Costa’s Questioning</vt:lpstr>
      <vt:lpstr>Costa’s and AVID</vt:lpstr>
      <vt:lpstr>Take Notes during Class</vt:lpstr>
      <vt:lpstr>Apply your own thinking </vt:lpstr>
      <vt:lpstr>Enlightenment comes with the questions…</vt:lpstr>
      <vt:lpstr>Organized Note-taking</vt:lpstr>
      <vt:lpstr>Reflection!</vt:lpstr>
      <vt:lpstr>Use as a Study Guide!!!</vt:lpstr>
      <vt:lpstr>T-Charts</vt:lpstr>
    </vt:vector>
  </TitlesOfParts>
  <Company>SUSD #12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Costa’s Questioning</dc:title>
  <dc:creator>Windows User</dc:creator>
  <cp:lastModifiedBy>nju</cp:lastModifiedBy>
  <cp:revision>7</cp:revision>
  <dcterms:created xsi:type="dcterms:W3CDTF">2013-09-25T16:53:05Z</dcterms:created>
  <dcterms:modified xsi:type="dcterms:W3CDTF">2013-11-19T19:33:39Z</dcterms:modified>
</cp:coreProperties>
</file>