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1" autoAdjust="0"/>
    <p:restoredTop sz="92147" autoAdjust="0"/>
  </p:normalViewPr>
  <p:slideViewPr>
    <p:cSldViewPr>
      <p:cViewPr varScale="1">
        <p:scale>
          <a:sx n="44" d="100"/>
          <a:sy n="44" d="100"/>
        </p:scale>
        <p:origin x="-67" y="-22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292154-7A6E-4B36-A8D0-7F62927B9082}" type="datetimeFigureOut">
              <a:rPr lang="en-US" smtClean="0"/>
              <a:t>6/11/2014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53CD9D-5815-4574-B79A-924579CD015A}" type="slidenum">
              <a:rPr lang="en-US" smtClean="0"/>
              <a:t>‹#›</a:t>
            </a:fld>
            <a:endParaRPr lang="en-US"/>
          </a:p>
        </p:txBody>
      </p:sp>
    </p:spTree>
    <p:extLst>
      <p:ext uri="{BB962C8B-B14F-4D97-AF65-F5344CB8AC3E}">
        <p14:creationId xmlns:p14="http://schemas.microsoft.com/office/powerpoint/2010/main" val="2162656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Johnny’s story:  Grade averages 72 which is a  c; but Johnny the person hasn’t missed a day in over a month, turned all his homework lately, not talking a lot – improved behavior; didn’t do too well on the last test but has been showing continuing progress; starting to make more effort</a:t>
            </a:r>
            <a:r>
              <a:rPr lang="en-US" baseline="0" dirty="0" smtClean="0"/>
              <a:t>, attitude is better, seems happier and is coming to class regularly</a:t>
            </a:r>
          </a:p>
          <a:p>
            <a:endParaRPr lang="en-US" baseline="0" dirty="0" smtClean="0"/>
          </a:p>
          <a:p>
            <a:r>
              <a:rPr lang="en-US" baseline="0" dirty="0" smtClean="0"/>
              <a:t>In the beginning of the </a:t>
            </a:r>
            <a:r>
              <a:rPr lang="en-US" baseline="0" dirty="0" err="1" smtClean="0"/>
              <a:t>semster</a:t>
            </a:r>
            <a:r>
              <a:rPr lang="en-US" baseline="0" dirty="0" smtClean="0"/>
              <a:t> he bombed a bunch of assignments, missed a lot of class and because of averaging it doesn’t mean much; even if he aces every single assignment from here on out he can still only get a low b</a:t>
            </a:r>
          </a:p>
          <a:p>
            <a:endParaRPr lang="en-US" baseline="0" dirty="0" smtClean="0"/>
          </a:p>
          <a:p>
            <a:r>
              <a:rPr lang="en-US" baseline="0" dirty="0" smtClean="0"/>
              <a:t>But how should we evaluate him?</a:t>
            </a:r>
            <a:endParaRPr lang="en-US" dirty="0"/>
          </a:p>
        </p:txBody>
      </p:sp>
      <p:sp>
        <p:nvSpPr>
          <p:cNvPr id="4" name="Slide Number Placeholder 3"/>
          <p:cNvSpPr>
            <a:spLocks noGrp="1"/>
          </p:cNvSpPr>
          <p:nvPr>
            <p:ph type="sldNum" sz="quarter" idx="10"/>
          </p:nvPr>
        </p:nvSpPr>
        <p:spPr/>
        <p:txBody>
          <a:bodyPr/>
          <a:lstStyle/>
          <a:p>
            <a:fld id="{4553CD9D-5815-4574-B79A-924579CD015A}" type="slidenum">
              <a:rPr lang="en-US" smtClean="0"/>
              <a:t>3</a:t>
            </a:fld>
            <a:endParaRPr lang="en-US"/>
          </a:p>
        </p:txBody>
      </p:sp>
    </p:spTree>
    <p:extLst>
      <p:ext uri="{BB962C8B-B14F-4D97-AF65-F5344CB8AC3E}">
        <p14:creationId xmlns:p14="http://schemas.microsoft.com/office/powerpoint/2010/main" val="3019198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Co-workers or teammates who we judged as being very talented (performance) but</a:t>
            </a:r>
            <a:r>
              <a:rPr lang="en-US" baseline="0" dirty="0" smtClean="0"/>
              <a:t> hard to get along with (participation).  People who aren’t talented (performance) work very hard (participation) make continuous improvement (progress).  Some people get by on hard work alone (participation); never get better (progress) and never do anything great (performance).  But because they are so great to work with, we generally give them a positive review.</a:t>
            </a:r>
            <a:endParaRPr lang="en-US" dirty="0"/>
          </a:p>
        </p:txBody>
      </p:sp>
      <p:sp>
        <p:nvSpPr>
          <p:cNvPr id="4" name="Slide Number Placeholder 3"/>
          <p:cNvSpPr>
            <a:spLocks noGrp="1"/>
          </p:cNvSpPr>
          <p:nvPr>
            <p:ph type="sldNum" sz="quarter" idx="10"/>
          </p:nvPr>
        </p:nvSpPr>
        <p:spPr/>
        <p:txBody>
          <a:bodyPr/>
          <a:lstStyle/>
          <a:p>
            <a:fld id="{4553CD9D-5815-4574-B79A-924579CD015A}" type="slidenum">
              <a:rPr lang="en-US" smtClean="0"/>
              <a:t>4</a:t>
            </a:fld>
            <a:endParaRPr lang="en-US"/>
          </a:p>
        </p:txBody>
      </p:sp>
    </p:spTree>
    <p:extLst>
      <p:ext uri="{BB962C8B-B14F-4D97-AF65-F5344CB8AC3E}">
        <p14:creationId xmlns:p14="http://schemas.microsoft.com/office/powerpoint/2010/main" val="3059079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Follow directions the first time they are given – the key is 1</a:t>
            </a:r>
            <a:r>
              <a:rPr lang="en-US" baseline="30000" dirty="0" smtClean="0"/>
              <a:t>st</a:t>
            </a:r>
            <a:r>
              <a:rPr lang="en-US" dirty="0" smtClean="0"/>
              <a:t> time;</a:t>
            </a:r>
            <a:r>
              <a:rPr lang="en-US" baseline="0" dirty="0" smtClean="0"/>
              <a:t> I will not repeat directions so you need to be listening</a:t>
            </a:r>
            <a:endParaRPr lang="en-US" dirty="0" smtClean="0"/>
          </a:p>
          <a:p>
            <a:pPr lvl="1"/>
            <a:r>
              <a:rPr lang="en-US" dirty="0" smtClean="0"/>
              <a:t>Come to class every day; don’t be late – missing</a:t>
            </a:r>
            <a:r>
              <a:rPr lang="en-US" baseline="0" dirty="0" smtClean="0"/>
              <a:t> even one day can jeopardize participation grade depending on which day it is.  It is hard to get an “A” if you miss more than 2-3 days/semester</a:t>
            </a:r>
            <a:endParaRPr lang="en-US" dirty="0" smtClean="0"/>
          </a:p>
          <a:p>
            <a:pPr lvl="1"/>
            <a:r>
              <a:rPr lang="en-US" dirty="0" smtClean="0"/>
              <a:t>Share regularly.  Give good feedback.  Ask good questions – interact with</a:t>
            </a:r>
            <a:r>
              <a:rPr lang="en-US" baseline="0" dirty="0" smtClean="0"/>
              <a:t> your peers on task and at appropriate times</a:t>
            </a:r>
            <a:endParaRPr lang="en-US" dirty="0" smtClean="0"/>
          </a:p>
          <a:p>
            <a:pPr lvl="1"/>
            <a:r>
              <a:rPr lang="en-US" dirty="0" smtClean="0"/>
              <a:t>Take ownership of your results; be accountable; don’t blame. – it is ok to make mistakes – it is how we learn; there are times when performance is not good.  How you handle</a:t>
            </a:r>
            <a:r>
              <a:rPr lang="en-US" baseline="0" dirty="0" smtClean="0"/>
              <a:t> this is what is important – when things go well take the credit; when they go badly take responsibility – even if you think it isn’t your fault.  Finding fault and laying blame are great ways to avoid the responsibility of fixing the problem</a:t>
            </a:r>
            <a:endParaRPr lang="en-US" dirty="0" smtClean="0"/>
          </a:p>
          <a:p>
            <a:pPr lvl="1"/>
            <a:r>
              <a:rPr lang="en-US" dirty="0" smtClean="0"/>
              <a:t>Ask for help when you need it; use the advice I give you! – how do you find out what you don’t know?  Ask – then follow through.  Don’t waste your time and</a:t>
            </a:r>
            <a:r>
              <a:rPr lang="en-US" baseline="0" dirty="0" smtClean="0"/>
              <a:t> my time by not following the advice.</a:t>
            </a:r>
            <a:endParaRPr lang="en-US" dirty="0" smtClean="0"/>
          </a:p>
          <a:p>
            <a:endParaRPr lang="en-US" dirty="0"/>
          </a:p>
        </p:txBody>
      </p:sp>
      <p:sp>
        <p:nvSpPr>
          <p:cNvPr id="4" name="Slide Number Placeholder 3"/>
          <p:cNvSpPr>
            <a:spLocks noGrp="1"/>
          </p:cNvSpPr>
          <p:nvPr>
            <p:ph type="sldNum" sz="quarter" idx="10"/>
          </p:nvPr>
        </p:nvSpPr>
        <p:spPr/>
        <p:txBody>
          <a:bodyPr/>
          <a:lstStyle/>
          <a:p>
            <a:fld id="{4553CD9D-5815-4574-B79A-924579CD015A}" type="slidenum">
              <a:rPr lang="en-US" smtClean="0"/>
              <a:t>6</a:t>
            </a:fld>
            <a:endParaRPr lang="en-US"/>
          </a:p>
        </p:txBody>
      </p:sp>
    </p:spTree>
    <p:extLst>
      <p:ext uri="{BB962C8B-B14F-4D97-AF65-F5344CB8AC3E}">
        <p14:creationId xmlns:p14="http://schemas.microsoft.com/office/powerpoint/2010/main" val="3867592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will be primarily</a:t>
            </a:r>
            <a:r>
              <a:rPr lang="en-US" baseline="0" dirty="0" smtClean="0"/>
              <a:t> by essays and other writing tasks.  You will also keep an ongoing log of things you have learned and I will keep a log of what I think you have learned – we will compare at the end of the semester.  You will need a 1 – 2” binder to leave in class that will contain all of your written work.  You will have 2-3 essays, 3-4 argumentative paragraphs, lots of small writing assignments.  You will also have some reading assignments that will be evaluated in your binder.</a:t>
            </a:r>
            <a:endParaRPr lang="en-US" dirty="0"/>
          </a:p>
        </p:txBody>
      </p:sp>
      <p:sp>
        <p:nvSpPr>
          <p:cNvPr id="4" name="Slide Number Placeholder 3"/>
          <p:cNvSpPr>
            <a:spLocks noGrp="1"/>
          </p:cNvSpPr>
          <p:nvPr>
            <p:ph type="sldNum" sz="quarter" idx="10"/>
          </p:nvPr>
        </p:nvSpPr>
        <p:spPr/>
        <p:txBody>
          <a:bodyPr/>
          <a:lstStyle/>
          <a:p>
            <a:fld id="{4553CD9D-5815-4574-B79A-924579CD015A}" type="slidenum">
              <a:rPr lang="en-US" smtClean="0"/>
              <a:t>7</a:t>
            </a:fld>
            <a:endParaRPr lang="en-US"/>
          </a:p>
        </p:txBody>
      </p:sp>
    </p:spTree>
    <p:extLst>
      <p:ext uri="{BB962C8B-B14F-4D97-AF65-F5344CB8AC3E}">
        <p14:creationId xmlns:p14="http://schemas.microsoft.com/office/powerpoint/2010/main" val="2758607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those who move up are always doing more and extra.  Most of us have some “C” areas.  But “C” employees typically are those that are the first to get let go when times are tough.  D and F employees hav</a:t>
            </a:r>
            <a:r>
              <a:rPr lang="en-US" baseline="0" dirty="0" smtClean="0"/>
              <a:t>e a hard time getting and keeping a job.  “A” employees are very rare.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Most of you will get a B in the class with effort and keeping everything.  Honest self-evaluation is critical.</a:t>
            </a:r>
            <a:endParaRPr lang="en-US" dirty="0" smtClean="0"/>
          </a:p>
          <a:p>
            <a:endParaRPr lang="en-US" dirty="0"/>
          </a:p>
        </p:txBody>
      </p:sp>
      <p:sp>
        <p:nvSpPr>
          <p:cNvPr id="4" name="Slide Number Placeholder 3"/>
          <p:cNvSpPr>
            <a:spLocks noGrp="1"/>
          </p:cNvSpPr>
          <p:nvPr>
            <p:ph type="sldNum" sz="quarter" idx="10"/>
          </p:nvPr>
        </p:nvSpPr>
        <p:spPr/>
        <p:txBody>
          <a:bodyPr/>
          <a:lstStyle/>
          <a:p>
            <a:fld id="{4553CD9D-5815-4574-B79A-924579CD015A}" type="slidenum">
              <a:rPr lang="en-US" smtClean="0"/>
              <a:t>9</a:t>
            </a:fld>
            <a:endParaRPr lang="en-US"/>
          </a:p>
        </p:txBody>
      </p:sp>
    </p:spTree>
    <p:extLst>
      <p:ext uri="{BB962C8B-B14F-4D97-AF65-F5344CB8AC3E}">
        <p14:creationId xmlns:p14="http://schemas.microsoft.com/office/powerpoint/2010/main" val="4082136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69BEB04-74BF-4BAD-B9DF-74BF93606C6B}" type="datetimeFigureOut">
              <a:rPr lang="en-US" smtClean="0"/>
              <a:t>6/11/2014</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0514354-A91A-4C96-A911-AD9AFD046D4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9BEB04-74BF-4BAD-B9DF-74BF93606C6B}"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14354-A91A-4C96-A911-AD9AFD046D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269BEB04-74BF-4BAD-B9DF-74BF93606C6B}" type="datetimeFigureOut">
              <a:rPr lang="en-US" smtClean="0"/>
              <a:t>6/11/2014</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0514354-A91A-4C96-A911-AD9AFD046D4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69BEB04-74BF-4BAD-B9DF-74BF93606C6B}"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514354-A91A-4C96-A911-AD9AFD046D46}"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69BEB04-74BF-4BAD-B9DF-74BF93606C6B}" type="datetimeFigureOut">
              <a:rPr lang="en-US" smtClean="0"/>
              <a:t>6/11/2014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0514354-A91A-4C96-A911-AD9AFD046D46}"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269BEB04-74BF-4BAD-B9DF-74BF93606C6B}" type="datetimeFigureOut">
              <a:rPr lang="en-US" smtClean="0"/>
              <a:t>6/11/2014</a:t>
            </a:fld>
            <a:endParaRPr lang="en-US"/>
          </a:p>
        </p:txBody>
      </p:sp>
      <p:sp>
        <p:nvSpPr>
          <p:cNvPr id="10" name="Slide Number Placeholder 9"/>
          <p:cNvSpPr>
            <a:spLocks noGrp="1"/>
          </p:cNvSpPr>
          <p:nvPr>
            <p:ph type="sldNum" sz="quarter" idx="16"/>
          </p:nvPr>
        </p:nvSpPr>
        <p:spPr/>
        <p:txBody>
          <a:bodyPr rtlCol="0"/>
          <a:lstStyle/>
          <a:p>
            <a:fld id="{D0514354-A91A-4C96-A911-AD9AFD046D46}"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69BEB04-74BF-4BAD-B9DF-74BF93606C6B}" type="datetimeFigureOut">
              <a:rPr lang="en-US" smtClean="0"/>
              <a:t>6/11/2014</a:t>
            </a:fld>
            <a:endParaRPr lang="en-US"/>
          </a:p>
        </p:txBody>
      </p:sp>
      <p:sp>
        <p:nvSpPr>
          <p:cNvPr id="12" name="Slide Number Placeholder 11"/>
          <p:cNvSpPr>
            <a:spLocks noGrp="1"/>
          </p:cNvSpPr>
          <p:nvPr>
            <p:ph type="sldNum" sz="quarter" idx="16"/>
          </p:nvPr>
        </p:nvSpPr>
        <p:spPr/>
        <p:txBody>
          <a:bodyPr rtlCol="0"/>
          <a:lstStyle/>
          <a:p>
            <a:fld id="{D0514354-A91A-4C96-A911-AD9AFD046D46}"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69BEB04-74BF-4BAD-B9DF-74BF93606C6B}" type="datetimeFigureOut">
              <a:rPr lang="en-US" smtClean="0"/>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0514354-A91A-4C96-A911-AD9AFD046D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9BEB04-74BF-4BAD-B9DF-74BF93606C6B}" type="datetimeFigureOut">
              <a:rPr lang="en-US" smtClean="0"/>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0514354-A91A-4C96-A911-AD9AFD046D4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69BEB04-74BF-4BAD-B9DF-74BF93606C6B}"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0514354-A91A-4C96-A911-AD9AFD046D46}"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69BEB04-74BF-4BAD-B9DF-74BF93606C6B}" type="datetimeFigureOut">
              <a:rPr lang="en-US" smtClean="0"/>
              <a:t>6/11/2014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0514354-A91A-4C96-A911-AD9AFD046D46}"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69BEB04-74BF-4BAD-B9DF-74BF93606C6B}" type="datetimeFigureOut">
              <a:rPr lang="en-US" smtClean="0"/>
              <a:t>6/11/2014</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0514354-A91A-4C96-A911-AD9AFD046D4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smtClean="0"/>
              <a:t>3P System</a:t>
            </a:r>
            <a:endParaRPr lang="en-US" sz="4800" dirty="0"/>
          </a:p>
        </p:txBody>
      </p:sp>
      <p:sp>
        <p:nvSpPr>
          <p:cNvPr id="3" name="Subtitle 2"/>
          <p:cNvSpPr>
            <a:spLocks noGrp="1"/>
          </p:cNvSpPr>
          <p:nvPr>
            <p:ph type="subTitle" idx="1"/>
          </p:nvPr>
        </p:nvSpPr>
        <p:spPr/>
        <p:txBody>
          <a:bodyPr>
            <a:normAutofit/>
          </a:bodyPr>
          <a:lstStyle/>
          <a:p>
            <a:r>
              <a:rPr lang="en-US" sz="2000" dirty="0" smtClean="0"/>
              <a:t>Better, Faster, More Meaningful Grades</a:t>
            </a:r>
            <a:endParaRPr lang="en-US" sz="2000" dirty="0"/>
          </a:p>
        </p:txBody>
      </p:sp>
    </p:spTree>
    <p:extLst>
      <p:ext uri="{BB962C8B-B14F-4D97-AF65-F5344CB8AC3E}">
        <p14:creationId xmlns:p14="http://schemas.microsoft.com/office/powerpoint/2010/main" val="933365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these statements answer some of your questions?</a:t>
            </a:r>
            <a:endParaRPr lang="en-US" dirty="0"/>
          </a:p>
        </p:txBody>
      </p:sp>
      <p:pic>
        <p:nvPicPr>
          <p:cNvPr id="1026" name="Picture 2" descr="C:\Users\cindiho\AppData\Local\Microsoft\Windows\Temporary Internet Files\Content.IE5\JTQUL9NZ\MC900371076[1].wmf"/>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054803"/>
            <a:ext cx="1355141" cy="180319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52400" y="1295400"/>
            <a:ext cx="8001000" cy="5078313"/>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I will not be grading daily assignments, but you must still complete everything. Folder checks will be done in order for me to complete my evaluations and for you to complete your self-assessments.  As well, you will not be able to show progress (30%) if the assignments are not done.  </a:t>
            </a:r>
          </a:p>
          <a:p>
            <a:pPr marL="285750" indent="-285750">
              <a:buFont typeface="Arial" panose="020B0604020202020204" pitchFamily="34" charset="0"/>
              <a:buChar char="•"/>
            </a:pPr>
            <a:r>
              <a:rPr lang="en-US" dirty="0" smtClean="0"/>
              <a:t>A mid-quarter check will be done of specific assignments, to include at least one individual student’s choice.  This will happen again at the end of the quarter.  </a:t>
            </a:r>
          </a:p>
          <a:p>
            <a:pPr marL="285750" indent="-285750">
              <a:buFont typeface="Arial" panose="020B0604020202020204" pitchFamily="34" charset="0"/>
              <a:buChar char="•"/>
            </a:pPr>
            <a:r>
              <a:rPr lang="en-US" dirty="0" smtClean="0"/>
              <a:t>Daily participation will be recorded as (-/</a:t>
            </a:r>
            <a:r>
              <a:rPr lang="en-US" dirty="0" smtClean="0">
                <a:sym typeface="Wingdings"/>
              </a:rPr>
              <a:t>/+) and will be posted to PowerSchool weekly so you may set weekly goals for improvement. </a:t>
            </a:r>
          </a:p>
          <a:p>
            <a:pPr marL="285750" indent="-285750">
              <a:buFont typeface="Arial" panose="020B0604020202020204" pitchFamily="34" charset="0"/>
              <a:buChar char="•"/>
            </a:pPr>
            <a:r>
              <a:rPr lang="en-US" dirty="0" smtClean="0">
                <a:sym typeface="Wingdings"/>
              </a:rPr>
              <a:t>If you are absent, be sure to make up the work in a timely fashion and not lose out on the participation points.  </a:t>
            </a:r>
          </a:p>
          <a:p>
            <a:pPr marL="285750" indent="-285750">
              <a:buFont typeface="Arial" panose="020B0604020202020204" pitchFamily="34" charset="0"/>
              <a:buChar char="•"/>
            </a:pPr>
            <a:r>
              <a:rPr lang="en-US" dirty="0" smtClean="0"/>
              <a:t>I will often be evaluating your work as you are completing it, providing feedback as you go (</a:t>
            </a:r>
            <a:r>
              <a:rPr lang="en-US" dirty="0" err="1" smtClean="0"/>
              <a:t>ie</a:t>
            </a:r>
            <a:r>
              <a:rPr lang="en-US" dirty="0" smtClean="0"/>
              <a:t>. </a:t>
            </a:r>
            <a:r>
              <a:rPr lang="en-US" dirty="0"/>
              <a:t>r</a:t>
            </a:r>
            <a:r>
              <a:rPr lang="en-US" dirty="0" smtClean="0"/>
              <a:t>ough draft to final draft). Use this advise to improve your work and show progress – you can always go back and fix your assignment until the final grade has been given.  </a:t>
            </a:r>
          </a:p>
          <a:p>
            <a:pPr marL="285750" indent="-285750">
              <a:buFont typeface="Arial" panose="020B0604020202020204" pitchFamily="34" charset="0"/>
              <a:buChar char="•"/>
            </a:pPr>
            <a:r>
              <a:rPr lang="en-US" dirty="0" smtClean="0"/>
              <a:t>Staying on task and on topic will be the keys to success both individually and as a class as the more work we cover, the better the participation grade (50%) is for everyone! </a:t>
            </a:r>
          </a:p>
        </p:txBody>
      </p:sp>
    </p:spTree>
    <p:extLst>
      <p:ext uri="{BB962C8B-B14F-4D97-AF65-F5344CB8AC3E}">
        <p14:creationId xmlns:p14="http://schemas.microsoft.com/office/powerpoint/2010/main" val="24343056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What are the 3Ps?</a:t>
            </a:r>
            <a:endParaRPr lang="en-US" sz="2400" dirty="0"/>
          </a:p>
        </p:txBody>
      </p:sp>
      <p:sp>
        <p:nvSpPr>
          <p:cNvPr id="3" name="Content Placeholder 2"/>
          <p:cNvSpPr>
            <a:spLocks noGrp="1"/>
          </p:cNvSpPr>
          <p:nvPr>
            <p:ph sz="quarter" idx="1"/>
          </p:nvPr>
        </p:nvSpPr>
        <p:spPr>
          <a:xfrm>
            <a:off x="457200" y="1676400"/>
            <a:ext cx="4495800" cy="4572000"/>
          </a:xfrm>
        </p:spPr>
        <p:txBody>
          <a:bodyPr>
            <a:noAutofit/>
          </a:bodyPr>
          <a:lstStyle/>
          <a:p>
            <a:r>
              <a:rPr lang="en-US" sz="2400" dirty="0" smtClean="0"/>
              <a:t>Participation – weighted at </a:t>
            </a:r>
            <a:r>
              <a:rPr lang="en-US" sz="2400" dirty="0" smtClean="0"/>
              <a:t>50</a:t>
            </a:r>
            <a:r>
              <a:rPr lang="en-US" sz="2400" dirty="0" smtClean="0"/>
              <a:t>%</a:t>
            </a:r>
          </a:p>
          <a:p>
            <a:r>
              <a:rPr lang="en-US" sz="2400" dirty="0" smtClean="0"/>
              <a:t>Progress – weighted at </a:t>
            </a:r>
            <a:r>
              <a:rPr lang="en-US" sz="2400" dirty="0"/>
              <a:t>3</a:t>
            </a:r>
            <a:r>
              <a:rPr lang="en-US" sz="2400" dirty="0" smtClean="0"/>
              <a:t>0</a:t>
            </a:r>
            <a:r>
              <a:rPr lang="en-US" sz="2400" dirty="0" smtClean="0"/>
              <a:t>%</a:t>
            </a:r>
          </a:p>
          <a:p>
            <a:r>
              <a:rPr lang="en-US" sz="2400" dirty="0" smtClean="0"/>
              <a:t>Performance –weighted at </a:t>
            </a:r>
            <a:r>
              <a:rPr lang="en-US" sz="2400" dirty="0" smtClean="0"/>
              <a:t>20</a:t>
            </a:r>
            <a:r>
              <a:rPr lang="en-US" sz="2400" dirty="0" smtClean="0"/>
              <a:t>%</a:t>
            </a:r>
          </a:p>
          <a:p>
            <a:endParaRPr lang="en-US" sz="2400" dirty="0"/>
          </a:p>
          <a:p>
            <a:r>
              <a:rPr lang="en-US" sz="2400" dirty="0" smtClean="0"/>
              <a:t>That’s it – all assignments will fall into one (and sometimes more than one) of these categories</a:t>
            </a:r>
            <a:endParaRPr lang="en-US" sz="2400" dirty="0"/>
          </a:p>
        </p:txBody>
      </p:sp>
      <p:pic>
        <p:nvPicPr>
          <p:cNvPr id="1026" name="Picture 2" descr="C:\Users\tbergstein\AppData\Local\Microsoft\Windows\Temporary Internet Files\Content.IE5\3F4DAMIP\MC900391156[1].wmf"/>
          <p:cNvPicPr>
            <a:picLocks noGrp="1" noChangeAspect="1" noChangeArrowheads="1"/>
          </p:cNvPicPr>
          <p:nvPr>
            <p:ph sz="quarter" idx="2"/>
          </p:nvPr>
        </p:nvPicPr>
        <p:blipFill>
          <a:blip r:embed="rId2" cstate="print">
            <a:extLst>
              <a:ext uri="{28A0092B-C50C-407E-A947-70E740481C1C}">
                <a14:useLocalDpi xmlns:a14="http://schemas.microsoft.com/office/drawing/2010/main" val="0"/>
              </a:ext>
            </a:extLst>
          </a:blip>
          <a:stretch>
            <a:fillRect/>
          </a:stretch>
        </p:blipFill>
        <p:spPr bwMode="auto">
          <a:xfrm>
            <a:off x="6325463" y="2819400"/>
            <a:ext cx="1446937" cy="2354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47095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Why?</a:t>
            </a:r>
            <a:endParaRPr lang="en-US" sz="4000" dirty="0"/>
          </a:p>
        </p:txBody>
      </p:sp>
      <p:pic>
        <p:nvPicPr>
          <p:cNvPr id="2050" name="Picture 2" descr="C:\Users\tbergstein\AppData\Local\Microsoft\Windows\Temporary Internet Files\Content.IE5\BVT395O9\MC900439356[1].jpg"/>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tretch>
            <a:fillRect/>
          </a:stretch>
        </p:blipFill>
        <p:spPr bwMode="auto">
          <a:xfrm>
            <a:off x="228600" y="1524000"/>
            <a:ext cx="3352800" cy="213360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sz="quarter" idx="2"/>
          </p:nvPr>
        </p:nvSpPr>
        <p:spPr>
          <a:xfrm>
            <a:off x="3733800" y="1524000"/>
            <a:ext cx="5410200" cy="2286000"/>
          </a:xfrm>
        </p:spPr>
        <p:txBody>
          <a:bodyPr>
            <a:normAutofit/>
          </a:bodyPr>
          <a:lstStyle/>
          <a:p>
            <a:r>
              <a:rPr lang="en-US" sz="2400" dirty="0" smtClean="0"/>
              <a:t>How do you know what to do on a job?</a:t>
            </a:r>
          </a:p>
          <a:p>
            <a:r>
              <a:rPr lang="en-US" sz="2400" dirty="0" smtClean="0"/>
              <a:t>Do you get grades and/or report cards?</a:t>
            </a:r>
          </a:p>
          <a:p>
            <a:r>
              <a:rPr lang="en-US" sz="2400" dirty="0" smtClean="0"/>
              <a:t>Self-assessment</a:t>
            </a:r>
          </a:p>
          <a:p>
            <a:r>
              <a:rPr lang="en-US" sz="2400" dirty="0" smtClean="0"/>
              <a:t>The </a:t>
            </a:r>
            <a:r>
              <a:rPr lang="en-US" sz="2400" dirty="0" smtClean="0"/>
              <a:t>boss/co-workers</a:t>
            </a:r>
            <a:endParaRPr lang="en-US" sz="2400" dirty="0"/>
          </a:p>
        </p:txBody>
      </p:sp>
      <p:sp>
        <p:nvSpPr>
          <p:cNvPr id="3" name="TextBox 2"/>
          <p:cNvSpPr txBox="1"/>
          <p:nvPr/>
        </p:nvSpPr>
        <p:spPr>
          <a:xfrm>
            <a:off x="152400" y="3962400"/>
            <a:ext cx="8839200" cy="2308324"/>
          </a:xfrm>
          <a:prstGeom prst="rect">
            <a:avLst/>
          </a:prstGeom>
          <a:noFill/>
        </p:spPr>
        <p:txBody>
          <a:bodyPr wrap="square" rtlCol="0">
            <a:spAutoFit/>
          </a:bodyPr>
          <a:lstStyle/>
          <a:p>
            <a:r>
              <a:rPr lang="en-US" b="1" dirty="0"/>
              <a:t>Johnny’s story</a:t>
            </a:r>
            <a:r>
              <a:rPr lang="en-US" dirty="0"/>
              <a:t>:  Grade averages 72 which is a </a:t>
            </a:r>
            <a:r>
              <a:rPr lang="en-US" dirty="0" smtClean="0"/>
              <a:t>C;  but Johnny </a:t>
            </a:r>
            <a:r>
              <a:rPr lang="en-US" dirty="0"/>
              <a:t>hasn’t missed a day in over a month, turned all his homework lately, </a:t>
            </a:r>
            <a:r>
              <a:rPr lang="en-US" dirty="0" smtClean="0"/>
              <a:t>is not </a:t>
            </a:r>
            <a:r>
              <a:rPr lang="en-US" dirty="0"/>
              <a:t>talking a lot – improved behavior; didn’t do too well on the last test but has been showing continuing progress; starting to make more effort, attitude is better, seems happier and is coming to class </a:t>
            </a:r>
            <a:r>
              <a:rPr lang="en-US" dirty="0" smtClean="0"/>
              <a:t>regularly.  In the </a:t>
            </a:r>
            <a:r>
              <a:rPr lang="en-US" dirty="0"/>
              <a:t>beginning of the </a:t>
            </a:r>
            <a:r>
              <a:rPr lang="en-US" dirty="0" smtClean="0"/>
              <a:t>semester </a:t>
            </a:r>
            <a:r>
              <a:rPr lang="en-US" dirty="0"/>
              <a:t>he bombed a bunch of assignments, missed a lot of class and because of averaging it doesn’t mean much; even if he aces every single assignment from here on out he can still only get a low </a:t>
            </a:r>
            <a:r>
              <a:rPr lang="en-US" dirty="0" smtClean="0"/>
              <a:t>B</a:t>
            </a:r>
            <a:endParaRPr lang="en-US" dirty="0"/>
          </a:p>
          <a:p>
            <a:r>
              <a:rPr lang="en-US" dirty="0" smtClean="0"/>
              <a:t>But </a:t>
            </a:r>
            <a:r>
              <a:rPr lang="en-US" dirty="0"/>
              <a:t>how should we evaluate him?</a:t>
            </a:r>
            <a:endParaRPr lang="en-US" dirty="0"/>
          </a:p>
        </p:txBody>
      </p:sp>
    </p:spTree>
    <p:extLst>
      <p:ext uri="{BB962C8B-B14F-4D97-AF65-F5344CB8AC3E}">
        <p14:creationId xmlns:p14="http://schemas.microsoft.com/office/powerpoint/2010/main" val="1061636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Holistic basis</a:t>
            </a:r>
            <a:endParaRPr lang="en-US" dirty="0"/>
          </a:p>
        </p:txBody>
      </p:sp>
      <p:sp>
        <p:nvSpPr>
          <p:cNvPr id="3" name="Content Placeholder 2"/>
          <p:cNvSpPr>
            <a:spLocks noGrp="1"/>
          </p:cNvSpPr>
          <p:nvPr>
            <p:ph sz="quarter" idx="1"/>
          </p:nvPr>
        </p:nvSpPr>
        <p:spPr/>
        <p:txBody>
          <a:bodyPr>
            <a:normAutofit/>
          </a:bodyPr>
          <a:lstStyle/>
          <a:p>
            <a:r>
              <a:rPr lang="en-US" sz="2400" b="1" dirty="0" smtClean="0"/>
              <a:t>Holistic</a:t>
            </a:r>
            <a:r>
              <a:rPr lang="en-US" sz="2400" dirty="0" smtClean="0"/>
              <a:t> – understanding that parts make up the whole; looking at it all together</a:t>
            </a:r>
          </a:p>
          <a:p>
            <a:r>
              <a:rPr lang="en-US" sz="2400" dirty="0" smtClean="0"/>
              <a:t>We judge others based </a:t>
            </a:r>
            <a:r>
              <a:rPr lang="en-US" sz="2400" dirty="0" smtClean="0"/>
              <a:t>on a </a:t>
            </a:r>
            <a:r>
              <a:rPr lang="en-US" sz="2400" dirty="0" smtClean="0"/>
              <a:t>holistic basis all the time </a:t>
            </a:r>
          </a:p>
          <a:p>
            <a:r>
              <a:rPr lang="en-US" sz="2400" dirty="0" smtClean="0"/>
              <a:t>Which way of evaluation would be the most fair for Johnny:  average points or the 3Ps?</a:t>
            </a:r>
            <a:endParaRPr lang="en-US" sz="2400" dirty="0"/>
          </a:p>
        </p:txBody>
      </p:sp>
      <p:pic>
        <p:nvPicPr>
          <p:cNvPr id="3075" name="Picture 3" descr="C:\Users\tbergstein\AppData\Local\Microsoft\Windows\Temporary Internet Files\Content.IE5\3F4DAMIP\MC900439612[1].png"/>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tretch>
            <a:fillRect/>
          </a:stretch>
        </p:blipFill>
        <p:spPr bwMode="auto">
          <a:xfrm>
            <a:off x="4845050" y="2493328"/>
            <a:ext cx="3886200" cy="2763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4164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Evaluation</a:t>
            </a:r>
            <a:endParaRPr lang="en-US" dirty="0"/>
          </a:p>
        </p:txBody>
      </p:sp>
      <p:sp>
        <p:nvSpPr>
          <p:cNvPr id="3" name="Content Placeholder 2"/>
          <p:cNvSpPr>
            <a:spLocks noGrp="1"/>
          </p:cNvSpPr>
          <p:nvPr>
            <p:ph sz="quarter" idx="1"/>
          </p:nvPr>
        </p:nvSpPr>
        <p:spPr>
          <a:xfrm>
            <a:off x="457200" y="1371600"/>
            <a:ext cx="4648200" cy="5257800"/>
          </a:xfrm>
        </p:spPr>
        <p:txBody>
          <a:bodyPr>
            <a:noAutofit/>
          </a:bodyPr>
          <a:lstStyle/>
          <a:p>
            <a:r>
              <a:rPr lang="en-US" sz="2300" dirty="0" smtClean="0"/>
              <a:t>You will keep a portfolio of work throughout the </a:t>
            </a:r>
            <a:r>
              <a:rPr lang="en-US" sz="2300" dirty="0" smtClean="0"/>
              <a:t>quarter </a:t>
            </a:r>
            <a:r>
              <a:rPr lang="en-US" sz="2300" dirty="0" smtClean="0"/>
              <a:t>– keep everything!</a:t>
            </a:r>
          </a:p>
          <a:p>
            <a:r>
              <a:rPr lang="en-US" sz="2300" dirty="0" smtClean="0"/>
              <a:t>You and I both evaluate your </a:t>
            </a:r>
            <a:r>
              <a:rPr lang="en-US" sz="2300" dirty="0" smtClean="0"/>
              <a:t>portfolio.</a:t>
            </a:r>
            <a:endParaRPr lang="en-US" sz="2300" dirty="0" smtClean="0"/>
          </a:p>
          <a:p>
            <a:r>
              <a:rPr lang="en-US" sz="2300" dirty="0" smtClean="0"/>
              <a:t>Your evaluation is worth 50% of your overall </a:t>
            </a:r>
            <a:r>
              <a:rPr lang="en-US" sz="2300" dirty="0" smtClean="0"/>
              <a:t>grade.</a:t>
            </a:r>
            <a:endParaRPr lang="en-US" sz="2300" dirty="0" smtClean="0"/>
          </a:p>
          <a:p>
            <a:r>
              <a:rPr lang="en-US" sz="2300" dirty="0" smtClean="0"/>
              <a:t>You will </a:t>
            </a:r>
            <a:r>
              <a:rPr lang="en-US" sz="2300" dirty="0" smtClean="0"/>
              <a:t>evaluate your </a:t>
            </a:r>
            <a:r>
              <a:rPr lang="en-US" sz="2300" dirty="0" smtClean="0"/>
              <a:t>work on an individual </a:t>
            </a:r>
            <a:r>
              <a:rPr lang="en-US" sz="2300" dirty="0" smtClean="0"/>
              <a:t>basis </a:t>
            </a:r>
            <a:r>
              <a:rPr lang="en-US" sz="2300" dirty="0" smtClean="0"/>
              <a:t>and </a:t>
            </a:r>
            <a:r>
              <a:rPr lang="en-US" sz="2300" dirty="0" smtClean="0"/>
              <a:t>reflect on your overall performance </a:t>
            </a:r>
            <a:r>
              <a:rPr lang="en-US" sz="2300" dirty="0" smtClean="0"/>
              <a:t>and </a:t>
            </a:r>
            <a:r>
              <a:rPr lang="en-US" sz="2300" dirty="0" smtClean="0"/>
              <a:t>progress at the end of the quarter/semester.</a:t>
            </a:r>
            <a:endParaRPr lang="en-US" sz="2300" dirty="0" smtClean="0"/>
          </a:p>
          <a:p>
            <a:r>
              <a:rPr lang="en-US" sz="2300" dirty="0" smtClean="0"/>
              <a:t>You will also evaluate your participation weekly.</a:t>
            </a:r>
            <a:endParaRPr lang="en-US" sz="2300" dirty="0"/>
          </a:p>
        </p:txBody>
      </p:sp>
      <p:sp>
        <p:nvSpPr>
          <p:cNvPr id="4" name="Content Placeholder 3"/>
          <p:cNvSpPr>
            <a:spLocks noGrp="1"/>
          </p:cNvSpPr>
          <p:nvPr>
            <p:ph sz="quarter" idx="2"/>
          </p:nvPr>
        </p:nvSpPr>
        <p:spPr>
          <a:xfrm>
            <a:off x="5029200" y="1600200"/>
            <a:ext cx="4191000" cy="5257800"/>
          </a:xfrm>
        </p:spPr>
        <p:txBody>
          <a:bodyPr>
            <a:noAutofit/>
          </a:bodyPr>
          <a:lstStyle/>
          <a:p>
            <a:r>
              <a:rPr lang="en-US" sz="2400" dirty="0" smtClean="0"/>
              <a:t>HONESTY is paramount</a:t>
            </a:r>
          </a:p>
          <a:p>
            <a:pPr lvl="1"/>
            <a:r>
              <a:rPr lang="en-US" sz="3200" b="1" dirty="0" smtClean="0">
                <a:solidFill>
                  <a:srgbClr val="FF0000"/>
                </a:solidFill>
              </a:rPr>
              <a:t>Any dishonesty of any kind (cheating, plagiarism, copying, or any other kind of dishonest behavior) will result in an automatic failure </a:t>
            </a:r>
            <a:r>
              <a:rPr lang="en-US" sz="3200" b="1" dirty="0" smtClean="0">
                <a:solidFill>
                  <a:srgbClr val="FF0000"/>
                </a:solidFill>
              </a:rPr>
              <a:t>for </a:t>
            </a:r>
            <a:r>
              <a:rPr lang="en-US" sz="3200" b="1" dirty="0" smtClean="0">
                <a:solidFill>
                  <a:srgbClr val="FF0000"/>
                </a:solidFill>
              </a:rPr>
              <a:t>that unit!</a:t>
            </a:r>
            <a:endParaRPr lang="en-US" sz="3200" b="1" dirty="0">
              <a:solidFill>
                <a:srgbClr val="FF0000"/>
              </a:solidFill>
            </a:endParaRPr>
          </a:p>
        </p:txBody>
      </p:sp>
      <p:pic>
        <p:nvPicPr>
          <p:cNvPr id="4098" name="Picture 2" descr="C:\Users\tbergstein\AppData\Local\Microsoft\Windows\Temporary Internet Files\Content.IE5\821HMG4T\MC90044142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0"/>
            <a:ext cx="16002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74273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Participation – What is it and how is it graded</a:t>
            </a:r>
            <a:r>
              <a:rPr lang="en-US" dirty="0" smtClean="0"/>
              <a:t>?  (50%)</a:t>
            </a:r>
            <a:endParaRPr lang="en-US" dirty="0"/>
          </a:p>
        </p:txBody>
      </p:sp>
      <p:sp>
        <p:nvSpPr>
          <p:cNvPr id="3" name="Content Placeholder 2"/>
          <p:cNvSpPr>
            <a:spLocks noGrp="1"/>
          </p:cNvSpPr>
          <p:nvPr>
            <p:ph sz="quarter" idx="1"/>
          </p:nvPr>
        </p:nvSpPr>
        <p:spPr>
          <a:xfrm>
            <a:off x="434340" y="1553527"/>
            <a:ext cx="5105400" cy="4800600"/>
          </a:xfrm>
        </p:spPr>
        <p:txBody>
          <a:bodyPr>
            <a:noAutofit/>
          </a:bodyPr>
          <a:lstStyle/>
          <a:p>
            <a:r>
              <a:rPr lang="en-US" sz="2400" dirty="0" smtClean="0"/>
              <a:t>Criteria:</a:t>
            </a:r>
          </a:p>
          <a:p>
            <a:pPr marL="342900" lvl="1" indent="-342900">
              <a:buFont typeface="Arial" panose="020B0604020202020204" pitchFamily="34" charset="0"/>
              <a:buChar char="•"/>
            </a:pPr>
            <a:r>
              <a:rPr lang="en-US" sz="2000" dirty="0" smtClean="0"/>
              <a:t>Follow directions the first time they are </a:t>
            </a:r>
            <a:r>
              <a:rPr lang="en-US" sz="2000" dirty="0" smtClean="0"/>
              <a:t>given.</a:t>
            </a:r>
            <a:endParaRPr lang="en-US" sz="2000" dirty="0" smtClean="0"/>
          </a:p>
          <a:p>
            <a:pPr marL="342900" lvl="1" indent="-342900">
              <a:buFont typeface="Arial" panose="020B0604020202020204" pitchFamily="34" charset="0"/>
              <a:buChar char="•"/>
            </a:pPr>
            <a:r>
              <a:rPr lang="en-US" sz="2000" dirty="0" smtClean="0"/>
              <a:t>Come to class every day; don’t be </a:t>
            </a:r>
            <a:r>
              <a:rPr lang="en-US" sz="2000" dirty="0" smtClean="0"/>
              <a:t>late.</a:t>
            </a:r>
            <a:endParaRPr lang="en-US" sz="2000" dirty="0" smtClean="0"/>
          </a:p>
          <a:p>
            <a:pPr marL="342900" lvl="1" indent="-342900">
              <a:buFont typeface="Arial" panose="020B0604020202020204" pitchFamily="34" charset="0"/>
              <a:buChar char="•"/>
            </a:pPr>
            <a:r>
              <a:rPr lang="en-US" sz="2000" dirty="0" smtClean="0"/>
              <a:t>Share regularly.  Give good feedback.  Ask good questions</a:t>
            </a:r>
          </a:p>
          <a:p>
            <a:pPr marL="342900" lvl="1" indent="-342900">
              <a:buFont typeface="Arial" panose="020B0604020202020204" pitchFamily="34" charset="0"/>
              <a:buChar char="•"/>
            </a:pPr>
            <a:r>
              <a:rPr lang="en-US" sz="2000" dirty="0" smtClean="0"/>
              <a:t>Take ownership of your results; be accountable</a:t>
            </a:r>
            <a:r>
              <a:rPr lang="en-US" sz="2000" dirty="0" smtClean="0"/>
              <a:t>; be prepared; </a:t>
            </a:r>
            <a:r>
              <a:rPr lang="en-US" sz="2000" dirty="0" smtClean="0"/>
              <a:t>don’t blame.</a:t>
            </a:r>
          </a:p>
          <a:p>
            <a:pPr marL="342900" lvl="1" indent="-342900">
              <a:buFont typeface="Arial" panose="020B0604020202020204" pitchFamily="34" charset="0"/>
              <a:buChar char="•"/>
            </a:pPr>
            <a:r>
              <a:rPr lang="en-US" sz="2000" dirty="0" smtClean="0"/>
              <a:t>Ask for help when you need it; use the advice I give you!</a:t>
            </a:r>
            <a:endParaRPr lang="en-US" sz="2000" dirty="0"/>
          </a:p>
          <a:p>
            <a:r>
              <a:rPr lang="en-US" sz="2400" dirty="0" smtClean="0"/>
              <a:t>You will evaluate your </a:t>
            </a:r>
            <a:r>
              <a:rPr lang="en-US" sz="2400" dirty="0" smtClean="0"/>
              <a:t>performance on </a:t>
            </a:r>
            <a:r>
              <a:rPr lang="en-US" sz="2400" dirty="0" smtClean="0"/>
              <a:t>these criteria each </a:t>
            </a:r>
            <a:r>
              <a:rPr lang="en-US" sz="2400" dirty="0" smtClean="0"/>
              <a:t>Friday.  I </a:t>
            </a:r>
            <a:r>
              <a:rPr lang="en-US" sz="2400" dirty="0" smtClean="0"/>
              <a:t>will also evaluate on a weekly basis.</a:t>
            </a:r>
            <a:endParaRPr lang="en-US" sz="2400" dirty="0"/>
          </a:p>
        </p:txBody>
      </p:sp>
      <p:pic>
        <p:nvPicPr>
          <p:cNvPr id="5125" name="Picture 5" descr="C:\Users\tbergstein\AppData\Local\Microsoft\Windows\Temporary Internet Files\Content.IE5\821HMG4T\MC900058990[1].wmf"/>
          <p:cNvPicPr>
            <a:picLocks noGrp="1" noChangeAspect="1" noChangeArrowheads="1"/>
          </p:cNvPicPr>
          <p:nvPr>
            <p:ph sz="quarter" idx="2"/>
          </p:nvPr>
        </p:nvPicPr>
        <p:blipFill>
          <a:blip r:embed="rId3" cstate="print">
            <a:extLst>
              <a:ext uri="{28A0092B-C50C-407E-A947-70E740481C1C}">
                <a14:useLocalDpi xmlns:a14="http://schemas.microsoft.com/office/drawing/2010/main" val="0"/>
              </a:ext>
            </a:extLst>
          </a:blip>
          <a:stretch>
            <a:fillRect/>
          </a:stretch>
        </p:blipFill>
        <p:spPr bwMode="auto">
          <a:xfrm>
            <a:off x="6759608" y="4648200"/>
            <a:ext cx="2110526" cy="1752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rot="20234744">
            <a:off x="5554417" y="1618952"/>
            <a:ext cx="3145266" cy="923330"/>
          </a:xfrm>
          <a:prstGeom prst="rect">
            <a:avLst/>
          </a:prstGeom>
          <a:noFill/>
        </p:spPr>
        <p:txBody>
          <a:bodyPr wrap="square" rtlCol="0">
            <a:spAutoFit/>
          </a:bodyPr>
          <a:lstStyle/>
          <a:p>
            <a:r>
              <a:rPr lang="en-US" dirty="0"/>
              <a:t> </a:t>
            </a:r>
            <a:r>
              <a:rPr lang="en-US" dirty="0" smtClean="0">
                <a:solidFill>
                  <a:srgbClr val="0070C0"/>
                </a:solidFill>
              </a:rPr>
              <a:t>Can you give examples of what good participation might look like?</a:t>
            </a:r>
            <a:endParaRPr lang="en-US" dirty="0">
              <a:solidFill>
                <a:srgbClr val="0070C0"/>
              </a:solidFill>
            </a:endParaRPr>
          </a:p>
        </p:txBody>
      </p:sp>
      <p:sp>
        <p:nvSpPr>
          <p:cNvPr id="5" name="TextBox 4"/>
          <p:cNvSpPr txBox="1"/>
          <p:nvPr/>
        </p:nvSpPr>
        <p:spPr>
          <a:xfrm>
            <a:off x="6705600" y="3030497"/>
            <a:ext cx="2209800" cy="1477328"/>
          </a:xfrm>
          <a:prstGeom prst="rect">
            <a:avLst/>
          </a:prstGeom>
          <a:noFill/>
        </p:spPr>
        <p:txBody>
          <a:bodyPr wrap="square" rtlCol="0">
            <a:spAutoFit/>
          </a:bodyPr>
          <a:lstStyle/>
          <a:p>
            <a:r>
              <a:rPr lang="en-US" dirty="0" smtClean="0">
                <a:solidFill>
                  <a:srgbClr val="FF0000"/>
                </a:solidFill>
              </a:rPr>
              <a:t>Bring materials:(laptop, pencil, binder, paper, homework, readings, etc.) </a:t>
            </a:r>
            <a:endParaRPr lang="en-US" dirty="0">
              <a:solidFill>
                <a:srgbClr val="FF0000"/>
              </a:solidFill>
            </a:endParaRPr>
          </a:p>
        </p:txBody>
      </p:sp>
      <p:sp>
        <p:nvSpPr>
          <p:cNvPr id="7" name="TextBox 6"/>
          <p:cNvSpPr txBox="1"/>
          <p:nvPr/>
        </p:nvSpPr>
        <p:spPr>
          <a:xfrm>
            <a:off x="7429499" y="2133600"/>
            <a:ext cx="2019301" cy="646331"/>
          </a:xfrm>
          <a:prstGeom prst="rect">
            <a:avLst/>
          </a:prstGeom>
          <a:noFill/>
        </p:spPr>
        <p:txBody>
          <a:bodyPr wrap="square" rtlCol="0">
            <a:spAutoFit/>
          </a:bodyPr>
          <a:lstStyle/>
          <a:p>
            <a:r>
              <a:rPr lang="en-US" dirty="0" smtClean="0">
                <a:solidFill>
                  <a:srgbClr val="00B050"/>
                </a:solidFill>
              </a:rPr>
              <a:t>Respect  other learners</a:t>
            </a:r>
            <a:endParaRPr lang="en-US" dirty="0">
              <a:solidFill>
                <a:srgbClr val="00B050"/>
              </a:solidFill>
            </a:endParaRPr>
          </a:p>
        </p:txBody>
      </p:sp>
      <p:sp>
        <p:nvSpPr>
          <p:cNvPr id="8" name="TextBox 7"/>
          <p:cNvSpPr txBox="1"/>
          <p:nvPr/>
        </p:nvSpPr>
        <p:spPr>
          <a:xfrm rot="1294193">
            <a:off x="5628814" y="4018613"/>
            <a:ext cx="1127252" cy="923330"/>
          </a:xfrm>
          <a:prstGeom prst="rect">
            <a:avLst/>
          </a:prstGeom>
          <a:noFill/>
        </p:spPr>
        <p:txBody>
          <a:bodyPr wrap="square" rtlCol="0">
            <a:spAutoFit/>
          </a:bodyPr>
          <a:lstStyle/>
          <a:p>
            <a:r>
              <a:rPr lang="en-US" dirty="0" smtClean="0">
                <a:solidFill>
                  <a:srgbClr val="7030A0"/>
                </a:solidFill>
              </a:rPr>
              <a:t>Don’t make excuses</a:t>
            </a:r>
            <a:endParaRPr lang="en-US" dirty="0">
              <a:solidFill>
                <a:srgbClr val="7030A0"/>
              </a:solidFill>
            </a:endParaRPr>
          </a:p>
        </p:txBody>
      </p:sp>
      <p:sp>
        <p:nvSpPr>
          <p:cNvPr id="9" name="TextBox 8"/>
          <p:cNvSpPr txBox="1"/>
          <p:nvPr/>
        </p:nvSpPr>
        <p:spPr>
          <a:xfrm>
            <a:off x="5483320" y="5626922"/>
            <a:ext cx="1222280" cy="400110"/>
          </a:xfrm>
          <a:prstGeom prst="rect">
            <a:avLst/>
          </a:prstGeom>
          <a:noFill/>
        </p:spPr>
        <p:txBody>
          <a:bodyPr wrap="square" rtlCol="0">
            <a:spAutoFit/>
          </a:bodyPr>
          <a:lstStyle/>
          <a:p>
            <a:r>
              <a:rPr lang="en-US" sz="2000" dirty="0" smtClean="0">
                <a:solidFill>
                  <a:srgbClr val="C00000"/>
                </a:solidFill>
              </a:rPr>
              <a:t>Set goals</a:t>
            </a:r>
            <a:r>
              <a:rPr lang="en-US" sz="2000" dirty="0" smtClean="0"/>
              <a:t>.</a:t>
            </a:r>
            <a:endParaRPr lang="en-US" sz="2000" dirty="0"/>
          </a:p>
        </p:txBody>
      </p:sp>
    </p:spTree>
    <p:extLst>
      <p:ext uri="{BB962C8B-B14F-4D97-AF65-F5344CB8AC3E}">
        <p14:creationId xmlns:p14="http://schemas.microsoft.com/office/powerpoint/2010/main" val="394389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1066800"/>
          </a:xfrm>
        </p:spPr>
        <p:txBody>
          <a:bodyPr>
            <a:normAutofit fontScale="90000"/>
          </a:bodyPr>
          <a:lstStyle/>
          <a:p>
            <a:r>
              <a:rPr lang="en-US" dirty="0" smtClean="0"/>
              <a:t>Progress – Do you know more at the end of the </a:t>
            </a:r>
            <a:r>
              <a:rPr lang="en-US" dirty="0" smtClean="0"/>
              <a:t>quarter </a:t>
            </a:r>
            <a:r>
              <a:rPr lang="en-US" dirty="0" smtClean="0"/>
              <a:t>than </a:t>
            </a:r>
            <a:r>
              <a:rPr lang="en-US" dirty="0" smtClean="0"/>
              <a:t>when you started the class?  (30%)</a:t>
            </a:r>
            <a:endParaRPr lang="en-US" dirty="0"/>
          </a:p>
        </p:txBody>
      </p:sp>
      <p:pic>
        <p:nvPicPr>
          <p:cNvPr id="6146" name="Picture 2" descr="C:\Users\tbergstein\AppData\Local\Microsoft\Windows\Temporary Internet Files\Content.IE5\KWFP3WHV\MC900059688[1].wmf"/>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1752600"/>
            <a:ext cx="3089438" cy="403860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sz="quarter" idx="2"/>
          </p:nvPr>
        </p:nvSpPr>
        <p:spPr>
          <a:xfrm>
            <a:off x="3886200" y="1828800"/>
            <a:ext cx="5029200" cy="4525963"/>
          </a:xfrm>
        </p:spPr>
        <p:txBody>
          <a:bodyPr>
            <a:normAutofit lnSpcReduction="10000"/>
          </a:bodyPr>
          <a:lstStyle/>
          <a:p>
            <a:pPr marL="342900" indent="-342900">
              <a:buFont typeface="Arial" panose="020B0604020202020204" pitchFamily="34" charset="0"/>
              <a:buChar char="•"/>
            </a:pPr>
            <a:r>
              <a:rPr lang="en-US" sz="2400" dirty="0" smtClean="0"/>
              <a:t>Participation:  Do you know how to interact with others and the teacher </a:t>
            </a:r>
            <a:r>
              <a:rPr lang="en-US" sz="2400" dirty="0" smtClean="0"/>
              <a:t>better than </a:t>
            </a:r>
            <a:r>
              <a:rPr lang="en-US" sz="2400" dirty="0" smtClean="0"/>
              <a:t>you did at the start of the </a:t>
            </a:r>
            <a:r>
              <a:rPr lang="en-US" sz="2400" dirty="0" smtClean="0"/>
              <a:t>quarter/semester?</a:t>
            </a:r>
            <a:endParaRPr lang="en-US" sz="2400" dirty="0" smtClean="0"/>
          </a:p>
          <a:p>
            <a:pPr marL="342900" indent="-342900">
              <a:buFont typeface="Arial" panose="020B0604020202020204" pitchFamily="34" charset="0"/>
              <a:buChar char="•"/>
            </a:pPr>
            <a:r>
              <a:rPr lang="en-US" sz="2400" dirty="0" smtClean="0"/>
              <a:t>Performance:  How do you do on large and small tasks?  Can you handle more tasks more efficiently?</a:t>
            </a:r>
          </a:p>
          <a:p>
            <a:pPr marL="342900" indent="-342900">
              <a:buFont typeface="Arial" panose="020B0604020202020204" pitchFamily="34" charset="0"/>
              <a:buChar char="•"/>
            </a:pPr>
            <a:r>
              <a:rPr lang="en-US" sz="2400" dirty="0" smtClean="0"/>
              <a:t>Setting and Achieving Specific Goals:  There will be a class goal and 2-3 personal goals for everyone.  Did you make your personal and class goals?</a:t>
            </a:r>
            <a:endParaRPr lang="en-US" sz="2400" dirty="0"/>
          </a:p>
        </p:txBody>
      </p:sp>
    </p:spTree>
    <p:extLst>
      <p:ext uri="{BB962C8B-B14F-4D97-AF65-F5344CB8AC3E}">
        <p14:creationId xmlns:p14="http://schemas.microsoft.com/office/powerpoint/2010/main" val="3321252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Performance – Standards, tests and self- </a:t>
            </a:r>
            <a:r>
              <a:rPr lang="en-US" dirty="0" smtClean="0"/>
              <a:t>assessment  (20%)</a:t>
            </a:r>
            <a:endParaRPr lang="en-US" dirty="0"/>
          </a:p>
        </p:txBody>
      </p:sp>
      <p:sp>
        <p:nvSpPr>
          <p:cNvPr id="3" name="Content Placeholder 2"/>
          <p:cNvSpPr>
            <a:spLocks noGrp="1"/>
          </p:cNvSpPr>
          <p:nvPr>
            <p:ph sz="quarter" idx="1"/>
          </p:nvPr>
        </p:nvSpPr>
        <p:spPr>
          <a:xfrm>
            <a:off x="381000" y="1828800"/>
            <a:ext cx="4038600" cy="4495800"/>
          </a:xfrm>
        </p:spPr>
        <p:txBody>
          <a:bodyPr>
            <a:noAutofit/>
          </a:bodyPr>
          <a:lstStyle/>
          <a:p>
            <a:pPr marL="342900" indent="-342900">
              <a:buFont typeface="Arial" panose="020B0604020202020204" pitchFamily="34" charset="0"/>
              <a:buChar char="•"/>
            </a:pPr>
            <a:r>
              <a:rPr lang="en-US" sz="2300" dirty="0" smtClean="0"/>
              <a:t>Not an average over the </a:t>
            </a:r>
            <a:r>
              <a:rPr lang="en-US" sz="2300" dirty="0" smtClean="0"/>
              <a:t>quarter/semester.</a:t>
            </a:r>
            <a:endParaRPr lang="en-US" sz="2300" dirty="0" smtClean="0"/>
          </a:p>
          <a:p>
            <a:pPr marL="342900" indent="-342900">
              <a:buFont typeface="Arial" panose="020B0604020202020204" pitchFamily="34" charset="0"/>
              <a:buChar char="•"/>
            </a:pPr>
            <a:r>
              <a:rPr lang="en-US" sz="2300" dirty="0" smtClean="0"/>
              <a:t>Evaluation of an entire </a:t>
            </a:r>
            <a:r>
              <a:rPr lang="en-US" sz="2300" dirty="0" smtClean="0"/>
              <a:t>collection.</a:t>
            </a:r>
            <a:endParaRPr lang="en-US" sz="2300" dirty="0" smtClean="0"/>
          </a:p>
          <a:p>
            <a:pPr marL="342900" indent="-342900">
              <a:buFont typeface="Arial" panose="020B0604020202020204" pitchFamily="34" charset="0"/>
              <a:buChar char="•"/>
            </a:pPr>
            <a:r>
              <a:rPr lang="en-US" sz="2300" dirty="0" smtClean="0"/>
              <a:t>You will write a reflection on your assessment </a:t>
            </a:r>
          </a:p>
          <a:p>
            <a:pPr marL="342900" indent="-342900">
              <a:buFont typeface="Arial" panose="020B0604020202020204" pitchFamily="34" charset="0"/>
              <a:buChar char="•"/>
            </a:pPr>
            <a:r>
              <a:rPr lang="en-US" sz="2300" dirty="0" smtClean="0"/>
              <a:t>Read some books, write about every 2 weeks (smaller writing more often)</a:t>
            </a:r>
          </a:p>
          <a:p>
            <a:pPr marL="342900" indent="-342900">
              <a:buFont typeface="Arial" panose="020B0604020202020204" pitchFamily="34" charset="0"/>
              <a:buChar char="•"/>
            </a:pPr>
            <a:r>
              <a:rPr lang="en-US" sz="2300" dirty="0" smtClean="0"/>
              <a:t>Also includes unit tests, </a:t>
            </a:r>
            <a:r>
              <a:rPr lang="en-US" sz="2300" dirty="0" smtClean="0"/>
              <a:t>journal entries.</a:t>
            </a:r>
            <a:endParaRPr lang="en-US" sz="2300" dirty="0"/>
          </a:p>
        </p:txBody>
      </p:sp>
      <p:pic>
        <p:nvPicPr>
          <p:cNvPr id="7171" name="Picture 3" descr="C:\Users\tbergstein\AppData\Local\Microsoft\Windows\Temporary Internet Files\Content.IE5\BVT395O9\MC900231780[1].wmf"/>
          <p:cNvPicPr>
            <a:picLocks noGrp="1" noChangeAspect="1" noChangeArrowheads="1"/>
          </p:cNvPicPr>
          <p:nvPr>
            <p:ph sz="quarter" idx="2"/>
          </p:nvPr>
        </p:nvPicPr>
        <p:blipFill>
          <a:blip r:embed="rId2" cstate="print">
            <a:extLst>
              <a:ext uri="{28A0092B-C50C-407E-A947-70E740481C1C}">
                <a14:useLocalDpi xmlns:a14="http://schemas.microsoft.com/office/drawing/2010/main" val="0"/>
              </a:ext>
            </a:extLst>
          </a:blip>
          <a:stretch>
            <a:fillRect/>
          </a:stretch>
        </p:blipFill>
        <p:spPr bwMode="auto">
          <a:xfrm>
            <a:off x="5390144" y="2752458"/>
            <a:ext cx="2796012" cy="2245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94189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915400" cy="990600"/>
          </a:xfrm>
        </p:spPr>
        <p:txBody>
          <a:bodyPr>
            <a:normAutofit fontScale="90000"/>
          </a:bodyPr>
          <a:lstStyle/>
          <a:p>
            <a:r>
              <a:rPr lang="en-US" dirty="0" smtClean="0"/>
              <a:t>Grades – UH OH… </a:t>
            </a:r>
            <a:r>
              <a:rPr lang="en-US" dirty="0" smtClean="0"/>
              <a:t>or </a:t>
            </a:r>
            <a:r>
              <a:rPr lang="en-US" dirty="0" smtClean="0"/>
              <a:t>What can I expect?</a:t>
            </a:r>
            <a:endParaRPr lang="en-US" dirty="0"/>
          </a:p>
        </p:txBody>
      </p:sp>
      <p:pic>
        <p:nvPicPr>
          <p:cNvPr id="8194" name="Picture 2" descr="C:\Users\tbergstein\AppData\Local\Microsoft\Windows\Temporary Internet Files\Content.IE5\3F4DAMIP\MC900285436[1].wmf"/>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09800"/>
            <a:ext cx="3505295" cy="281940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sz="quarter" idx="2"/>
          </p:nvPr>
        </p:nvSpPr>
        <p:spPr>
          <a:xfrm>
            <a:off x="3886200" y="1828800"/>
            <a:ext cx="5105400" cy="4525963"/>
          </a:xfrm>
        </p:spPr>
        <p:txBody>
          <a:bodyPr>
            <a:normAutofit lnSpcReduction="10000"/>
          </a:bodyPr>
          <a:lstStyle/>
          <a:p>
            <a:r>
              <a:rPr lang="en-US" sz="2800" dirty="0" smtClean="0"/>
              <a:t>A means “Above and beyond”</a:t>
            </a:r>
          </a:p>
          <a:p>
            <a:r>
              <a:rPr lang="en-US" sz="2800" dirty="0" smtClean="0"/>
              <a:t>B means “Basically fine”</a:t>
            </a:r>
          </a:p>
          <a:p>
            <a:r>
              <a:rPr lang="en-US" sz="2800" dirty="0" smtClean="0"/>
              <a:t>C means “Could’ve done better”</a:t>
            </a:r>
            <a:endParaRPr lang="en-US" sz="2800" dirty="0"/>
          </a:p>
          <a:p>
            <a:r>
              <a:rPr lang="en-US" sz="2800" dirty="0" smtClean="0"/>
              <a:t>D means “Didn’t try”</a:t>
            </a:r>
          </a:p>
          <a:p>
            <a:r>
              <a:rPr lang="en-US" sz="2800" dirty="0" smtClean="0"/>
              <a:t>F means “ Forget about it” or “excuses, excuses, excuses”</a:t>
            </a:r>
          </a:p>
          <a:p>
            <a:pPr algn="l"/>
            <a:r>
              <a:rPr lang="en-US" sz="3200" dirty="0" smtClean="0"/>
              <a:t>In the real world most employees are “B” employees</a:t>
            </a:r>
            <a:endParaRPr lang="en-US" sz="3200" dirty="0"/>
          </a:p>
        </p:txBody>
      </p:sp>
    </p:spTree>
    <p:extLst>
      <p:ext uri="{BB962C8B-B14F-4D97-AF65-F5344CB8AC3E}">
        <p14:creationId xmlns:p14="http://schemas.microsoft.com/office/powerpoint/2010/main" val="11366267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276</TotalTime>
  <Words>1543</Words>
  <Application>Microsoft Office PowerPoint</Application>
  <PresentationFormat>On-screen Show (4:3)</PresentationFormat>
  <Paragraphs>85</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Median</vt:lpstr>
      <vt:lpstr>3P System</vt:lpstr>
      <vt:lpstr>What are the 3Ps?</vt:lpstr>
      <vt:lpstr>Why?</vt:lpstr>
      <vt:lpstr>Holistic basis</vt:lpstr>
      <vt:lpstr>Evaluation</vt:lpstr>
      <vt:lpstr>Participation – What is it and how is it graded?  (50%)</vt:lpstr>
      <vt:lpstr>Progress – Do you know more at the end of the quarter than when you started the class?  (30%)</vt:lpstr>
      <vt:lpstr>Performance – Standards, tests and self- assessment  (20%)</vt:lpstr>
      <vt:lpstr>Grades – UH OH… or What can I expect?</vt:lpstr>
      <vt:lpstr>Do these statements answer some of your questions?</vt:lpstr>
    </vt:vector>
  </TitlesOfParts>
  <Company>Deer Valley USD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Tanya Bergstein</dc:creator>
  <cp:lastModifiedBy>Windows User</cp:lastModifiedBy>
  <cp:revision>27</cp:revision>
  <dcterms:created xsi:type="dcterms:W3CDTF">2014-01-05T21:49:32Z</dcterms:created>
  <dcterms:modified xsi:type="dcterms:W3CDTF">2014-06-12T04:02:59Z</dcterms:modified>
</cp:coreProperties>
</file>