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4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" name="Shape 48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Shape 10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get data on how many absences and tardies we have. 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5" name="Shape 5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Say a little about AZ University Requirements vs. DVHS requirements. Discuss CORE(Math, Science, English and Social Studies) classes..No D’s for College..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Shape 6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Shape 6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Talk about Judys friends daughter..softball scholarship for U of A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Shape 8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Should be 3.5 GPA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 flipH="1" rot="10800000">
            <a:off x="0" y="2984999"/>
            <a:ext cx="9144000" cy="2158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" name="Shape 11"/>
          <p:cNvSpPr/>
          <p:nvPr/>
        </p:nvSpPr>
        <p:spPr>
          <a:xfrm>
            <a:off x="0" y="2393175"/>
            <a:ext cx="4617372" cy="590502"/>
          </a:xfrm>
          <a:custGeom>
            <a:pathLst>
              <a:path extrusionOk="0" h="1108924" w="4617373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" name="Shape 12"/>
          <p:cNvSpPr/>
          <p:nvPr/>
        </p:nvSpPr>
        <p:spPr>
          <a:xfrm flipH="1" rot="10800000">
            <a:off x="0" y="2983958"/>
            <a:ext cx="4617372" cy="571095"/>
          </a:xfrm>
          <a:custGeom>
            <a:pathLst>
              <a:path extrusionOk="0" h="1108924" w="4617373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" name="Shape 13"/>
          <p:cNvSpPr txBox="1"/>
          <p:nvPr>
            <p:ph type="ctrTitle"/>
          </p:nvPr>
        </p:nvSpPr>
        <p:spPr>
          <a:xfrm>
            <a:off x="685800" y="1746892"/>
            <a:ext cx="7772400" cy="12380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14" name="Shape 14"/>
          <p:cNvSpPr txBox="1"/>
          <p:nvPr>
            <p:ph idx="1" type="subTitle"/>
          </p:nvPr>
        </p:nvSpPr>
        <p:spPr>
          <a:xfrm>
            <a:off x="685800" y="3093357"/>
            <a:ext cx="7772400" cy="666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i="1" sz="24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buClr>
                <a:schemeClr val="dk2"/>
              </a:buClr>
              <a:buNone/>
              <a:defRPr i="1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buClr>
                <a:schemeClr val="dk2"/>
              </a:buClr>
              <a:buNone/>
              <a:defRPr i="1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i="1" sz="24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i="1" sz="24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i="1" sz="24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i="1" sz="24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i="1" sz="24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buClr>
                <a:schemeClr val="dk2"/>
              </a:buClr>
              <a:buSzPct val="100000"/>
              <a:buNone/>
              <a:defRPr i="1" sz="24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/>
          <p:nvPr/>
        </p:nvSpPr>
        <p:spPr>
          <a:xfrm flipH="1" rot="10800000">
            <a:off x="0" y="1163100"/>
            <a:ext cx="9144000" cy="39803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8" name="Shape 18"/>
          <p:cNvSpPr/>
          <p:nvPr/>
        </p:nvSpPr>
        <p:spPr>
          <a:xfrm flipH="1">
            <a:off x="4526627" y="571349"/>
            <a:ext cx="4617372" cy="590502"/>
          </a:xfrm>
          <a:custGeom>
            <a:pathLst>
              <a:path extrusionOk="0" h="1108924" w="4617373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" name="Shape 19"/>
          <p:cNvSpPr/>
          <p:nvPr/>
        </p:nvSpPr>
        <p:spPr>
          <a:xfrm rot="10800000">
            <a:off x="4526627" y="1162132"/>
            <a:ext cx="4617372" cy="571095"/>
          </a:xfrm>
          <a:custGeom>
            <a:pathLst>
              <a:path extrusionOk="0" h="1108924" w="4617373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" name="Shape 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1" name="Shape 21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/>
        </p:nvSpPr>
        <p:spPr>
          <a:xfrm flipH="1" rot="10800000">
            <a:off x="0" y="1163100"/>
            <a:ext cx="9144000" cy="39803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5" name="Shape 25"/>
          <p:cNvSpPr/>
          <p:nvPr/>
        </p:nvSpPr>
        <p:spPr>
          <a:xfrm rot="10800000">
            <a:off x="4526627" y="1162132"/>
            <a:ext cx="4617372" cy="571095"/>
          </a:xfrm>
          <a:custGeom>
            <a:pathLst>
              <a:path extrusionOk="0" h="1108924" w="4617373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6" name="Shape 2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x="457200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8" name="Shape 28"/>
          <p:cNvSpPr/>
          <p:nvPr/>
        </p:nvSpPr>
        <p:spPr>
          <a:xfrm flipH="1">
            <a:off x="4526627" y="571349"/>
            <a:ext cx="4617372" cy="590502"/>
          </a:xfrm>
          <a:custGeom>
            <a:pathLst>
              <a:path extrusionOk="0" h="1108924" w="4617373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9" name="Shape 29"/>
          <p:cNvSpPr txBox="1"/>
          <p:nvPr>
            <p:ph idx="2" type="body"/>
          </p:nvPr>
        </p:nvSpPr>
        <p:spPr>
          <a:xfrm>
            <a:off x="4692273" y="1200150"/>
            <a:ext cx="3994500" cy="3725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 flipH="1" rot="10800000">
            <a:off x="0" y="1163100"/>
            <a:ext cx="9144000" cy="39803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3" name="Shape 33"/>
          <p:cNvSpPr/>
          <p:nvPr/>
        </p:nvSpPr>
        <p:spPr>
          <a:xfrm flipH="1">
            <a:off x="4526627" y="571349"/>
            <a:ext cx="4617372" cy="590502"/>
          </a:xfrm>
          <a:custGeom>
            <a:pathLst>
              <a:path extrusionOk="0" h="1108924" w="4617373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4" name="Shape 3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35" name="Shape 35"/>
          <p:cNvSpPr/>
          <p:nvPr/>
        </p:nvSpPr>
        <p:spPr>
          <a:xfrm rot="10800000">
            <a:off x="4526627" y="1162132"/>
            <a:ext cx="4617372" cy="571095"/>
          </a:xfrm>
          <a:custGeom>
            <a:pathLst>
              <a:path extrusionOk="0" h="1108924" w="4617373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6" name="Shape 36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1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/>
        </p:nvSpPr>
        <p:spPr>
          <a:xfrm flipH="1" rot="10800000">
            <a:off x="0" y="4412699"/>
            <a:ext cx="9144000" cy="73079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9" name="Shape 39"/>
          <p:cNvSpPr/>
          <p:nvPr/>
        </p:nvSpPr>
        <p:spPr>
          <a:xfrm flipH="1">
            <a:off x="4526627" y="3820834"/>
            <a:ext cx="4617372" cy="590502"/>
          </a:xfrm>
          <a:custGeom>
            <a:pathLst>
              <a:path extrusionOk="0" h="1108924" w="4617373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0" name="Shape 40"/>
          <p:cNvSpPr/>
          <p:nvPr/>
        </p:nvSpPr>
        <p:spPr>
          <a:xfrm rot="10800000">
            <a:off x="4526627" y="4411617"/>
            <a:ext cx="4617372" cy="571095"/>
          </a:xfrm>
          <a:custGeom>
            <a:pathLst>
              <a:path extrusionOk="0" h="1108924" w="4617373">
                <a:moveTo>
                  <a:pt x="1199" y="1108924"/>
                </a:moveTo>
                <a:lnTo>
                  <a:pt x="4617373" y="1108924"/>
                </a:lnTo>
                <a:lnTo>
                  <a:pt x="0" y="0"/>
                </a:lnTo>
                <a:cubicBezTo>
                  <a:pt x="400" y="369641"/>
                  <a:pt x="799" y="739283"/>
                  <a:pt x="1199" y="1108924"/>
                </a:cubicBezTo>
                <a:close/>
              </a:path>
            </a:pathLst>
          </a:custGeom>
          <a:solidFill>
            <a:schemeClr val="dk1">
              <a:alpha val="7843"/>
            </a:scheme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1" name="Shape 41"/>
          <p:cNvSpPr txBox="1"/>
          <p:nvPr>
            <p:ph idx="1" type="body"/>
          </p:nvPr>
        </p:nvSpPr>
        <p:spPr>
          <a:xfrm>
            <a:off x="457200" y="4421726"/>
            <a:ext cx="8229600" cy="5052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dk2"/>
              </a:buClr>
              <a:buSzPct val="100000"/>
              <a:buNone/>
              <a:defRPr i="1" sz="2400">
                <a:solidFill>
                  <a:schemeClr val="dk2"/>
                </a:solidFill>
              </a:defRPr>
            </a:lvl1pPr>
          </a:lstStyle>
          <a:p/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>
                <a:solidFill>
                  <a:schemeClr val="dk2"/>
                </a:solidFill>
              </a:rPr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/>
        </p:nvSpPr>
        <p:spPr>
          <a:xfrm>
            <a:off x="6676" y="76256"/>
            <a:ext cx="9134130" cy="5054792"/>
          </a:xfrm>
          <a:custGeom>
            <a:pathLst>
              <a:path extrusionOk="0" h="6739723" w="9157023">
                <a:moveTo>
                  <a:pt x="1629" y="0"/>
                </a:moveTo>
                <a:lnTo>
                  <a:pt x="9157023" y="4340980"/>
                </a:lnTo>
                <a:lnTo>
                  <a:pt x="1593" y="6739723"/>
                </a:lnTo>
                <a:cubicBezTo>
                  <a:pt x="-3941" y="5123960"/>
                  <a:pt x="7163" y="1615763"/>
                  <a:pt x="1629" y="0"/>
                </a:cubicBezTo>
                <a:close/>
              </a:path>
            </a:pathLst>
          </a:custGeom>
          <a:solidFill>
            <a:srgbClr val="FFFFFF">
              <a:alpha val="6666"/>
            </a:srgbClr>
          </a:solidFill>
          <a:ln>
            <a:noFill/>
          </a:ln>
        </p:spPr>
        <p:txBody>
          <a:bodyPr anchorCtr="0" anchor="ctr" bIns="45700" lIns="91425" rIns="91425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accent1"/>
            </a:gs>
            <a:gs pos="100000">
              <a:schemeClr val="dk2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>
              <a:spcBef>
                <a:spcPts val="0"/>
              </a:spcBef>
              <a:buClr>
                <a:schemeClr val="lt1"/>
              </a:buClr>
              <a:buSzPct val="100000"/>
              <a:buFont typeface="Georgia"/>
              <a:buNone/>
              <a:defRPr sz="4800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600"/>
              </a:spcBef>
              <a:buClr>
                <a:schemeClr val="dk1"/>
              </a:buClr>
              <a:buSzPct val="100000"/>
              <a:buFont typeface="Georgia"/>
              <a:defRPr sz="30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>
              <a:spcBef>
                <a:spcPts val="480"/>
              </a:spcBef>
              <a:buClr>
                <a:schemeClr val="dk1"/>
              </a:buClr>
              <a:buSzPct val="100000"/>
              <a:buFont typeface="Georgia"/>
              <a:def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>
              <a:spcBef>
                <a:spcPts val="480"/>
              </a:spcBef>
              <a:buClr>
                <a:schemeClr val="dk1"/>
              </a:buClr>
              <a:buSzPct val="100000"/>
              <a:buFont typeface="Georgia"/>
              <a:defRPr sz="24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>
              <a:spcBef>
                <a:spcPts val="360"/>
              </a:spcBef>
              <a:buClr>
                <a:schemeClr val="dk1"/>
              </a:buClr>
              <a:buSzPct val="100000"/>
              <a:buFont typeface="Georgia"/>
              <a:defRPr sz="1800">
                <a:solidFill>
                  <a:schemeClr val="dk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556791" y="4749850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300">
                <a:solidFill>
                  <a:schemeClr val="lt2"/>
                </a:solidFill>
                <a:latin typeface="Georgia"/>
                <a:ea typeface="Georgia"/>
                <a:cs typeface="Georgia"/>
                <a:sym typeface="Georgia"/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0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00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://www.raise.me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 txBox="1"/>
          <p:nvPr>
            <p:ph type="ctrTitle"/>
          </p:nvPr>
        </p:nvSpPr>
        <p:spPr>
          <a:xfrm>
            <a:off x="685800" y="1746892"/>
            <a:ext cx="7772400" cy="1238099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Welcome to High School!</a:t>
            </a:r>
          </a:p>
        </p:txBody>
      </p:sp>
      <p:sp>
        <p:nvSpPr>
          <p:cNvPr id="51" name="Shape 51"/>
          <p:cNvSpPr txBox="1"/>
          <p:nvPr>
            <p:ph idx="1" type="subTitle"/>
          </p:nvPr>
        </p:nvSpPr>
        <p:spPr>
          <a:xfrm>
            <a:off x="685800" y="3039728"/>
            <a:ext cx="7772400" cy="2060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52" name="Shape 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68525" y="3039725"/>
            <a:ext cx="2790725" cy="1847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000"/>
              <a:t>How to be successful your freshman year?</a:t>
            </a:r>
          </a:p>
        </p:txBody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indent="-342900" lvl="0" marL="457200" rtl="0">
              <a:spcBef>
                <a:spcPts val="0"/>
              </a:spcBef>
              <a:buSzPct val="100000"/>
            </a:pPr>
            <a:r>
              <a:rPr lang="en" sz="1800"/>
              <a:t>Believing your FRESHMAN year counts! You can always improve your grades!</a:t>
            </a:r>
          </a:p>
          <a:p>
            <a:pPr indent="-342900" lvl="0" marL="457200" rtl="0">
              <a:spcBef>
                <a:spcPts val="0"/>
              </a:spcBef>
              <a:buSzPct val="100000"/>
            </a:pPr>
            <a:r>
              <a:rPr lang="en" sz="1800"/>
              <a:t>School before social life (ALWAYS!)</a:t>
            </a:r>
          </a:p>
          <a:p>
            <a:pPr indent="-342900" lvl="0" marL="457200" rtl="0">
              <a:spcBef>
                <a:spcPts val="0"/>
              </a:spcBef>
              <a:buSzPct val="100000"/>
            </a:pPr>
            <a:r>
              <a:rPr lang="en" sz="1800"/>
              <a:t>Stay on task (no phone or games on computer during class time)</a:t>
            </a:r>
          </a:p>
          <a:p>
            <a:pPr indent="-342900" lvl="0" marL="457200" rtl="0">
              <a:spcBef>
                <a:spcPts val="0"/>
              </a:spcBef>
              <a:buSzPct val="100000"/>
            </a:pPr>
            <a:r>
              <a:rPr lang="en" sz="1800"/>
              <a:t>Do not skip classes </a:t>
            </a:r>
          </a:p>
          <a:p>
            <a:pPr indent="-342900" lvl="0" marL="457200" rtl="0">
              <a:spcBef>
                <a:spcPts val="0"/>
              </a:spcBef>
              <a:buSzPct val="100000"/>
            </a:pPr>
            <a:r>
              <a:rPr lang="en" sz="1800"/>
              <a:t>Be on time to all classes</a:t>
            </a:r>
          </a:p>
          <a:p>
            <a:pPr indent="-342900" lvl="0" marL="457200" rtl="0">
              <a:spcBef>
                <a:spcPts val="0"/>
              </a:spcBef>
              <a:buSzPct val="100000"/>
            </a:pPr>
            <a:r>
              <a:rPr lang="en" sz="1800"/>
              <a:t>Turn in all homework and classwork when it’s due!</a:t>
            </a:r>
          </a:p>
          <a:p>
            <a:pPr indent="-342900" lvl="0" marL="457200" rtl="0">
              <a:spcBef>
                <a:spcPts val="0"/>
              </a:spcBef>
              <a:buSzPct val="100000"/>
            </a:pPr>
            <a:r>
              <a:rPr lang="en" sz="1800"/>
              <a:t>Sign up for extracurricular activities</a:t>
            </a:r>
          </a:p>
          <a:p>
            <a:pPr indent="-342900" lvl="0" marL="457200" rtl="0">
              <a:spcBef>
                <a:spcPts val="0"/>
              </a:spcBef>
              <a:buSzPct val="100000"/>
            </a:pPr>
            <a:r>
              <a:rPr lang="en" sz="1800"/>
              <a:t>Ask questions in class</a:t>
            </a:r>
          </a:p>
          <a:p>
            <a:pPr indent="-342900" lvl="0" marL="457200" rtl="0">
              <a:spcBef>
                <a:spcPts val="0"/>
              </a:spcBef>
              <a:buSzPct val="100000"/>
            </a:pPr>
            <a:r>
              <a:rPr lang="en" sz="1800"/>
              <a:t>Ask for help, stay for tutoring if necessary!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800"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type="title"/>
          </p:nvPr>
        </p:nvSpPr>
        <p:spPr>
          <a:xfrm>
            <a:off x="328375" y="128678"/>
            <a:ext cx="8229600" cy="857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lang="en"/>
              <a:t>Case Study</a:t>
            </a:r>
          </a:p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180325" y="1182975"/>
            <a:ext cx="7101300" cy="3788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pic>
        <p:nvPicPr>
          <p:cNvPr id="113" name="Shape 1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0325" y="1362474"/>
            <a:ext cx="2802699" cy="187342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Shape 114"/>
          <p:cNvSpPr txBox="1"/>
          <p:nvPr/>
        </p:nvSpPr>
        <p:spPr>
          <a:xfrm>
            <a:off x="2983025" y="1502675"/>
            <a:ext cx="5203500" cy="293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indent="-381000" lvl="0" marL="457200" rtl="0">
              <a:spcBef>
                <a:spcPts val="0"/>
              </a:spcBef>
              <a:buSzPct val="100000"/>
              <a:buAutoNum type="arabicPeriod"/>
            </a:pPr>
            <a:r>
              <a:rPr lang="en" sz="2400"/>
              <a:t>Figure out Squidward’s GPA?</a:t>
            </a:r>
          </a:p>
          <a:p>
            <a:pPr indent="-381000" lvl="0" marL="457200" rtl="0">
              <a:spcBef>
                <a:spcPts val="0"/>
              </a:spcBef>
              <a:buSzPct val="100000"/>
              <a:buAutoNum type="arabicPeriod"/>
            </a:pPr>
            <a:r>
              <a:rPr lang="en" sz="2400"/>
              <a:t>Determine if Squidward will be a sophomore next school year?</a:t>
            </a:r>
          </a:p>
          <a:p>
            <a:pPr indent="-381000" lvl="0" marL="457200" rtl="0">
              <a:spcBef>
                <a:spcPts val="0"/>
              </a:spcBef>
              <a:buSzPct val="100000"/>
              <a:buAutoNum type="arabicPeriod"/>
            </a:pPr>
            <a:r>
              <a:rPr lang="en" sz="2400"/>
              <a:t>If you are Squidward, what would you do to improve your grades?</a:t>
            </a:r>
          </a:p>
          <a:p>
            <a:pPr indent="-381000" lvl="0" marL="457200" rtl="0">
              <a:spcBef>
                <a:spcPts val="0"/>
              </a:spcBef>
              <a:buSzPct val="100000"/>
              <a:buAutoNum type="arabicPeriod"/>
            </a:pPr>
            <a:r>
              <a:rPr lang="en" sz="2400"/>
              <a:t>Review Sandy’s transcript.  Is she graduating?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Raise.me</a:t>
            </a:r>
          </a:p>
        </p:txBody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A way to earn money for college. Anyone can earn money for college starting in 9th grade based on their achievements in school and life.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Over 100 colleges are awarding Micro-Scholarships.</a:t>
            </a:r>
          </a:p>
          <a:p>
            <a:pPr lvl="0">
              <a:spcBef>
                <a:spcPts val="0"/>
              </a:spcBef>
              <a:buNone/>
            </a:pPr>
            <a:r>
              <a:rPr lang="en" u="sng">
                <a:solidFill>
                  <a:schemeClr val="hlink"/>
                </a:solidFill>
                <a:hlinkClick r:id="rId3"/>
              </a:rPr>
              <a:t>www.raise.me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36666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Graduation Requirements</a:t>
            </a:r>
          </a:p>
        </p:txBody>
      </p:sp>
      <p:sp>
        <p:nvSpPr>
          <p:cNvPr id="58" name="Shape 58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22 credits to graduate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400"/>
              <a:t>4 credits of English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400"/>
              <a:t>4 credits of Math (Algebra, Geometry, Algebra 2 and an additional course with substantial math content)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400"/>
              <a:t>3 credits of Social Studies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400"/>
              <a:t>3 years of Science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400"/>
              <a:t>1 credit of PE/.5 credit of Health OR 1 credit of Healthy Living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400"/>
              <a:t>1 credit of fine arts or CTE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400"/>
              <a:t>5.5 elective credit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1400"/>
          </a:p>
          <a:p>
            <a:pPr lvl="0" rtl="0">
              <a:spcBef>
                <a:spcPts val="0"/>
              </a:spcBef>
              <a:buNone/>
            </a:pPr>
            <a:r>
              <a:rPr lang="en" sz="1400"/>
              <a:t>***University Requirements**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400"/>
              <a:t>2 credits of Second language (must be same language)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>
            <a:off x="457200" y="257478"/>
            <a:ext cx="8229600" cy="857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000"/>
              <a:t>Why is Graduating so Important?</a:t>
            </a:r>
          </a:p>
        </p:txBody>
      </p:sp>
      <p:sp>
        <p:nvSpPr>
          <p:cNvPr id="64" name="Shape 64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Career Opportunities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Furthering your Education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Higher Salary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Staying Employed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More Opportunities</a:t>
            </a:r>
          </a:p>
          <a:p>
            <a:pPr indent="-228600" lvl="0" marL="457200">
              <a:spcBef>
                <a:spcPts val="0"/>
              </a:spcBef>
            </a:pPr>
            <a:r>
              <a:rPr lang="en"/>
              <a:t>Additional Incentives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Shape 6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3600"/>
              <a:t>How to get to the next grade level?</a:t>
            </a:r>
          </a:p>
        </p:txBody>
      </p:sp>
      <p:sp>
        <p:nvSpPr>
          <p:cNvPr id="70" name="Shape 70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The amount of credits earned determine if you move on to the next grade level.</a:t>
            </a:r>
          </a:p>
          <a:p>
            <a:pPr lvl="0" rtl="0">
              <a:spcBef>
                <a:spcPts val="0"/>
              </a:spcBef>
              <a:buNone/>
            </a:pPr>
            <a:r>
              <a:rPr b="1" i="1" lang="en"/>
              <a:t>Freshman</a:t>
            </a:r>
            <a:r>
              <a:rPr lang="en"/>
              <a:t>=fewer than 5 credits</a:t>
            </a:r>
          </a:p>
          <a:p>
            <a:pPr lvl="0" rtl="0">
              <a:spcBef>
                <a:spcPts val="0"/>
              </a:spcBef>
              <a:buNone/>
            </a:pPr>
            <a:r>
              <a:rPr b="1" i="1" lang="en"/>
              <a:t>Sophomore</a:t>
            </a:r>
            <a:r>
              <a:rPr lang="en"/>
              <a:t>=5 or more but fewer than 11 credits</a:t>
            </a:r>
          </a:p>
          <a:p>
            <a:pPr lvl="0" rtl="0">
              <a:spcBef>
                <a:spcPts val="0"/>
              </a:spcBef>
              <a:buNone/>
            </a:pPr>
            <a:r>
              <a:rPr b="1" i="1" lang="en"/>
              <a:t>Junior</a:t>
            </a:r>
            <a:r>
              <a:rPr lang="en"/>
              <a:t>=11.5 or more but fewer than 16 credits</a:t>
            </a:r>
          </a:p>
          <a:p>
            <a:pPr lvl="0">
              <a:spcBef>
                <a:spcPts val="0"/>
              </a:spcBef>
              <a:buNone/>
            </a:pPr>
            <a:r>
              <a:rPr b="1" i="1" lang="en"/>
              <a:t>Senior</a:t>
            </a:r>
            <a:r>
              <a:rPr lang="en"/>
              <a:t>=16 or more credits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3600"/>
              <a:t>How and When are Credits Earned</a:t>
            </a:r>
          </a:p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/>
              <a:t>How:</a:t>
            </a:r>
            <a:r>
              <a:rPr lang="en"/>
              <a:t>  Credit is awarded at the end of each Semester (Dec. &amp; May) by passing your classes (Completing HW, CW, Studying for tests,etc.)</a:t>
            </a:r>
          </a:p>
          <a:p>
            <a:pPr lvl="0" rtl="0">
              <a:spcBef>
                <a:spcPts val="0"/>
              </a:spcBef>
              <a:buNone/>
            </a:pPr>
            <a:r>
              <a:rPr b="1" lang="en"/>
              <a:t>When:</a:t>
            </a:r>
            <a:r>
              <a:rPr lang="en"/>
              <a:t>  Credit is awarded at the end of each Semester (Dec. &amp; May).  These are the final grades on the transcript.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/>
          <p:nvPr>
            <p:ph type="title"/>
          </p:nvPr>
        </p:nvSpPr>
        <p:spPr>
          <a:xfrm>
            <a:off x="457200" y="67799"/>
            <a:ext cx="8229600" cy="9957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 sz="2400"/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 sz="3000"/>
          </a:p>
          <a:p>
            <a:pPr lvl="0" rtl="0">
              <a:spcBef>
                <a:spcPts val="0"/>
              </a:spcBef>
              <a:buNone/>
            </a:pPr>
            <a:r>
              <a:rPr lang="en" sz="3000"/>
              <a:t>Do my Grades my Freshman year really matter?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" name="Shape 82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 algn="ctr">
              <a:spcBef>
                <a:spcPts val="0"/>
              </a:spcBef>
              <a:buNone/>
            </a:pPr>
            <a:r>
              <a:rPr b="1" i="1" lang="en" sz="3600"/>
              <a:t>ABSOLUTELY</a:t>
            </a:r>
          </a:p>
          <a:p>
            <a:pPr lvl="0" rtl="0" algn="ctr">
              <a:spcBef>
                <a:spcPts val="0"/>
              </a:spcBef>
              <a:buNone/>
            </a:pPr>
            <a:r>
              <a:t/>
            </a:r>
            <a:endParaRPr b="1" i="1" sz="3600"/>
          </a:p>
          <a:p>
            <a:pPr lvl="0" algn="ctr">
              <a:spcBef>
                <a:spcPts val="0"/>
              </a:spcBef>
              <a:buNone/>
            </a:pPr>
            <a:r>
              <a:rPr b="1" i="1" lang="en" sz="3600"/>
              <a:t>YES YES YES YES YES YES YES YES YES YES YES YES YES YES YES YES YES YES YES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GPA</a:t>
            </a:r>
          </a:p>
        </p:txBody>
      </p:sp>
      <p:sp>
        <p:nvSpPr>
          <p:cNvPr id="88" name="Shape 88"/>
          <p:cNvSpPr txBox="1"/>
          <p:nvPr>
            <p:ph idx="1" type="body"/>
          </p:nvPr>
        </p:nvSpPr>
        <p:spPr>
          <a:xfrm>
            <a:off x="457200" y="1200150"/>
            <a:ext cx="8229600" cy="39432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b="1" lang="en" sz="2400"/>
              <a:t>Grade Point Average </a:t>
            </a:r>
            <a:r>
              <a:rPr lang="en" sz="2400"/>
              <a:t>is calculated based on your grades in each class.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/>
              <a:t>Each class grade earns points, then they are divided by the total number of classes taken.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/>
              <a:t>A=4 points  Honors (4.5 points)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/>
              <a:t>B=3 points  Honors (3.5 points)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/>
              <a:t>C=2 points   Honors (2.5 points)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/>
              <a:t>D=1 point    Honors (1.5 points)</a:t>
            </a:r>
          </a:p>
          <a:p>
            <a:pPr lvl="0">
              <a:spcBef>
                <a:spcPts val="0"/>
              </a:spcBef>
              <a:buClr>
                <a:schemeClr val="dk1"/>
              </a:buClr>
              <a:buSzPct val="45833"/>
              <a:buFont typeface="Arial"/>
              <a:buNone/>
            </a:pPr>
            <a:r>
              <a:rPr lang="en" sz="2400"/>
              <a:t>F=0 points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Let’s Practice</a:t>
            </a:r>
          </a:p>
        </p:txBody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800"/>
              <a:t>Student Jaguar just finished his first semester at Desert View, and is curious about his grade point average for the semester</a:t>
            </a:r>
            <a:r>
              <a:rPr lang="en"/>
              <a:t>..</a:t>
            </a:r>
            <a:r>
              <a:rPr lang="en" sz="1800"/>
              <a:t>What would be his GPA?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Integrated Science=B   					3.0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Honors English=A						4.5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Healthy Living=A							4.0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Algebra=C								2.0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1800"/>
              <a:t>Honors World History=B					3.5</a:t>
            </a:r>
          </a:p>
          <a:p>
            <a:pPr lvl="0">
              <a:spcBef>
                <a:spcPts val="0"/>
              </a:spcBef>
              <a:buNone/>
            </a:pPr>
            <a:r>
              <a:rPr lang="en" sz="1800"/>
              <a:t>Orchestra=A								4.0</a:t>
            </a:r>
          </a:p>
          <a:p>
            <a:pPr lvl="0">
              <a:spcBef>
                <a:spcPts val="0"/>
              </a:spcBef>
              <a:buNone/>
            </a:pPr>
            <a:r>
              <a:rPr lang="en" sz="1800"/>
              <a:t>										</a:t>
            </a:r>
          </a:p>
          <a:p>
            <a:pPr lvl="0">
              <a:spcBef>
                <a:spcPts val="0"/>
              </a:spcBef>
              <a:buNone/>
            </a:pPr>
            <a:r>
              <a:rPr lang="en" sz="1800"/>
              <a:t>How many classes are being added up?  ____.  </a:t>
            </a:r>
          </a:p>
        </p:txBody>
      </p:sp>
    </p:spTree>
  </p:cSld>
  <p:clrMapOvr>
    <a:masterClrMapping/>
  </p:clrMapOvr>
  <p:transition spd="slow">
    <p:push dir="r"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Retake Classes</a:t>
            </a:r>
          </a:p>
        </p:txBody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457200" y="1200150"/>
            <a:ext cx="8229600" cy="3725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I</a:t>
            </a:r>
            <a:r>
              <a:rPr lang="en" sz="2800"/>
              <a:t>f you </a:t>
            </a:r>
            <a:r>
              <a:rPr lang="en" sz="2800" u="sng"/>
              <a:t>fail</a:t>
            </a:r>
            <a:r>
              <a:rPr lang="en" sz="2800"/>
              <a:t> a class or want to </a:t>
            </a:r>
            <a:r>
              <a:rPr lang="en" sz="2800" u="sng"/>
              <a:t>retake a class for a higher grade,</a:t>
            </a:r>
            <a:r>
              <a:rPr lang="en" sz="2800"/>
              <a:t> you can only earn credit for that  class ONCE.</a:t>
            </a:r>
          </a:p>
          <a:p>
            <a:pPr lvl="0" rtl="0">
              <a:spcBef>
                <a:spcPts val="0"/>
              </a:spcBef>
              <a:buNone/>
            </a:pPr>
            <a:r>
              <a:rPr lang="en" sz="2800"/>
              <a:t>(Highest grade will replace the bad grade on the transcript)</a:t>
            </a:r>
          </a:p>
          <a:p>
            <a:pPr lvl="0">
              <a:spcBef>
                <a:spcPts val="0"/>
              </a:spcBef>
              <a:buNone/>
            </a:pPr>
            <a:r>
              <a:rPr lang="en" sz="2800"/>
              <a:t>**(Exceptions are:Band, JROTC, Orchestra, Choir, AVID, Folklorico..you can take multiple years)**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per-plane">
  <a:themeElements>
    <a:clrScheme name="Custom 354">
      <a:dk1>
        <a:srgbClr val="000000"/>
      </a:dk1>
      <a:lt1>
        <a:srgbClr val="FFFFFF"/>
      </a:lt1>
      <a:dk2>
        <a:srgbClr val="30182B"/>
      </a:dk2>
      <a:lt2>
        <a:srgbClr val="DFDFDF"/>
      </a:lt2>
      <a:accent1>
        <a:srgbClr val="592D50"/>
      </a:accent1>
      <a:accent2>
        <a:srgbClr val="D3A67A"/>
      </a:accent2>
      <a:accent3>
        <a:srgbClr val="45485F"/>
      </a:accent3>
      <a:accent4>
        <a:srgbClr val="6B9756"/>
      </a:accent4>
      <a:accent5>
        <a:srgbClr val="7D576E"/>
      </a:accent5>
      <a:accent6>
        <a:srgbClr val="4C1A23"/>
      </a:accent6>
      <a:hlink>
        <a:srgbClr val="511E3E"/>
      </a:hlink>
      <a:folHlink>
        <a:srgbClr val="9EA0A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