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1" r:id="rId4"/>
    <p:sldId id="260" r:id="rId5"/>
    <p:sldId id="257" r:id="rId6"/>
    <p:sldId id="276" r:id="rId7"/>
    <p:sldId id="268" r:id="rId8"/>
    <p:sldId id="269" r:id="rId9"/>
    <p:sldId id="270" r:id="rId10"/>
    <p:sldId id="272" r:id="rId11"/>
    <p:sldId id="275" r:id="rId12"/>
    <p:sldId id="271" r:id="rId13"/>
    <p:sldId id="273" r:id="rId14"/>
    <p:sldId id="274" r:id="rId15"/>
    <p:sldId id="263" r:id="rId16"/>
    <p:sldId id="264" r:id="rId17"/>
    <p:sldId id="266" r:id="rId18"/>
    <p:sldId id="265" r:id="rId19"/>
    <p:sldId id="267" r:id="rId20"/>
    <p:sldId id="258" r:id="rId21"/>
    <p:sldId id="277" r:id="rId22"/>
    <p:sldId id="278" r:id="rId23"/>
    <p:sldId id="281" r:id="rId24"/>
    <p:sldId id="259" r:id="rId25"/>
    <p:sldId id="279" r:id="rId26"/>
    <p:sldId id="28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75" d="100"/>
          <a:sy n="75" d="100"/>
        </p:scale>
        <p:origin x="-100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100BD1-AA34-4E93-9604-5124BA56A531}" type="datetimeFigureOut">
              <a:rPr lang="en-US" smtClean="0"/>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97E52-8975-46CE-B552-B8C60FAFF2C8}" type="slidenum">
              <a:rPr lang="en-US" smtClean="0"/>
              <a:t>‹#›</a:t>
            </a:fld>
            <a:endParaRPr lang="en-US"/>
          </a:p>
        </p:txBody>
      </p:sp>
    </p:spTree>
    <p:extLst>
      <p:ext uri="{BB962C8B-B14F-4D97-AF65-F5344CB8AC3E}">
        <p14:creationId xmlns:p14="http://schemas.microsoft.com/office/powerpoint/2010/main" val="1239086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100BD1-AA34-4E93-9604-5124BA56A531}" type="datetimeFigureOut">
              <a:rPr lang="en-US" smtClean="0"/>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97E52-8975-46CE-B552-B8C60FAFF2C8}" type="slidenum">
              <a:rPr lang="en-US" smtClean="0"/>
              <a:t>‹#›</a:t>
            </a:fld>
            <a:endParaRPr lang="en-US"/>
          </a:p>
        </p:txBody>
      </p:sp>
    </p:spTree>
    <p:extLst>
      <p:ext uri="{BB962C8B-B14F-4D97-AF65-F5344CB8AC3E}">
        <p14:creationId xmlns:p14="http://schemas.microsoft.com/office/powerpoint/2010/main" val="77047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100BD1-AA34-4E93-9604-5124BA56A531}" type="datetimeFigureOut">
              <a:rPr lang="en-US" smtClean="0"/>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97E52-8975-46CE-B552-B8C60FAFF2C8}" type="slidenum">
              <a:rPr lang="en-US" smtClean="0"/>
              <a:t>‹#›</a:t>
            </a:fld>
            <a:endParaRPr lang="en-US"/>
          </a:p>
        </p:txBody>
      </p:sp>
    </p:spTree>
    <p:extLst>
      <p:ext uri="{BB962C8B-B14F-4D97-AF65-F5344CB8AC3E}">
        <p14:creationId xmlns:p14="http://schemas.microsoft.com/office/powerpoint/2010/main" val="3024385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100BD1-AA34-4E93-9604-5124BA56A531}" type="datetimeFigureOut">
              <a:rPr lang="en-US" smtClean="0"/>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97E52-8975-46CE-B552-B8C60FAFF2C8}" type="slidenum">
              <a:rPr lang="en-US" smtClean="0"/>
              <a:t>‹#›</a:t>
            </a:fld>
            <a:endParaRPr lang="en-US"/>
          </a:p>
        </p:txBody>
      </p:sp>
    </p:spTree>
    <p:extLst>
      <p:ext uri="{BB962C8B-B14F-4D97-AF65-F5344CB8AC3E}">
        <p14:creationId xmlns:p14="http://schemas.microsoft.com/office/powerpoint/2010/main" val="347509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100BD1-AA34-4E93-9604-5124BA56A531}" type="datetimeFigureOut">
              <a:rPr lang="en-US" smtClean="0"/>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97E52-8975-46CE-B552-B8C60FAFF2C8}" type="slidenum">
              <a:rPr lang="en-US" smtClean="0"/>
              <a:t>‹#›</a:t>
            </a:fld>
            <a:endParaRPr lang="en-US"/>
          </a:p>
        </p:txBody>
      </p:sp>
    </p:spTree>
    <p:extLst>
      <p:ext uri="{BB962C8B-B14F-4D97-AF65-F5344CB8AC3E}">
        <p14:creationId xmlns:p14="http://schemas.microsoft.com/office/powerpoint/2010/main" val="284783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100BD1-AA34-4E93-9604-5124BA56A531}" type="datetimeFigureOut">
              <a:rPr lang="en-US" smtClean="0"/>
              <a:t>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97E52-8975-46CE-B552-B8C60FAFF2C8}" type="slidenum">
              <a:rPr lang="en-US" smtClean="0"/>
              <a:t>‹#›</a:t>
            </a:fld>
            <a:endParaRPr lang="en-US"/>
          </a:p>
        </p:txBody>
      </p:sp>
    </p:spTree>
    <p:extLst>
      <p:ext uri="{BB962C8B-B14F-4D97-AF65-F5344CB8AC3E}">
        <p14:creationId xmlns:p14="http://schemas.microsoft.com/office/powerpoint/2010/main" val="1630506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100BD1-AA34-4E93-9604-5124BA56A531}" type="datetimeFigureOut">
              <a:rPr lang="en-US" smtClean="0"/>
              <a:t>10/7/2013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B97E52-8975-46CE-B552-B8C60FAFF2C8}" type="slidenum">
              <a:rPr lang="en-US" smtClean="0"/>
              <a:t>‹#›</a:t>
            </a:fld>
            <a:endParaRPr lang="en-US"/>
          </a:p>
        </p:txBody>
      </p:sp>
    </p:spTree>
    <p:extLst>
      <p:ext uri="{BB962C8B-B14F-4D97-AF65-F5344CB8AC3E}">
        <p14:creationId xmlns:p14="http://schemas.microsoft.com/office/powerpoint/2010/main" val="3464480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100BD1-AA34-4E93-9604-5124BA56A531}" type="datetimeFigureOut">
              <a:rPr lang="en-US" smtClean="0"/>
              <a:t>10/7/2013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B97E52-8975-46CE-B552-B8C60FAFF2C8}" type="slidenum">
              <a:rPr lang="en-US" smtClean="0"/>
              <a:t>‹#›</a:t>
            </a:fld>
            <a:endParaRPr lang="en-US"/>
          </a:p>
        </p:txBody>
      </p:sp>
    </p:spTree>
    <p:extLst>
      <p:ext uri="{BB962C8B-B14F-4D97-AF65-F5344CB8AC3E}">
        <p14:creationId xmlns:p14="http://schemas.microsoft.com/office/powerpoint/2010/main" val="2319458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100BD1-AA34-4E93-9604-5124BA56A531}" type="datetimeFigureOut">
              <a:rPr lang="en-US" smtClean="0"/>
              <a:t>10/7/2013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B97E52-8975-46CE-B552-B8C60FAFF2C8}" type="slidenum">
              <a:rPr lang="en-US" smtClean="0"/>
              <a:t>‹#›</a:t>
            </a:fld>
            <a:endParaRPr lang="en-US"/>
          </a:p>
        </p:txBody>
      </p:sp>
    </p:spTree>
    <p:extLst>
      <p:ext uri="{BB962C8B-B14F-4D97-AF65-F5344CB8AC3E}">
        <p14:creationId xmlns:p14="http://schemas.microsoft.com/office/powerpoint/2010/main" val="1808300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100BD1-AA34-4E93-9604-5124BA56A531}" type="datetimeFigureOut">
              <a:rPr lang="en-US" smtClean="0"/>
              <a:t>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97E52-8975-46CE-B552-B8C60FAFF2C8}" type="slidenum">
              <a:rPr lang="en-US" smtClean="0"/>
              <a:t>‹#›</a:t>
            </a:fld>
            <a:endParaRPr lang="en-US"/>
          </a:p>
        </p:txBody>
      </p:sp>
    </p:spTree>
    <p:extLst>
      <p:ext uri="{BB962C8B-B14F-4D97-AF65-F5344CB8AC3E}">
        <p14:creationId xmlns:p14="http://schemas.microsoft.com/office/powerpoint/2010/main" val="2677565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100BD1-AA34-4E93-9604-5124BA56A531}" type="datetimeFigureOut">
              <a:rPr lang="en-US" smtClean="0"/>
              <a:t>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97E52-8975-46CE-B552-B8C60FAFF2C8}" type="slidenum">
              <a:rPr lang="en-US" smtClean="0"/>
              <a:t>‹#›</a:t>
            </a:fld>
            <a:endParaRPr lang="en-US"/>
          </a:p>
        </p:txBody>
      </p:sp>
    </p:spTree>
    <p:extLst>
      <p:ext uri="{BB962C8B-B14F-4D97-AF65-F5344CB8AC3E}">
        <p14:creationId xmlns:p14="http://schemas.microsoft.com/office/powerpoint/2010/main" val="2940370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100BD1-AA34-4E93-9604-5124BA56A531}" type="datetimeFigureOut">
              <a:rPr lang="en-US" smtClean="0"/>
              <a:t>10/7/2013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B97E52-8975-46CE-B552-B8C60FAFF2C8}" type="slidenum">
              <a:rPr lang="en-US" smtClean="0"/>
              <a:t>‹#›</a:t>
            </a:fld>
            <a:endParaRPr lang="en-US"/>
          </a:p>
        </p:txBody>
      </p:sp>
    </p:spTree>
    <p:extLst>
      <p:ext uri="{BB962C8B-B14F-4D97-AF65-F5344CB8AC3E}">
        <p14:creationId xmlns:p14="http://schemas.microsoft.com/office/powerpoint/2010/main" val="3417796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gocomics.com/peanuts/" TargetMode="External"/><Relationship Id="rId2" Type="http://schemas.openxmlformats.org/officeDocument/2006/relationships/hyperlink" Target="http://www.youtube.com/watch?v=YdpfpiAvJLQ"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zkSqy4ZVpeI" TargetMode="External"/><Relationship Id="rId2" Type="http://schemas.openxmlformats.org/officeDocument/2006/relationships/hyperlink" Target="http://www.youtube.com/watch?v=055wFyO6ga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mailto:michellemi@students.susd12.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3810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effectLst>
                  <a:outerShdw blurRad="38100" dist="38100" dir="2700000" algn="tl">
                    <a:srgbClr val="000000">
                      <a:alpha val="43137"/>
                    </a:srgbClr>
                  </a:outerShdw>
                  <a:reflection blurRad="12700" stA="50000" endPos="50000" dist="5000" dir="5400000" sy="-100000" rotWithShape="0"/>
                </a:effectLst>
                <a:latin typeface="Bradley Hand ITC" pitchFamily="66" charset="0"/>
              </a:rPr>
              <a:t>Chicken Soup for the Teenage Soul</a:t>
            </a:r>
            <a:endParaRPr lang="en-US" b="1" cap="all" dirty="0">
              <a:ln w="0"/>
              <a:effectLst>
                <a:outerShdw blurRad="38100" dist="38100" dir="2700000" algn="tl">
                  <a:srgbClr val="000000">
                    <a:alpha val="43137"/>
                  </a:srgbClr>
                </a:outerShdw>
                <a:reflection blurRad="12700" stA="50000" endPos="50000" dist="5000" dir="5400000" sy="-100000" rotWithShape="0"/>
              </a:effectLst>
              <a:latin typeface="Bradley Hand ITC" pitchFamily="66" charset="0"/>
            </a:endParaRPr>
          </a:p>
        </p:txBody>
      </p:sp>
      <p:sp>
        <p:nvSpPr>
          <p:cNvPr id="3" name="Subtitle 2"/>
          <p:cNvSpPr>
            <a:spLocks noGrp="1"/>
          </p:cNvSpPr>
          <p:nvPr>
            <p:ph type="subTitle" idx="1"/>
          </p:nvPr>
        </p:nvSpPr>
        <p:spPr/>
        <p:txBody>
          <a:bodyPr/>
          <a:lstStyle/>
          <a:p>
            <a:r>
              <a:rPr lang="en-US" b="1" dirty="0" smtClean="0">
                <a:solidFill>
                  <a:schemeClr val="tx1"/>
                </a:solidFill>
              </a:rPr>
              <a:t>Stories of Life, Love and Learning</a:t>
            </a:r>
            <a:endParaRPr lang="en-US" b="1" dirty="0">
              <a:solidFill>
                <a:schemeClr val="tx1"/>
              </a:solidFill>
            </a:endParaRPr>
          </a:p>
        </p:txBody>
      </p:sp>
    </p:spTree>
    <p:extLst>
      <p:ext uri="{BB962C8B-B14F-4D97-AF65-F5344CB8AC3E}">
        <p14:creationId xmlns:p14="http://schemas.microsoft.com/office/powerpoint/2010/main" val="4290158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en-US"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“Sparky” by Earl Nightingale</a:t>
            </a:r>
            <a:endParaRPr lang="en-US" dirty="0"/>
          </a:p>
        </p:txBody>
      </p:sp>
      <p:sp>
        <p:nvSpPr>
          <p:cNvPr id="5" name="Content Placeholder 4"/>
          <p:cNvSpPr>
            <a:spLocks noGrp="1"/>
          </p:cNvSpPr>
          <p:nvPr>
            <p:ph sz="half" idx="1"/>
          </p:nvPr>
        </p:nvSpPr>
        <p:spPr/>
        <p:txBody>
          <a:bodyPr/>
          <a:lstStyle/>
          <a:p>
            <a:pPr marL="0" indent="0">
              <a:buNone/>
            </a:pPr>
            <a:r>
              <a:rPr lang="en-US" dirty="0" smtClean="0"/>
              <a:t>11	</a:t>
            </a:r>
            <a:r>
              <a:rPr lang="en-US" i="1" dirty="0"/>
              <a:t>He created the “Peanuts” comic strip and the little cartoon character whose kite would never fly and who never succeeded in kicking a football</a:t>
            </a:r>
            <a:r>
              <a:rPr lang="en-US" dirty="0"/>
              <a:t> — Charlie Brown.</a:t>
            </a:r>
          </a:p>
          <a:p>
            <a:pPr marL="0" indent="0">
              <a:buNone/>
            </a:pPr>
            <a:endParaRPr lang="en-US" dirty="0"/>
          </a:p>
        </p:txBody>
      </p:sp>
      <p:sp>
        <p:nvSpPr>
          <p:cNvPr id="6" name="Content Placeholder 5"/>
          <p:cNvSpPr>
            <a:spLocks noGrp="1"/>
          </p:cNvSpPr>
          <p:nvPr>
            <p:ph sz="half" idx="2"/>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67640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886200"/>
            <a:ext cx="2533650"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4599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fontScale="47500" lnSpcReduction="20000"/>
          </a:bodyPr>
          <a:lstStyle/>
          <a:p>
            <a:pPr marL="0" indent="0">
              <a:buNone/>
              <a:defRPr/>
            </a:pPr>
            <a:r>
              <a:rPr lang="en-US" sz="59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mic Sans MS" pitchFamily="66" charset="0"/>
                <a:cs typeface="Arial" pitchFamily="34" charset="0"/>
              </a:rPr>
              <a:t>“Sparky” ~</a:t>
            </a:r>
            <a:r>
              <a:rPr lang="en-US" sz="5100" b="1" i="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mic Sans MS" pitchFamily="66" charset="0"/>
                <a:cs typeface="Arial" pitchFamily="34" charset="0"/>
              </a:rPr>
              <a:t>As you read the text “Sparky”, think about the author’s purpose and answer the following questions in the same Google doc.</a:t>
            </a:r>
          </a:p>
          <a:p>
            <a:pPr lvl="1">
              <a:buFont typeface="Wingdings" pitchFamily="2" charset="2"/>
              <a:buChar char="q"/>
              <a:defRPr/>
            </a:pPr>
            <a:r>
              <a:rPr lang="en-US" sz="4200" b="1" i="1" dirty="0">
                <a:latin typeface="Arial" pitchFamily="34" charset="0"/>
                <a:cs typeface="Arial" pitchFamily="34" charset="0"/>
              </a:rPr>
              <a:t>Written Task 3: </a:t>
            </a:r>
            <a:r>
              <a:rPr lang="en-US" sz="4200" b="1" i="1" dirty="0">
                <a:solidFill>
                  <a:schemeClr val="accent5">
                    <a:lumMod val="50000"/>
                  </a:schemeClr>
                </a:solidFill>
                <a:latin typeface="Arial" pitchFamily="34" charset="0"/>
                <a:cs typeface="Arial" pitchFamily="34" charset="0"/>
              </a:rPr>
              <a:t>What is the author trying to tell us?</a:t>
            </a:r>
          </a:p>
          <a:p>
            <a:pPr lvl="1">
              <a:buFont typeface="Wingdings" pitchFamily="2" charset="2"/>
              <a:buChar char="q"/>
              <a:defRPr/>
            </a:pPr>
            <a:r>
              <a:rPr lang="en-US" sz="4200" b="1" i="1" dirty="0">
                <a:latin typeface="Arial" pitchFamily="34" charset="0"/>
                <a:cs typeface="Arial" pitchFamily="34" charset="0"/>
              </a:rPr>
              <a:t>Written Task 4: </a:t>
            </a:r>
            <a:r>
              <a:rPr lang="en-US" sz="4200" b="1" i="1" dirty="0">
                <a:solidFill>
                  <a:schemeClr val="accent5">
                    <a:lumMod val="50000"/>
                  </a:schemeClr>
                </a:solidFill>
                <a:latin typeface="Arial" pitchFamily="34" charset="0"/>
                <a:cs typeface="Arial" pitchFamily="34" charset="0"/>
              </a:rPr>
              <a:t>Write a sentence identifying the author’s purpose.</a:t>
            </a:r>
          </a:p>
          <a:p>
            <a:pPr lvl="1">
              <a:buFont typeface="Wingdings" pitchFamily="2" charset="2"/>
              <a:buChar char="q"/>
              <a:defRPr/>
            </a:pPr>
            <a:r>
              <a:rPr lang="en-US" sz="4200" b="1" i="1" dirty="0">
                <a:latin typeface="Arial" pitchFamily="34" charset="0"/>
                <a:cs typeface="Arial" pitchFamily="34" charset="0"/>
              </a:rPr>
              <a:t>Written Task 5: </a:t>
            </a:r>
            <a:r>
              <a:rPr lang="en-US" sz="4200" b="1" i="1" dirty="0">
                <a:solidFill>
                  <a:schemeClr val="accent5">
                    <a:lumMod val="50000"/>
                  </a:schemeClr>
                </a:solidFill>
                <a:latin typeface="Arial" pitchFamily="34" charset="0"/>
                <a:cs typeface="Arial" pitchFamily="34" charset="0"/>
              </a:rPr>
              <a:t>List three (3) details from the story that supports your purpose.</a:t>
            </a:r>
          </a:p>
          <a:p>
            <a:endParaRPr lang="en-US" dirty="0"/>
          </a:p>
        </p:txBody>
      </p:sp>
      <p:sp>
        <p:nvSpPr>
          <p:cNvPr id="4" name="Content Placeholder 3"/>
          <p:cNvSpPr>
            <a:spLocks noGrp="1"/>
          </p:cNvSpPr>
          <p:nvPr>
            <p:ph sz="half" idx="2"/>
          </p:nvPr>
        </p:nvSpPr>
        <p:spPr>
          <a:xfrm>
            <a:off x="4648200" y="1600200"/>
            <a:ext cx="4038600" cy="5029200"/>
          </a:xfrm>
        </p:spPr>
        <p:txBody>
          <a:bodyPr>
            <a:normAutofit fontScale="47500" lnSpcReduction="20000"/>
          </a:bodyPr>
          <a:lstStyle/>
          <a:p>
            <a:pPr marL="0" indent="0">
              <a:buNone/>
            </a:pPr>
            <a:r>
              <a:rPr lang="en-US" dirty="0" smtClean="0"/>
              <a:t>ad</a:t>
            </a:r>
            <a:r>
              <a:rPr lang="en-US" sz="3800" dirty="0" smtClean="0"/>
              <a:t>venturous, afraid, ambitious, arrogant, bad, bold, bossy, brainy, brave, brilliant, calm, careful, careless, charming, cheerful, childish, cowardly, cruel, curious, demanding, depressed, dishonest, eager, easygoing, energetic, evil, faithful, fearless, foolish, friendly, funny, gentle, giving, gloomy, graceful, greedy, guilty, happy, healthy, helpful, honest, hopeful, imaginative, impatient, impolite, innocent, inventive, intelligent, jealous, kind, lazy, lonely, loving, loyal, lucky, mature, mean, mysterious, nervous, nice, noisy, obedient, peaceful, pleasant, polite, poor, proud, quiet, responsible, rough, rowdy, rude, sad, scared, selfish, serious, shy, silly, sly, smart, sneaky, spoiled, strange, sweet, talented, thoughtful, thoughtless, trusting, trustworthy, unfriendly, unhappy, upset, warm, weak, wicked, wise, worried, zany</a:t>
            </a:r>
          </a:p>
          <a:p>
            <a:endParaRPr lang="en-US" dirty="0"/>
          </a:p>
        </p:txBody>
      </p:sp>
    </p:spTree>
    <p:extLst>
      <p:ext uri="{BB962C8B-B14F-4D97-AF65-F5344CB8AC3E}">
        <p14:creationId xmlns:p14="http://schemas.microsoft.com/office/powerpoint/2010/main" val="1395541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1000" y="152400"/>
            <a:ext cx="8305800" cy="5973763"/>
          </a:xfrm>
        </p:spPr>
        <p:txBody>
          <a:bodyPr/>
          <a:lstStyle/>
          <a:p>
            <a:endParaRPr lang="en-US" dirty="0" smtClean="0"/>
          </a:p>
          <a:p>
            <a:endParaRPr lang="en-US" dirty="0"/>
          </a:p>
          <a:p>
            <a:pPr marL="0" indent="0">
              <a:buNone/>
            </a:pP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52400"/>
            <a:ext cx="4583317"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87862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6553200"/>
          </a:xfrm>
        </p:spPr>
        <p:txBody>
          <a:bodyPr/>
          <a:lstStyle/>
          <a:p>
            <a:pPr marL="0" indent="0">
              <a:buNone/>
            </a:pP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6871"/>
            <a:ext cx="5149159" cy="693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7129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382000" cy="6126163"/>
          </a:xfrm>
        </p:spPr>
        <p:txBody>
          <a:bodyPr/>
          <a:lstStyle/>
          <a:p>
            <a:pPr marL="0" indent="0">
              <a:buNone/>
            </a:pP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76200"/>
            <a:ext cx="5035990"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4315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next jobs:</a:t>
            </a:r>
            <a:endParaRPr lang="en-US" dirty="0"/>
          </a:p>
        </p:txBody>
      </p:sp>
      <p:sp>
        <p:nvSpPr>
          <p:cNvPr id="3" name="Content Placeholder 2"/>
          <p:cNvSpPr>
            <a:spLocks noGrp="1"/>
          </p:cNvSpPr>
          <p:nvPr>
            <p:ph idx="1"/>
          </p:nvPr>
        </p:nvSpPr>
        <p:spPr/>
        <p:txBody>
          <a:bodyPr>
            <a:normAutofit lnSpcReduction="10000"/>
          </a:bodyPr>
          <a:lstStyle/>
          <a:p>
            <a:pPr marL="457200" lvl="1" indent="-457200">
              <a:buFont typeface="Wingdings" pitchFamily="2" charset="2"/>
              <a:buChar char="Ø"/>
            </a:pPr>
            <a:r>
              <a:rPr lang="en-US" dirty="0" smtClean="0"/>
              <a:t>Watch the YouTube video “The Great Pumpkin” with Charlie Brown, the cartoon character  that Charles Shultz says he based upon himself.</a:t>
            </a:r>
          </a:p>
          <a:p>
            <a:pPr marL="0" lvl="1" indent="0">
              <a:buNone/>
            </a:pPr>
            <a:r>
              <a:rPr lang="en-US" dirty="0" smtClean="0"/>
              <a:t> </a:t>
            </a:r>
            <a:r>
              <a:rPr lang="en-US" dirty="0" smtClean="0">
                <a:hlinkClick r:id="rId2"/>
              </a:rPr>
              <a:t>http://www.youtube.com/watch?v=YdpfpiAvJLQ</a:t>
            </a:r>
            <a:endParaRPr lang="en-US" dirty="0" smtClean="0"/>
          </a:p>
          <a:p>
            <a:pPr marL="0" lvl="1" indent="0">
              <a:buNone/>
            </a:pPr>
            <a:endParaRPr lang="en-US" sz="2000" dirty="0"/>
          </a:p>
          <a:p>
            <a:pPr marL="457200" lvl="1" indent="-457200">
              <a:buFont typeface="Wingdings" pitchFamily="2" charset="2"/>
              <a:buChar char="Ø"/>
            </a:pPr>
            <a:r>
              <a:rPr lang="en-US" dirty="0" smtClean="0"/>
              <a:t>Then read the Charlie Brown comic strips at </a:t>
            </a:r>
            <a:r>
              <a:rPr lang="en-US" dirty="0">
                <a:hlinkClick r:id="rId3"/>
              </a:rPr>
              <a:t>http://www.gocomics.com/peanuts</a:t>
            </a:r>
            <a:r>
              <a:rPr lang="en-US" dirty="0" smtClean="0">
                <a:hlinkClick r:id="rId3"/>
              </a:rPr>
              <a:t>/</a:t>
            </a:r>
            <a:endParaRPr lang="en-US" dirty="0" smtClean="0"/>
          </a:p>
          <a:p>
            <a:pPr marL="457200" lvl="1" indent="-457200">
              <a:buFont typeface="Wingdings" pitchFamily="2" charset="2"/>
              <a:buChar char="Ø"/>
            </a:pPr>
            <a:endParaRPr lang="en-US" dirty="0"/>
          </a:p>
          <a:p>
            <a:pPr marL="457200" lvl="1" indent="-457200">
              <a:buFont typeface="Wingdings" pitchFamily="2" charset="2"/>
              <a:buChar char="Ø"/>
            </a:pPr>
            <a:r>
              <a:rPr lang="en-US" b="1" dirty="0" smtClean="0"/>
              <a:t>Written Task 6</a:t>
            </a:r>
            <a:r>
              <a:rPr lang="en-US" dirty="0" smtClean="0"/>
              <a:t>: As you read and watch, </a:t>
            </a:r>
            <a:r>
              <a:rPr lang="en-US" dirty="0" smtClean="0">
                <a:solidFill>
                  <a:schemeClr val="accent1">
                    <a:lumMod val="75000"/>
                  </a:schemeClr>
                </a:solidFill>
              </a:rPr>
              <a:t>make a list of Charlie Brown’s character traits.</a:t>
            </a:r>
          </a:p>
          <a:p>
            <a:endParaRPr lang="en-US" dirty="0"/>
          </a:p>
        </p:txBody>
      </p:sp>
    </p:spTree>
    <p:extLst>
      <p:ext uri="{BB962C8B-B14F-4D97-AF65-F5344CB8AC3E}">
        <p14:creationId xmlns:p14="http://schemas.microsoft.com/office/powerpoint/2010/main" val="22729937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91600" cy="1143000"/>
          </a:xfrm>
          <a:solidFill>
            <a:srgbClr val="FFFF00"/>
          </a:solidFill>
        </p:spPr>
        <p:txBody>
          <a:bodyPr>
            <a:normAutofit/>
          </a:bodyPr>
          <a:lstStyle/>
          <a:p>
            <a:pPr algn="l"/>
            <a:r>
              <a:rPr lang="en-US" sz="3200" dirty="0" smtClean="0"/>
              <a:t>		</a:t>
            </a:r>
            <a:r>
              <a:rPr lang="en-US" sz="2700" dirty="0" smtClean="0">
                <a:latin typeface="Comic Sans MS" pitchFamily="66" charset="0"/>
              </a:rPr>
              <a:t>You are still using the same Google doc you named “Sparky” &amp; this will be your 7</a:t>
            </a:r>
            <a:r>
              <a:rPr lang="en-US" sz="2700" baseline="30000" dirty="0" smtClean="0">
                <a:latin typeface="Comic Sans MS" pitchFamily="66" charset="0"/>
              </a:rPr>
              <a:t>th</a:t>
            </a:r>
            <a:r>
              <a:rPr lang="en-US" sz="2700" dirty="0" smtClean="0">
                <a:latin typeface="Comic Sans MS" pitchFamily="66" charset="0"/>
              </a:rPr>
              <a:t> answer.</a:t>
            </a:r>
            <a:endParaRPr lang="en-US" sz="2700" dirty="0">
              <a:latin typeface="Comic Sans MS" pitchFamily="66" charset="0"/>
            </a:endParaRPr>
          </a:p>
        </p:txBody>
      </p:sp>
      <p:sp>
        <p:nvSpPr>
          <p:cNvPr id="3" name="Content Placeholder 2"/>
          <p:cNvSpPr>
            <a:spLocks noGrp="1"/>
          </p:cNvSpPr>
          <p:nvPr>
            <p:ph idx="1"/>
          </p:nvPr>
        </p:nvSpPr>
        <p:spPr>
          <a:xfrm>
            <a:off x="457200" y="2209800"/>
            <a:ext cx="8229600" cy="3916363"/>
          </a:xfrm>
        </p:spPr>
        <p:txBody>
          <a:bodyPr/>
          <a:lstStyle/>
          <a:p>
            <a:pPr>
              <a:buFont typeface="Wingdings" pitchFamily="2" charset="2"/>
              <a:buChar char="q"/>
            </a:pPr>
            <a:r>
              <a:rPr lang="en-US" dirty="0" smtClean="0"/>
              <a:t>Written Task 7: </a:t>
            </a:r>
            <a:r>
              <a:rPr lang="en-US" dirty="0" smtClean="0">
                <a:solidFill>
                  <a:schemeClr val="accent1">
                    <a:lumMod val="75000"/>
                  </a:schemeClr>
                </a:solidFill>
              </a:rPr>
              <a:t>Write two paragraphs in which you </a:t>
            </a:r>
            <a:r>
              <a:rPr lang="en-US" sz="2800" dirty="0">
                <a:solidFill>
                  <a:srgbClr val="C00000"/>
                </a:solidFill>
                <a:latin typeface="Arial" pitchFamily="34" charset="0"/>
                <a:cs typeface="Arial" pitchFamily="34" charset="0"/>
              </a:rPr>
              <a:t>c</a:t>
            </a:r>
            <a:r>
              <a:rPr lang="en-US" sz="2800" dirty="0" smtClean="0">
                <a:solidFill>
                  <a:srgbClr val="C00000"/>
                </a:solidFill>
                <a:latin typeface="Arial" pitchFamily="34" charset="0"/>
                <a:cs typeface="Arial" pitchFamily="34" charset="0"/>
              </a:rPr>
              <a:t>ompare</a:t>
            </a:r>
            <a:r>
              <a:rPr lang="en-US" sz="2800" dirty="0" smtClean="0">
                <a:solidFill>
                  <a:schemeClr val="accent1">
                    <a:lumMod val="75000"/>
                  </a:schemeClr>
                </a:solidFill>
                <a:latin typeface="Arial" pitchFamily="34" charset="0"/>
                <a:cs typeface="Arial" pitchFamily="34" charset="0"/>
              </a:rPr>
              <a:t> the character traits of Sparky with those of Charlie Brown.</a:t>
            </a:r>
          </a:p>
          <a:p>
            <a:endParaRPr lang="en-US" dirty="0"/>
          </a:p>
        </p:txBody>
      </p:sp>
      <p:sp>
        <p:nvSpPr>
          <p:cNvPr id="4" name="Right Arrow 3"/>
          <p:cNvSpPr/>
          <p:nvPr/>
        </p:nvSpPr>
        <p:spPr>
          <a:xfrm>
            <a:off x="147600" y="2910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41504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r>
              <a:rPr lang="en-US" dirty="0" err="1"/>
              <a:t>Zuri</a:t>
            </a:r>
            <a:r>
              <a:rPr lang="en-US" dirty="0"/>
              <a:t> at Bat by Nikki Grimes</a:t>
            </a:r>
            <a:br>
              <a:rPr lang="en-US" dirty="0"/>
            </a:br>
            <a:endParaRPr lang="en-US" dirty="0"/>
          </a:p>
        </p:txBody>
      </p:sp>
      <p:sp>
        <p:nvSpPr>
          <p:cNvPr id="3" name="Content Placeholder 2"/>
          <p:cNvSpPr>
            <a:spLocks noGrp="1"/>
          </p:cNvSpPr>
          <p:nvPr>
            <p:ph idx="1"/>
          </p:nvPr>
        </p:nvSpPr>
        <p:spPr>
          <a:xfrm>
            <a:off x="381000" y="1143000"/>
            <a:ext cx="8229600" cy="4525963"/>
          </a:xfrm>
        </p:spPr>
        <p:txBody>
          <a:bodyPr/>
          <a:lstStyle/>
          <a:p>
            <a:pPr>
              <a:buFont typeface="Wingdings" pitchFamily="2" charset="2"/>
              <a:buChar char="Ø"/>
            </a:pPr>
            <a:r>
              <a:rPr lang="en-US" dirty="0" smtClean="0"/>
              <a:t>Read the following poem “</a:t>
            </a:r>
            <a:r>
              <a:rPr lang="en-US" dirty="0" err="1" smtClean="0"/>
              <a:t>Zuri</a:t>
            </a:r>
            <a:r>
              <a:rPr lang="en-US" dirty="0" smtClean="0"/>
              <a:t> </a:t>
            </a:r>
            <a:r>
              <a:rPr lang="en-US" dirty="0"/>
              <a:t>at </a:t>
            </a:r>
            <a:r>
              <a:rPr lang="en-US" dirty="0" smtClean="0"/>
              <a:t>Bat” </a:t>
            </a:r>
            <a:r>
              <a:rPr lang="en-US" dirty="0"/>
              <a:t>by Nikki </a:t>
            </a:r>
            <a:r>
              <a:rPr lang="en-US" dirty="0" smtClean="0"/>
              <a:t>Grimes.</a:t>
            </a:r>
          </a:p>
          <a:p>
            <a:pPr marL="0" indent="0">
              <a:buNone/>
            </a:pPr>
            <a:endParaRPr lang="en-US" dirty="0"/>
          </a:p>
          <a:p>
            <a:pPr>
              <a:buFont typeface="Wingdings" pitchFamily="2" charset="2"/>
              <a:buChar char="Ø"/>
            </a:pPr>
            <a:r>
              <a:rPr lang="en-US" dirty="0" smtClean="0"/>
              <a:t> You will be comparing Charlie </a:t>
            </a:r>
            <a:r>
              <a:rPr lang="en-US" dirty="0" smtClean="0"/>
              <a:t>Brown and </a:t>
            </a:r>
            <a:r>
              <a:rPr lang="en-US" dirty="0" smtClean="0"/>
              <a:t>his football to </a:t>
            </a:r>
            <a:r>
              <a:rPr lang="en-US" dirty="0" err="1" smtClean="0"/>
              <a:t>Zuri</a:t>
            </a:r>
            <a:r>
              <a:rPr lang="en-US" dirty="0" smtClean="0"/>
              <a:t> at </a:t>
            </a:r>
            <a:r>
              <a:rPr lang="en-US" dirty="0" smtClean="0"/>
              <a:t>Bat </a:t>
            </a:r>
            <a:r>
              <a:rPr lang="en-US" dirty="0" smtClean="0"/>
              <a:t>in your next writing tasks</a:t>
            </a:r>
            <a:r>
              <a:rPr lang="en-US" dirty="0" smtClean="0"/>
              <a:t>.</a:t>
            </a:r>
            <a:endParaRPr lang="en-US" dirty="0"/>
          </a:p>
        </p:txBody>
      </p:sp>
      <p:pic>
        <p:nvPicPr>
          <p:cNvPr id="1026" name="Picture 2" descr="C:\Users\michellemi\Downloads\Charlie Brown and the footb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916362"/>
            <a:ext cx="2676525"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0092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3600" dirty="0" err="1"/>
              <a:t>Zuri</a:t>
            </a:r>
            <a:r>
              <a:rPr lang="en-US" sz="3600" dirty="0"/>
              <a:t> at Bat by Nikki Grimes</a:t>
            </a:r>
          </a:p>
        </p:txBody>
      </p:sp>
      <p:sp>
        <p:nvSpPr>
          <p:cNvPr id="3" name="Content Placeholder 2"/>
          <p:cNvSpPr>
            <a:spLocks noGrp="1"/>
          </p:cNvSpPr>
          <p:nvPr>
            <p:ph idx="1"/>
          </p:nvPr>
        </p:nvSpPr>
        <p:spPr>
          <a:xfrm>
            <a:off x="228600" y="838200"/>
            <a:ext cx="8229600" cy="5715000"/>
          </a:xfrm>
        </p:spPr>
        <p:txBody>
          <a:bodyPr>
            <a:normAutofit fontScale="32500" lnSpcReduction="20000"/>
          </a:bodyPr>
          <a:lstStyle/>
          <a:p>
            <a:pPr marL="0" indent="0">
              <a:buNone/>
            </a:pPr>
            <a:r>
              <a:rPr lang="en-US" sz="7400" dirty="0"/>
              <a:t>Dear </a:t>
            </a:r>
            <a:r>
              <a:rPr lang="en-US" sz="7400" dirty="0" err="1"/>
              <a:t>Danitra</a:t>
            </a:r>
            <a:r>
              <a:rPr lang="en-US" sz="7400" dirty="0"/>
              <a:t>,</a:t>
            </a:r>
          </a:p>
          <a:p>
            <a:pPr marL="0" indent="0">
              <a:buNone/>
            </a:pPr>
            <a:r>
              <a:rPr lang="en-US" sz="7400" dirty="0"/>
              <a:t>At the softball game last week,</a:t>
            </a:r>
          </a:p>
          <a:p>
            <a:pPr marL="0" indent="0">
              <a:buNone/>
            </a:pPr>
            <a:r>
              <a:rPr lang="en-US" sz="7400" dirty="0"/>
              <a:t>smart-mouth J.T. snickered loud and said,</a:t>
            </a:r>
          </a:p>
          <a:p>
            <a:pPr marL="0" indent="0">
              <a:buNone/>
            </a:pPr>
            <a:r>
              <a:rPr lang="en-US" sz="7400" dirty="0"/>
              <a:t>“What makes you think a puny girl like you can </a:t>
            </a:r>
          </a:p>
          <a:p>
            <a:pPr marL="0" indent="0">
              <a:buNone/>
            </a:pPr>
            <a:r>
              <a:rPr lang="en-US" sz="7400" dirty="0"/>
              <a:t>help us win?”</a:t>
            </a:r>
          </a:p>
          <a:p>
            <a:pPr marL="0" indent="0">
              <a:buNone/>
            </a:pPr>
            <a:r>
              <a:rPr lang="en-US" sz="7400" dirty="0"/>
              <a:t>“Exactly where you been?” I asked him, stepping in.</a:t>
            </a:r>
          </a:p>
          <a:p>
            <a:pPr marL="0" indent="0">
              <a:buNone/>
            </a:pPr>
            <a:r>
              <a:rPr lang="en-US" sz="7400" dirty="0"/>
              <a:t>When the pitch came, I slammed the ball so far,</a:t>
            </a:r>
          </a:p>
          <a:p>
            <a:pPr marL="0" indent="0">
              <a:buNone/>
            </a:pPr>
            <a:r>
              <a:rPr lang="en-US" sz="7400" dirty="0"/>
              <a:t>it ripped through the clouds and headed for a star.</a:t>
            </a:r>
          </a:p>
          <a:p>
            <a:pPr marL="0" indent="0">
              <a:buNone/>
            </a:pPr>
            <a:r>
              <a:rPr lang="en-US" sz="7400" dirty="0"/>
              <a:t>I strutted ’round the bases, took my own sweet time.</a:t>
            </a:r>
          </a:p>
          <a:p>
            <a:pPr marL="0" indent="0">
              <a:buNone/>
            </a:pPr>
            <a:r>
              <a:rPr lang="en-US" sz="7400" dirty="0"/>
              <a:t>My new friend, Nina, laughed and bet J.T.</a:t>
            </a:r>
          </a:p>
          <a:p>
            <a:pPr marL="0" indent="0">
              <a:buNone/>
            </a:pPr>
            <a:r>
              <a:rPr lang="en-US" sz="7400" dirty="0"/>
              <a:t>he couldn’t hit a ball as far as me.</a:t>
            </a:r>
          </a:p>
          <a:p>
            <a:pPr marL="0" indent="0">
              <a:buNone/>
            </a:pPr>
            <a:r>
              <a:rPr lang="en-US" sz="7400" dirty="0"/>
              <a:t>He can’t, and that’s a fact</a:t>
            </a:r>
            <a:r>
              <a:rPr lang="en-US" sz="7400" dirty="0" smtClean="0"/>
              <a:t>.</a:t>
            </a:r>
            <a:endParaRPr lang="en-US" sz="7400" dirty="0"/>
          </a:p>
          <a:p>
            <a:pPr marL="0" indent="0">
              <a:buNone/>
            </a:pPr>
            <a:r>
              <a:rPr lang="en-US" dirty="0"/>
              <a:t> </a:t>
            </a:r>
            <a:endParaRPr lang="en-US" dirty="0" smtClean="0"/>
          </a:p>
          <a:p>
            <a:pPr marL="0" indent="0">
              <a:buNone/>
            </a:pPr>
            <a:endParaRPr lang="en-US" dirty="0"/>
          </a:p>
          <a:p>
            <a:pPr marL="0" indent="0">
              <a:buNone/>
            </a:pPr>
            <a:endParaRPr lang="en-US" sz="2600" dirty="0" smtClean="0"/>
          </a:p>
          <a:p>
            <a:pPr marL="0" indent="0">
              <a:buNone/>
            </a:pPr>
            <a:endParaRPr lang="en-US" sz="2600" dirty="0"/>
          </a:p>
          <a:p>
            <a:pPr marL="0" indent="0">
              <a:buNone/>
            </a:pPr>
            <a:endParaRPr lang="en-US" sz="2600" dirty="0" smtClean="0"/>
          </a:p>
          <a:p>
            <a:pPr marL="0" indent="0">
              <a:buNone/>
            </a:pPr>
            <a:endParaRPr lang="en-US" sz="2600" dirty="0"/>
          </a:p>
          <a:p>
            <a:pPr marL="0" indent="0">
              <a:buNone/>
            </a:pPr>
            <a:endParaRPr lang="en-US" sz="2600" dirty="0" smtClean="0"/>
          </a:p>
          <a:p>
            <a:pPr marL="0" indent="0">
              <a:buNone/>
            </a:pPr>
            <a:endParaRPr lang="en-US" sz="2600" dirty="0"/>
          </a:p>
          <a:p>
            <a:pPr marL="0" indent="0">
              <a:buNone/>
            </a:pPr>
            <a:endParaRPr lang="en-US" sz="2600" dirty="0" smtClean="0"/>
          </a:p>
          <a:p>
            <a:pPr marL="0" indent="0">
              <a:buNone/>
            </a:pPr>
            <a:r>
              <a:rPr lang="en-US" sz="2600" dirty="0" smtClean="0"/>
              <a:t>First </a:t>
            </a:r>
            <a:r>
              <a:rPr lang="en-US" sz="2600" dirty="0"/>
              <a:t>appeared in </a:t>
            </a:r>
            <a:r>
              <a:rPr lang="en-US" sz="2600" dirty="0" err="1"/>
              <a:t>Danitra</a:t>
            </a:r>
            <a:r>
              <a:rPr lang="en-US" sz="2600" dirty="0"/>
              <a:t> Brown Leaves Town, published by Harper Collins. Copyright ©2002 by Nikki  Grimes. Used by permission of Curtis Brown, Ltd.</a:t>
            </a:r>
          </a:p>
        </p:txBody>
      </p:sp>
      <p:pic>
        <p:nvPicPr>
          <p:cNvPr id="2050" name="Picture 2" descr="C:\Users\michellemi\Downloads\homeru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038600"/>
            <a:ext cx="2783204" cy="2319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9818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a:buFont typeface="Wingdings" pitchFamily="2" charset="2"/>
              <a:buChar char="Ø"/>
            </a:pPr>
            <a:r>
              <a:rPr lang="en-US" dirty="0" smtClean="0"/>
              <a:t>Now watch Charlie Brown, Lucy and the Football. </a:t>
            </a:r>
          </a:p>
          <a:p>
            <a:pPr marL="0" indent="0">
              <a:buNone/>
            </a:pPr>
            <a:r>
              <a:rPr lang="en-US" sz="2800" dirty="0" smtClean="0">
                <a:hlinkClick r:id="rId2"/>
              </a:rPr>
              <a:t>http://www.youtube.com/watch?v=055wFyO6gag</a:t>
            </a:r>
          </a:p>
          <a:p>
            <a:pPr marL="0" indent="0">
              <a:buNone/>
            </a:pPr>
            <a:endParaRPr lang="en-US" dirty="0" smtClean="0">
              <a:hlinkClick r:id="rId2"/>
            </a:endParaRPr>
          </a:p>
          <a:p>
            <a:pPr>
              <a:buFont typeface="Wingdings" pitchFamily="2" charset="2"/>
              <a:buChar char="Ø"/>
            </a:pPr>
            <a:r>
              <a:rPr lang="en-US" dirty="0" smtClean="0"/>
              <a:t>Charlie finally kicks the football in “It’s Magic, Charlie Brown. In this episode Charlie become invisible.  Beginning in the time frame 7:17/10:01 Charlie kicks the football and Lucy is livid (very angry). </a:t>
            </a:r>
            <a:r>
              <a:rPr lang="en-US" sz="2800" dirty="0" smtClean="0">
                <a:hlinkClick r:id="rId3"/>
              </a:rPr>
              <a:t>http://www.youtube.com/watch?v=zkSqy4ZVpeI</a:t>
            </a:r>
            <a:endParaRPr lang="en-US" sz="2800" dirty="0"/>
          </a:p>
        </p:txBody>
      </p:sp>
    </p:spTree>
    <p:extLst>
      <p:ext uri="{BB962C8B-B14F-4D97-AF65-F5344CB8AC3E}">
        <p14:creationId xmlns:p14="http://schemas.microsoft.com/office/powerpoint/2010/main" val="1776009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a:ln w="12700">
            <a:solidFill>
              <a:schemeClr val="tx1"/>
            </a:solidFill>
          </a:ln>
        </p:spPr>
        <p:txBody>
          <a:bodyPr/>
          <a:lstStyle/>
          <a:p>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Class Work for 10/07-08/2013</a:t>
            </a: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ln w="12700"/>
        </p:spPr>
        <p:style>
          <a:lnRef idx="1">
            <a:schemeClr val="accent3"/>
          </a:lnRef>
          <a:fillRef idx="2">
            <a:schemeClr val="accent3"/>
          </a:fillRef>
          <a:effectRef idx="1">
            <a:schemeClr val="accent3"/>
          </a:effectRef>
          <a:fontRef idx="minor">
            <a:schemeClr val="dk1"/>
          </a:fontRef>
        </p:style>
        <p:txBody>
          <a:bodyPr/>
          <a:lstStyle/>
          <a:p>
            <a:r>
              <a:rPr lang="en-US" dirty="0" smtClean="0"/>
              <a:t>The following as, assignments require you to </a:t>
            </a:r>
            <a:r>
              <a:rPr lang="en-US" dirty="0" smtClean="0">
                <a:solidFill>
                  <a:srgbClr val="C00000"/>
                </a:solidFill>
              </a:rPr>
              <a:t>read the directions carefully </a:t>
            </a:r>
            <a:r>
              <a:rPr lang="en-US" dirty="0" smtClean="0"/>
              <a:t>and </a:t>
            </a:r>
            <a:r>
              <a:rPr lang="en-US" dirty="0" smtClean="0">
                <a:solidFill>
                  <a:srgbClr val="C00000"/>
                </a:solidFill>
              </a:rPr>
              <a:t>asking your classmates and the guest teacher for help </a:t>
            </a:r>
            <a:r>
              <a:rPr lang="en-US" dirty="0" smtClean="0"/>
              <a:t>in understanding the assignments.</a:t>
            </a:r>
          </a:p>
          <a:p>
            <a:r>
              <a:rPr lang="en-US" dirty="0">
                <a:solidFill>
                  <a:srgbClr val="C00000"/>
                </a:solidFill>
              </a:rPr>
              <a:t>Read carefully, think and persevere </a:t>
            </a:r>
            <a:r>
              <a:rPr lang="en-US" dirty="0" smtClean="0"/>
              <a:t>(keep trying). </a:t>
            </a:r>
          </a:p>
          <a:p>
            <a:r>
              <a:rPr lang="en-US" dirty="0" smtClean="0"/>
              <a:t>Don’t give up, but persevere.</a:t>
            </a:r>
            <a:endParaRPr lang="en-US" dirty="0"/>
          </a:p>
        </p:txBody>
      </p:sp>
    </p:spTree>
    <p:extLst>
      <p:ext uri="{BB962C8B-B14F-4D97-AF65-F5344CB8AC3E}">
        <p14:creationId xmlns:p14="http://schemas.microsoft.com/office/powerpoint/2010/main" val="7759623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pPr>
              <a:defRPr/>
            </a:pPr>
            <a:r>
              <a:rPr lang="en-US" dirty="0">
                <a:latin typeface="Georgia" pitchFamily="18" charset="0"/>
              </a:rPr>
              <a:t>Written Response: Comparing Traits</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1981200" cy="521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752600" y="1164134"/>
            <a:ext cx="7152503" cy="5262979"/>
          </a:xfrm>
          <a:prstGeom prst="rect">
            <a:avLst/>
          </a:prstGeom>
        </p:spPr>
        <p:txBody>
          <a:bodyPr wrap="square">
            <a:spAutoFit/>
          </a:bodyPr>
          <a:lstStyle/>
          <a:p>
            <a:r>
              <a:rPr lang="en-US" sz="2800" b="1" dirty="0" smtClean="0">
                <a:latin typeface="Arial" pitchFamily="34" charset="0"/>
                <a:cs typeface="Arial" pitchFamily="34" charset="0"/>
              </a:rPr>
              <a:t>After you read “</a:t>
            </a:r>
            <a:r>
              <a:rPr lang="en-US" sz="2800" b="1" dirty="0" err="1" smtClean="0">
                <a:latin typeface="Arial" pitchFamily="34" charset="0"/>
                <a:cs typeface="Arial" pitchFamily="34" charset="0"/>
              </a:rPr>
              <a:t>Zuri</a:t>
            </a:r>
            <a:r>
              <a:rPr lang="en-US" sz="2800" b="1" dirty="0" smtClean="0">
                <a:latin typeface="Arial" pitchFamily="34" charset="0"/>
                <a:cs typeface="Arial" pitchFamily="34" charset="0"/>
              </a:rPr>
              <a:t> at Bat” answer the following questions in complete sentences.</a:t>
            </a:r>
          </a:p>
          <a:p>
            <a:endParaRPr lang="en-US" sz="2800" b="1" dirty="0" smtClean="0">
              <a:latin typeface="Arial" pitchFamily="34" charset="0"/>
              <a:cs typeface="Arial" pitchFamily="34" charset="0"/>
            </a:endParaRPr>
          </a:p>
          <a:p>
            <a:pPr marL="457200" indent="-457200">
              <a:buFont typeface="Wingdings" pitchFamily="2" charset="2"/>
              <a:buChar char="q"/>
            </a:pPr>
            <a:r>
              <a:rPr lang="en-US" sz="2800" b="1" dirty="0" smtClean="0">
                <a:latin typeface="Arial" pitchFamily="34" charset="0"/>
                <a:cs typeface="Arial" pitchFamily="34" charset="0"/>
              </a:rPr>
              <a:t>Written Task 8: </a:t>
            </a:r>
            <a:r>
              <a:rPr lang="en-US" sz="2800" b="1" dirty="0" smtClean="0">
                <a:solidFill>
                  <a:schemeClr val="tx2">
                    <a:lumMod val="75000"/>
                  </a:schemeClr>
                </a:solidFill>
                <a:latin typeface="Arial" pitchFamily="34" charset="0"/>
                <a:cs typeface="Arial" pitchFamily="34" charset="0"/>
              </a:rPr>
              <a:t>Who do you relate to more Charlie Brown or </a:t>
            </a:r>
            <a:r>
              <a:rPr lang="en-US" sz="2800" b="1" dirty="0" err="1" smtClean="0">
                <a:solidFill>
                  <a:schemeClr val="tx2">
                    <a:lumMod val="75000"/>
                  </a:schemeClr>
                </a:solidFill>
                <a:latin typeface="Arial" pitchFamily="34" charset="0"/>
                <a:cs typeface="Arial" pitchFamily="34" charset="0"/>
              </a:rPr>
              <a:t>Zuri</a:t>
            </a:r>
            <a:r>
              <a:rPr lang="en-US" sz="2800" b="1" dirty="0" smtClean="0">
                <a:solidFill>
                  <a:schemeClr val="tx2">
                    <a:lumMod val="75000"/>
                  </a:schemeClr>
                </a:solidFill>
                <a:latin typeface="Arial" pitchFamily="34" charset="0"/>
                <a:cs typeface="Arial" pitchFamily="34" charset="0"/>
              </a:rPr>
              <a:t>?  Why?</a:t>
            </a:r>
          </a:p>
          <a:p>
            <a:endParaRPr lang="en-US" sz="2800" b="1" dirty="0" smtClean="0">
              <a:latin typeface="Arial" pitchFamily="34" charset="0"/>
              <a:cs typeface="Arial" pitchFamily="34" charset="0"/>
            </a:endParaRPr>
          </a:p>
          <a:p>
            <a:pPr marL="457200" indent="-457200">
              <a:buFont typeface="Wingdings" pitchFamily="2" charset="2"/>
              <a:buChar char="q"/>
            </a:pPr>
            <a:r>
              <a:rPr lang="en-US" sz="2800" b="1" dirty="0" smtClean="0">
                <a:latin typeface="Arial" pitchFamily="34" charset="0"/>
                <a:cs typeface="Arial" pitchFamily="34" charset="0"/>
              </a:rPr>
              <a:t>Written Task 9:</a:t>
            </a:r>
            <a:r>
              <a:rPr lang="en-US" sz="2800" b="1" dirty="0" smtClean="0">
                <a:solidFill>
                  <a:schemeClr val="tx2">
                    <a:lumMod val="75000"/>
                  </a:schemeClr>
                </a:solidFill>
                <a:latin typeface="Arial" pitchFamily="34" charset="0"/>
                <a:cs typeface="Arial" pitchFamily="34" charset="0"/>
              </a:rPr>
              <a:t>  Create a comic strip for </a:t>
            </a:r>
            <a:r>
              <a:rPr lang="en-US" sz="2800" b="1" dirty="0" smtClean="0">
                <a:solidFill>
                  <a:schemeClr val="tx2">
                    <a:lumMod val="75000"/>
                  </a:schemeClr>
                </a:solidFill>
                <a:latin typeface="Arial" pitchFamily="34" charset="0"/>
                <a:cs typeface="Arial" pitchFamily="34" charset="0"/>
              </a:rPr>
              <a:t>the </a:t>
            </a:r>
            <a:r>
              <a:rPr lang="en-US" sz="2800" b="1" dirty="0" smtClean="0">
                <a:solidFill>
                  <a:schemeClr val="tx2">
                    <a:lumMod val="75000"/>
                  </a:schemeClr>
                </a:solidFill>
                <a:latin typeface="Arial" pitchFamily="34" charset="0"/>
                <a:cs typeface="Arial" pitchFamily="34" charset="0"/>
              </a:rPr>
              <a:t>poem “</a:t>
            </a:r>
            <a:r>
              <a:rPr lang="en-US" sz="2800" b="1" dirty="0" err="1" smtClean="0">
                <a:solidFill>
                  <a:schemeClr val="tx2">
                    <a:lumMod val="75000"/>
                  </a:schemeClr>
                </a:solidFill>
                <a:latin typeface="Arial" pitchFamily="34" charset="0"/>
                <a:cs typeface="Arial" pitchFamily="34" charset="0"/>
              </a:rPr>
              <a:t>Zuri</a:t>
            </a:r>
            <a:r>
              <a:rPr lang="en-US" sz="2800" b="1" dirty="0" smtClean="0">
                <a:solidFill>
                  <a:schemeClr val="tx2">
                    <a:lumMod val="75000"/>
                  </a:schemeClr>
                </a:solidFill>
                <a:latin typeface="Arial" pitchFamily="34" charset="0"/>
                <a:cs typeface="Arial" pitchFamily="34" charset="0"/>
              </a:rPr>
              <a:t> at Bat”.</a:t>
            </a:r>
          </a:p>
          <a:p>
            <a:r>
              <a:rPr lang="en-US" sz="2800" b="1" dirty="0" smtClean="0">
                <a:solidFill>
                  <a:schemeClr val="tx2">
                    <a:lumMod val="75000"/>
                  </a:schemeClr>
                </a:solidFill>
                <a:latin typeface="Arial" pitchFamily="34" charset="0"/>
                <a:cs typeface="Arial" pitchFamily="34" charset="0"/>
              </a:rPr>
              <a:t>     You can use paint, any other program or </a:t>
            </a:r>
            <a:r>
              <a:rPr lang="en-US" sz="2800" b="1" dirty="0" smtClean="0">
                <a:solidFill>
                  <a:schemeClr val="tx2">
                    <a:lumMod val="75000"/>
                  </a:schemeClr>
                </a:solidFill>
                <a:latin typeface="Arial" pitchFamily="34" charset="0"/>
                <a:cs typeface="Arial" pitchFamily="34" charset="0"/>
              </a:rPr>
              <a:t>hand </a:t>
            </a:r>
            <a:r>
              <a:rPr lang="en-US" sz="2800" b="1" dirty="0" smtClean="0">
                <a:solidFill>
                  <a:schemeClr val="tx2">
                    <a:lumMod val="75000"/>
                  </a:schemeClr>
                </a:solidFill>
                <a:latin typeface="Arial" pitchFamily="34" charset="0"/>
                <a:cs typeface="Arial" pitchFamily="34" charset="0"/>
              </a:rPr>
              <a:t>draw a cartoon of “</a:t>
            </a:r>
            <a:r>
              <a:rPr lang="en-US" sz="2800" b="1" dirty="0" err="1" smtClean="0">
                <a:solidFill>
                  <a:schemeClr val="tx2">
                    <a:lumMod val="75000"/>
                  </a:schemeClr>
                </a:solidFill>
                <a:latin typeface="Arial" pitchFamily="34" charset="0"/>
                <a:cs typeface="Arial" pitchFamily="34" charset="0"/>
              </a:rPr>
              <a:t>Zuri</a:t>
            </a:r>
            <a:r>
              <a:rPr lang="en-US" sz="2800" b="1" dirty="0" smtClean="0">
                <a:solidFill>
                  <a:schemeClr val="tx2">
                    <a:lumMod val="75000"/>
                  </a:schemeClr>
                </a:solidFill>
                <a:latin typeface="Arial" pitchFamily="34" charset="0"/>
                <a:cs typeface="Arial" pitchFamily="34" charset="0"/>
              </a:rPr>
              <a:t> at Bat.”</a:t>
            </a:r>
          </a:p>
          <a:p>
            <a:pPr marL="457200" indent="-457200">
              <a:buFont typeface="Wingdings" pitchFamily="2" charset="2"/>
              <a:buChar char="q"/>
            </a:pPr>
            <a:endParaRPr lang="en-US" sz="2800" b="1" dirty="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29051246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Notes:</a:t>
            </a:r>
            <a:endParaRPr lang="en-US" dirty="0"/>
          </a:p>
        </p:txBody>
      </p:sp>
      <p:sp>
        <p:nvSpPr>
          <p:cNvPr id="3" name="Content Placeholder 2"/>
          <p:cNvSpPr>
            <a:spLocks noGrp="1"/>
          </p:cNvSpPr>
          <p:nvPr>
            <p:ph idx="1"/>
          </p:nvPr>
        </p:nvSpPr>
        <p:spPr>
          <a:xfrm>
            <a:off x="457200" y="1295400"/>
            <a:ext cx="8229600" cy="5105400"/>
          </a:xfrm>
        </p:spPr>
        <p:txBody>
          <a:bodyPr>
            <a:normAutofit fontScale="92500" lnSpcReduction="20000"/>
          </a:bodyPr>
          <a:lstStyle/>
          <a:p>
            <a:pPr>
              <a:buFont typeface="Wingdings" pitchFamily="2" charset="2"/>
              <a:buChar char="q"/>
            </a:pPr>
            <a:r>
              <a:rPr lang="en-US" dirty="0" smtClean="0"/>
              <a:t>Now you have completed all 9 written tasks using complete sentences.</a:t>
            </a:r>
          </a:p>
          <a:p>
            <a:pPr>
              <a:buFont typeface="Wingdings" pitchFamily="2" charset="2"/>
              <a:buChar char="q"/>
            </a:pPr>
            <a:r>
              <a:rPr lang="en-US" dirty="0" smtClean="0"/>
              <a:t>Reread each question and your answers to make sure that you answered the question that was being asked.</a:t>
            </a:r>
          </a:p>
          <a:p>
            <a:pPr>
              <a:buFont typeface="Wingdings" pitchFamily="2" charset="2"/>
              <a:buChar char="q"/>
            </a:pPr>
            <a:r>
              <a:rPr lang="en-US" dirty="0" smtClean="0"/>
              <a:t>Share your answers with the people at your table and make corrections.  This assignment will be graded and will be the first grade for next quarter.  </a:t>
            </a:r>
            <a:endParaRPr lang="en-US" dirty="0"/>
          </a:p>
          <a:p>
            <a:pPr>
              <a:buFont typeface="Wingdings" pitchFamily="2" charset="2"/>
              <a:buChar char="q"/>
            </a:pPr>
            <a:r>
              <a:rPr lang="en-US" dirty="0" smtClean="0"/>
              <a:t>If  you </a:t>
            </a:r>
            <a:r>
              <a:rPr lang="en-US" dirty="0" smtClean="0"/>
              <a:t>did not </a:t>
            </a:r>
            <a:r>
              <a:rPr lang="en-US" dirty="0" smtClean="0"/>
              <a:t>finish save your document as a Word </a:t>
            </a:r>
            <a:r>
              <a:rPr lang="en-US" dirty="0" smtClean="0"/>
              <a:t>file </a:t>
            </a:r>
            <a:r>
              <a:rPr lang="en-US" dirty="0" smtClean="0"/>
              <a:t>(if </a:t>
            </a:r>
            <a:r>
              <a:rPr lang="en-US" dirty="0" smtClean="0"/>
              <a:t>you </a:t>
            </a:r>
            <a:r>
              <a:rPr lang="en-US" dirty="0" smtClean="0"/>
              <a:t>do not </a:t>
            </a:r>
            <a:r>
              <a:rPr lang="en-US" dirty="0" smtClean="0"/>
              <a:t>have internet at home).</a:t>
            </a:r>
          </a:p>
          <a:p>
            <a:pPr>
              <a:buFont typeface="Wingdings" pitchFamily="2" charset="2"/>
              <a:buChar char="q"/>
            </a:pPr>
            <a:r>
              <a:rPr lang="en-US" dirty="0" smtClean="0"/>
              <a:t>If you </a:t>
            </a:r>
            <a:r>
              <a:rPr lang="en-US" dirty="0" smtClean="0"/>
              <a:t>did not </a:t>
            </a:r>
            <a:r>
              <a:rPr lang="en-US" dirty="0" smtClean="0"/>
              <a:t>complete all 9 tasks using complete sentences,  you have homework over break.</a:t>
            </a:r>
          </a:p>
        </p:txBody>
      </p:sp>
    </p:spTree>
    <p:extLst>
      <p:ext uri="{BB962C8B-B14F-4D97-AF65-F5344CB8AC3E}">
        <p14:creationId xmlns:p14="http://schemas.microsoft.com/office/powerpoint/2010/main" val="35373911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831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ctrTitle"/>
          </p:nvPr>
        </p:nvSpPr>
        <p:spPr>
          <a:xfrm>
            <a:off x="685800" y="2130425"/>
            <a:ext cx="7772400" cy="2517775"/>
          </a:xfrm>
        </p:spPr>
        <p:txBody>
          <a:bodyPr>
            <a:noAutofit/>
          </a:bodyPr>
          <a:lstStyle/>
          <a:p>
            <a:r>
              <a:rPr lang="en-US" sz="6000" b="1" dirty="0" smtClean="0">
                <a:latin typeface="Bauhaus 93" pitchFamily="82" charset="0"/>
              </a:rPr>
              <a:t>Have a wonderful, restful break.  I’ll see you next Tuesday!</a:t>
            </a:r>
            <a:endParaRPr lang="en-US" sz="6000" b="1" dirty="0">
              <a:latin typeface="Bauhaus 93" pitchFamily="82" charset="0"/>
            </a:endParaRPr>
          </a:p>
        </p:txBody>
      </p:sp>
    </p:spTree>
    <p:extLst>
      <p:ext uri="{BB962C8B-B14F-4D97-AF65-F5344CB8AC3E}">
        <p14:creationId xmlns:p14="http://schemas.microsoft.com/office/powerpoint/2010/main" val="1179484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828800"/>
            <a:ext cx="2686050" cy="319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5029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Autofit/>
          </a:bodyPr>
          <a:lstStyle/>
          <a:p>
            <a:r>
              <a:rPr lang="en-US" sz="3600" b="1" dirty="0" smtClean="0"/>
              <a:t>Character Traits Word Bank</a:t>
            </a:r>
            <a:r>
              <a:rPr lang="en-US" sz="2800" dirty="0" smtClean="0"/>
              <a:t/>
            </a:r>
            <a:br>
              <a:rPr lang="en-US" sz="2800" dirty="0" smtClean="0"/>
            </a:br>
            <a:endParaRPr lang="en-US" sz="2800" dirty="0" smtClean="0">
              <a:solidFill>
                <a:srgbClr val="C00000"/>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adventurous, afraid, ambitious, arrogant, bad, bold, bossy, brainy, brave, brilliant, calm, careful, careless, charming, cheerful, childish, cowardly, cruel, curious, demanding, depressed, dishonest, eager, easygoing, energetic, evil, faithful, fearless, foolish, friendly, funny, gentle, giving, gloomy, graceful, greedy, guilty, happy, healthy, helpful, honest, hopeful, imaginative, impatient, impolite, innocent, inventive, intelligent, jealous, kind, lazy, lonely, loving, loyal, lucky, mature, mean, mysterious, nervous, nice, noisy, obedient, peaceful, pleasant, polite, poor, proud, quiet, responsible, rough, rowdy, rude, sad, scared, selfish, serious, shy, silly, sly, smart, sneaky, spoiled, strange, sweet, talented, thoughtful, thoughtless, trusting, trustworthy, unfriendly, unhappy, upset, warm, weak, wicked, wise, worried, zany</a:t>
            </a:r>
            <a:endParaRPr lang="en-US" dirty="0"/>
          </a:p>
        </p:txBody>
      </p:sp>
    </p:spTree>
    <p:extLst>
      <p:ext uri="{BB962C8B-B14F-4D97-AF65-F5344CB8AC3E}">
        <p14:creationId xmlns:p14="http://schemas.microsoft.com/office/powerpoint/2010/main" val="21152327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5041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80834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91600" cy="715962"/>
          </a:xfrm>
          <a:solidFill>
            <a:schemeClr val="tx2">
              <a:lumMod val="20000"/>
              <a:lumOff val="80000"/>
            </a:schemeClr>
          </a:solidFill>
        </p:spPr>
        <p:txBody>
          <a:bodyPr>
            <a:noAutofit/>
          </a:bodyPr>
          <a:lstStyle/>
          <a:p>
            <a:r>
              <a:rPr lang="en-US" sz="2800" dirty="0" smtClean="0"/>
              <a:t>On Friday we read a short story                                                             and filled out 2 graphic organizers.</a:t>
            </a:r>
            <a:endParaRPr lang="en-US" sz="2800" dirty="0"/>
          </a:p>
        </p:txBody>
      </p:sp>
      <p:sp>
        <p:nvSpPr>
          <p:cNvPr id="4" name="Text Placeholder 3"/>
          <p:cNvSpPr>
            <a:spLocks noGrp="1"/>
          </p:cNvSpPr>
          <p:nvPr>
            <p:ph type="body" idx="1"/>
          </p:nvPr>
        </p:nvSpPr>
        <p:spPr>
          <a:xfrm>
            <a:off x="314448" y="1524000"/>
            <a:ext cx="4040188" cy="471022"/>
          </a:xfrm>
        </p:spPr>
        <p:txBody>
          <a:bodyPr>
            <a:normAutofit/>
          </a:bodyPr>
          <a:lstStyle/>
          <a:p>
            <a:endParaRPr lang="en-US" dirty="0" smtClean="0"/>
          </a:p>
          <a:p>
            <a:endParaRPr lang="en-US" dirty="0" smtClean="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655330858"/>
              </p:ext>
            </p:extLst>
          </p:nvPr>
        </p:nvGraphicFramePr>
        <p:xfrm>
          <a:off x="4648200" y="2209800"/>
          <a:ext cx="4040188" cy="2632075"/>
        </p:xfrm>
        <a:graphic>
          <a:graphicData uri="http://schemas.openxmlformats.org/drawingml/2006/table">
            <a:tbl>
              <a:tblPr firstRow="1" bandRow="1">
                <a:tableStyleId>{5C22544A-7EE6-4342-B048-85BDC9FD1C3A}</a:tableStyleId>
              </a:tblPr>
              <a:tblGrid>
                <a:gridCol w="2020094"/>
                <a:gridCol w="2020094"/>
              </a:tblGrid>
              <a:tr h="412115">
                <a:tc>
                  <a:txBody>
                    <a:bodyPr/>
                    <a:lstStyle/>
                    <a:p>
                      <a:r>
                        <a:rPr lang="en-US" dirty="0" smtClean="0"/>
                        <a:t>Trait</a:t>
                      </a:r>
                      <a:endParaRPr lang="en-US" dirty="0"/>
                    </a:p>
                  </a:txBody>
                  <a:tcPr/>
                </a:tc>
                <a:tc>
                  <a:txBody>
                    <a:bodyPr/>
                    <a:lstStyle/>
                    <a:p>
                      <a:r>
                        <a:rPr lang="en-US" dirty="0" smtClean="0"/>
                        <a:t>Revealed by</a:t>
                      </a:r>
                      <a:endParaRPr lang="en-US" dirty="0"/>
                    </a:p>
                  </a:txBody>
                  <a:tcPr/>
                </a:tc>
              </a:tr>
              <a:tr h="349885">
                <a:tc>
                  <a:txBody>
                    <a:bodyPr/>
                    <a:lstStyle/>
                    <a:p>
                      <a:endParaRPr lang="en-US"/>
                    </a:p>
                  </a:txBody>
                  <a:tcPr/>
                </a:tc>
                <a:tc>
                  <a:txBody>
                    <a:bodyPr/>
                    <a:lstStyle/>
                    <a:p>
                      <a:endParaRPr lang="en-US" dirty="0"/>
                    </a:p>
                  </a:txBody>
                  <a:tcPr/>
                </a:tc>
              </a:tr>
              <a:tr h="370840">
                <a:tc>
                  <a:txBody>
                    <a:bodyPr/>
                    <a:lstStyle/>
                    <a:p>
                      <a:endParaRPr lang="en-US"/>
                    </a:p>
                  </a:txBody>
                  <a:tcPr/>
                </a:tc>
                <a:tc>
                  <a:txBody>
                    <a:bodyPr/>
                    <a:lstStyle/>
                    <a:p>
                      <a:endParaRPr lang="en-US" dirty="0"/>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dirty="0"/>
                    </a:p>
                  </a:txBody>
                  <a:tcPr/>
                </a:tc>
                <a:tc>
                  <a:txBody>
                    <a:bodyPr/>
                    <a:lstStyle/>
                    <a:p>
                      <a:endParaRPr lang="en-US" dirty="0"/>
                    </a:p>
                  </a:txBody>
                  <a:tcPr/>
                </a:tc>
              </a:tr>
            </a:tbl>
          </a:graphicData>
        </a:graphic>
      </p:graphicFrame>
      <p:sp>
        <p:nvSpPr>
          <p:cNvPr id="6" name="Text Placeholder 5"/>
          <p:cNvSpPr>
            <a:spLocks noGrp="1"/>
          </p:cNvSpPr>
          <p:nvPr>
            <p:ph type="body" sz="quarter" idx="3"/>
          </p:nvPr>
        </p:nvSpPr>
        <p:spPr>
          <a:xfrm>
            <a:off x="4645025" y="990600"/>
            <a:ext cx="4041775" cy="1184275"/>
          </a:xfrm>
        </p:spPr>
        <p:txBody>
          <a:bodyPr>
            <a:normAutofit fontScale="47500" lnSpcReduction="20000"/>
          </a:bodyPr>
          <a:lstStyle/>
          <a:p>
            <a:r>
              <a:rPr lang="en-US" dirty="0" smtClean="0"/>
              <a:t>Directions: In the left-hand column, write the character traits of the one of the characters in the story. In the right-hand column, list how the trait is revealed in the text. (Traits can be revealed  by events, actions, words, thoughts, attitudes, and feelings.)</a:t>
            </a:r>
          </a:p>
          <a:p>
            <a:endParaRPr lang="en-US" dirty="0" smtClean="0"/>
          </a:p>
          <a:p>
            <a:r>
              <a:rPr lang="en-US" dirty="0" smtClean="0"/>
              <a:t>Character:________________________________________</a:t>
            </a:r>
          </a:p>
          <a:p>
            <a:endParaRPr lang="en-US" dirty="0"/>
          </a:p>
        </p:txBody>
      </p:sp>
      <p:sp>
        <p:nvSpPr>
          <p:cNvPr id="7" name="Content Placeholder 6"/>
          <p:cNvSpPr>
            <a:spLocks noGrp="1"/>
          </p:cNvSpPr>
          <p:nvPr>
            <p:ph sz="quarter" idx="4"/>
          </p:nvPr>
        </p:nvSpPr>
        <p:spPr/>
        <p:txBody>
          <a:bodyPr/>
          <a:lstStyle/>
          <a:p>
            <a:pPr marL="0" indent="0">
              <a:buNone/>
            </a:pPr>
            <a:endParaRPr lang="en-US" dirty="0"/>
          </a:p>
          <a:p>
            <a:endParaRPr lang="en-US" dirty="0" smtClean="0"/>
          </a:p>
          <a:p>
            <a:pPr marL="0" indent="0">
              <a:buNone/>
            </a:pPr>
            <a:endParaRPr lang="en-US" dirty="0"/>
          </a:p>
        </p:txBody>
      </p:sp>
      <p:sp>
        <p:nvSpPr>
          <p:cNvPr id="9" name="TextBox 8"/>
          <p:cNvSpPr txBox="1"/>
          <p:nvPr/>
        </p:nvSpPr>
        <p:spPr>
          <a:xfrm>
            <a:off x="5029200" y="4974000"/>
            <a:ext cx="3826869" cy="1323439"/>
          </a:xfrm>
          <a:prstGeom prst="rect">
            <a:avLst/>
          </a:prstGeom>
          <a:noFill/>
        </p:spPr>
        <p:txBody>
          <a:bodyPr wrap="square" rtlCol="0">
            <a:spAutoFit/>
          </a:bodyPr>
          <a:lstStyle/>
          <a:p>
            <a:r>
              <a:rPr lang="en-US" sz="800" dirty="0" smtClean="0"/>
              <a:t>adventurous, afraid, ambitious, arrogant, bad, bold, bossy, brainy, brave, brilliant, calm, careful, careless, charming, cheerful, childish, cowardly, cruel, curious, demanding, depressed, dishonest, eager, easygoing, energetic, evil, faithful, fearless, foolish, friendly, funny, gentle, giving, gloomy, graceful, greedy, guilty, happy, healthy, helpful, honest, hopeful, imaginative, impatient, impolite, innocent, inventive, intelligent, jealous, kind, lazy, lonely, loving, loyal, lucky, mature, mean, mysterious, nervous, nice, noisy, obedient, peaceful, pleasant, polite, poor, proud, quiet, responsible, rough, rowdy, rude, sad, scared, selfish, serious, shy, silly, sly, smart, sneaky, spoiled, strange, sweet, talented, thoughtful, thoughtless, trusting, trustworthy, unfriendly, unhappy, upset, warm, weak, wicked, wise, worried, zany</a:t>
            </a:r>
            <a:endParaRPr lang="en-US" sz="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821" y="2865324"/>
            <a:ext cx="759706" cy="193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371600" y="990600"/>
            <a:ext cx="1576842" cy="369332"/>
          </a:xfrm>
          <a:prstGeom prst="rect">
            <a:avLst/>
          </a:prstGeom>
          <a:noFill/>
        </p:spPr>
        <p:txBody>
          <a:bodyPr wrap="none" rtlCol="0">
            <a:spAutoFit/>
          </a:bodyPr>
          <a:lstStyle/>
          <a:p>
            <a:r>
              <a:rPr lang="en-US" dirty="0" smtClean="0"/>
              <a:t>Character Map</a:t>
            </a:r>
            <a:endParaRPr lang="en-US" dirty="0"/>
          </a:p>
        </p:txBody>
      </p:sp>
      <p:sp>
        <p:nvSpPr>
          <p:cNvPr id="11" name="TextBox 10"/>
          <p:cNvSpPr txBox="1"/>
          <p:nvPr/>
        </p:nvSpPr>
        <p:spPr>
          <a:xfrm>
            <a:off x="2840890" y="1524800"/>
            <a:ext cx="1313180" cy="2308324"/>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600" dirty="0" smtClean="0"/>
              <a:t>Says</a:t>
            </a:r>
          </a:p>
          <a:p>
            <a:r>
              <a:rPr lang="en-US" sz="1600" dirty="0" smtClean="0"/>
              <a:t>___________</a:t>
            </a:r>
          </a:p>
          <a:p>
            <a:r>
              <a:rPr lang="en-US" sz="1600" dirty="0" smtClean="0"/>
              <a:t>___________</a:t>
            </a:r>
          </a:p>
          <a:p>
            <a:r>
              <a:rPr lang="en-US" sz="1600" dirty="0" smtClean="0"/>
              <a:t>___________</a:t>
            </a:r>
            <a:br>
              <a:rPr lang="en-US" sz="1600" dirty="0" smtClean="0"/>
            </a:br>
            <a:r>
              <a:rPr lang="en-US" sz="1600" dirty="0" smtClean="0"/>
              <a:t>___________</a:t>
            </a:r>
            <a:br>
              <a:rPr lang="en-US" sz="1600" dirty="0" smtClean="0"/>
            </a:br>
            <a:r>
              <a:rPr lang="en-US" sz="1600" dirty="0" smtClean="0"/>
              <a:t>___________</a:t>
            </a:r>
            <a:br>
              <a:rPr lang="en-US" sz="1600" dirty="0" smtClean="0"/>
            </a:br>
            <a:r>
              <a:rPr lang="en-US" sz="1600" dirty="0" smtClean="0"/>
              <a:t>___________</a:t>
            </a:r>
            <a:br>
              <a:rPr lang="en-US" sz="1600" dirty="0" smtClean="0"/>
            </a:br>
            <a:r>
              <a:rPr lang="en-US" sz="1600" dirty="0" smtClean="0"/>
              <a:t>___________</a:t>
            </a:r>
            <a:br>
              <a:rPr lang="en-US" sz="1600" dirty="0" smtClean="0"/>
            </a:br>
            <a:r>
              <a:rPr lang="en-US" sz="1600" dirty="0" smtClean="0"/>
              <a:t>___________</a:t>
            </a:r>
            <a:endParaRPr lang="en-US" sz="1600" dirty="0"/>
          </a:p>
        </p:txBody>
      </p:sp>
      <p:sp>
        <p:nvSpPr>
          <p:cNvPr id="14" name="TextBox 13"/>
          <p:cNvSpPr txBox="1"/>
          <p:nvPr/>
        </p:nvSpPr>
        <p:spPr>
          <a:xfrm>
            <a:off x="283827" y="1516578"/>
            <a:ext cx="1313180" cy="2523768"/>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600" dirty="0" smtClean="0"/>
              <a:t>Actions</a:t>
            </a:r>
          </a:p>
          <a:p>
            <a:r>
              <a:rPr lang="en-US" sz="1600" dirty="0" smtClean="0"/>
              <a:t>___________</a:t>
            </a:r>
          </a:p>
          <a:p>
            <a:r>
              <a:rPr lang="en-US" sz="1600" dirty="0" smtClean="0"/>
              <a:t>___________</a:t>
            </a:r>
          </a:p>
          <a:p>
            <a:r>
              <a:rPr lang="en-US" sz="1600" dirty="0" smtClean="0"/>
              <a:t>___________</a:t>
            </a:r>
            <a:br>
              <a:rPr lang="en-US" sz="1600" dirty="0" smtClean="0"/>
            </a:br>
            <a:r>
              <a:rPr lang="en-US" sz="1600" dirty="0" smtClean="0"/>
              <a:t>___________</a:t>
            </a:r>
            <a:br>
              <a:rPr lang="en-US" sz="1600" dirty="0" smtClean="0"/>
            </a:br>
            <a:r>
              <a:rPr lang="en-US" sz="1600" dirty="0" smtClean="0"/>
              <a:t>___________</a:t>
            </a:r>
            <a:br>
              <a:rPr lang="en-US" sz="1600" dirty="0" smtClean="0"/>
            </a:br>
            <a:r>
              <a:rPr lang="en-US" sz="1600" dirty="0" smtClean="0"/>
              <a:t>___________</a:t>
            </a:r>
            <a:br>
              <a:rPr lang="en-US" sz="1600" dirty="0" smtClean="0"/>
            </a:br>
            <a:r>
              <a:rPr lang="en-US" sz="1600" dirty="0" smtClean="0"/>
              <a:t>___________</a:t>
            </a:r>
            <a:br>
              <a:rPr lang="en-US" sz="1600" dirty="0" smtClean="0"/>
            </a:br>
            <a:r>
              <a:rPr lang="en-US" sz="1600" dirty="0" smtClean="0"/>
              <a:t>___________</a:t>
            </a:r>
          </a:p>
          <a:p>
            <a:endParaRPr lang="en-US" sz="1400" dirty="0"/>
          </a:p>
        </p:txBody>
      </p:sp>
      <p:sp>
        <p:nvSpPr>
          <p:cNvPr id="16" name="TextBox 15"/>
          <p:cNvSpPr txBox="1"/>
          <p:nvPr/>
        </p:nvSpPr>
        <p:spPr>
          <a:xfrm>
            <a:off x="283827" y="4186056"/>
            <a:ext cx="1313180" cy="255454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600" dirty="0" smtClean="0"/>
              <a:t>Feelings</a:t>
            </a:r>
          </a:p>
          <a:p>
            <a:r>
              <a:rPr lang="en-US" sz="1600" dirty="0" smtClean="0"/>
              <a:t>___________</a:t>
            </a:r>
          </a:p>
          <a:p>
            <a:r>
              <a:rPr lang="en-US" sz="1600" dirty="0" smtClean="0"/>
              <a:t>___________</a:t>
            </a:r>
          </a:p>
          <a:p>
            <a:r>
              <a:rPr lang="en-US" sz="1600" dirty="0" smtClean="0"/>
              <a:t>___________</a:t>
            </a:r>
            <a:br>
              <a:rPr lang="en-US" sz="1600" dirty="0" smtClean="0"/>
            </a:br>
            <a:r>
              <a:rPr lang="en-US" sz="1600" dirty="0" smtClean="0"/>
              <a:t>___________</a:t>
            </a:r>
            <a:br>
              <a:rPr lang="en-US" sz="1600" dirty="0" smtClean="0"/>
            </a:br>
            <a:r>
              <a:rPr lang="en-US" sz="1600" dirty="0" smtClean="0"/>
              <a:t>___________</a:t>
            </a:r>
            <a:br>
              <a:rPr lang="en-US" sz="1600" dirty="0" smtClean="0"/>
            </a:br>
            <a:r>
              <a:rPr lang="en-US" sz="1600" dirty="0" smtClean="0"/>
              <a:t>___________</a:t>
            </a:r>
            <a:br>
              <a:rPr lang="en-US" sz="1600" dirty="0" smtClean="0"/>
            </a:br>
            <a:r>
              <a:rPr lang="en-US" sz="1600" dirty="0" smtClean="0"/>
              <a:t>___________</a:t>
            </a:r>
            <a:br>
              <a:rPr lang="en-US" sz="1600" dirty="0" smtClean="0"/>
            </a:br>
            <a:r>
              <a:rPr lang="en-US" sz="1600" dirty="0" smtClean="0"/>
              <a:t>___________</a:t>
            </a:r>
          </a:p>
          <a:p>
            <a:endParaRPr lang="en-US" sz="1600" dirty="0"/>
          </a:p>
        </p:txBody>
      </p:sp>
      <p:sp>
        <p:nvSpPr>
          <p:cNvPr id="17" name="TextBox 16"/>
          <p:cNvSpPr txBox="1"/>
          <p:nvPr/>
        </p:nvSpPr>
        <p:spPr>
          <a:xfrm>
            <a:off x="2840890" y="4174512"/>
            <a:ext cx="1410599" cy="252376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smtClean="0"/>
              <a:t>Appearance (looks)</a:t>
            </a:r>
          </a:p>
          <a:p>
            <a:r>
              <a:rPr lang="en-US" sz="1600" dirty="0" smtClean="0"/>
              <a:t>___________</a:t>
            </a:r>
          </a:p>
          <a:p>
            <a:r>
              <a:rPr lang="en-US" sz="1600" dirty="0" smtClean="0"/>
              <a:t>___________</a:t>
            </a:r>
          </a:p>
          <a:p>
            <a:r>
              <a:rPr lang="en-US" sz="1600" dirty="0" smtClean="0"/>
              <a:t>___________</a:t>
            </a:r>
            <a:br>
              <a:rPr lang="en-US" sz="1600" dirty="0" smtClean="0"/>
            </a:br>
            <a:r>
              <a:rPr lang="en-US" sz="1600" dirty="0" smtClean="0"/>
              <a:t>___________</a:t>
            </a:r>
            <a:br>
              <a:rPr lang="en-US" sz="1600" dirty="0" smtClean="0"/>
            </a:br>
            <a:r>
              <a:rPr lang="en-US" sz="1600" dirty="0" smtClean="0"/>
              <a:t>___________</a:t>
            </a:r>
            <a:br>
              <a:rPr lang="en-US" sz="1600" dirty="0" smtClean="0"/>
            </a:br>
            <a:r>
              <a:rPr lang="en-US" sz="1600" dirty="0" smtClean="0"/>
              <a:t>___________</a:t>
            </a:r>
            <a:br>
              <a:rPr lang="en-US" sz="1600" dirty="0" smtClean="0"/>
            </a:br>
            <a:r>
              <a:rPr lang="en-US" sz="1600" dirty="0" smtClean="0"/>
              <a:t>___________</a:t>
            </a:r>
          </a:p>
          <a:p>
            <a:endParaRPr lang="en-US" sz="1400" dirty="0"/>
          </a:p>
        </p:txBody>
      </p:sp>
      <p:cxnSp>
        <p:nvCxnSpPr>
          <p:cNvPr id="19" name="Straight Arrow Connector 18"/>
          <p:cNvCxnSpPr/>
          <p:nvPr/>
        </p:nvCxnSpPr>
        <p:spPr>
          <a:xfrm flipH="1" flipV="1">
            <a:off x="1676400" y="2590800"/>
            <a:ext cx="182421" cy="2745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618527" y="2590800"/>
            <a:ext cx="200873" cy="2745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618527" y="4800924"/>
            <a:ext cx="200873" cy="1730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1597007" y="4800924"/>
            <a:ext cx="261815" cy="5330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4363064" y="1066801"/>
            <a:ext cx="76200" cy="5641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52400" y="990600"/>
            <a:ext cx="8839200" cy="76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8789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a:t>
            </a:r>
            <a:r>
              <a:rPr lang="en-US" dirty="0"/>
              <a:t>G</a:t>
            </a:r>
            <a:r>
              <a:rPr lang="en-US" dirty="0" smtClean="0"/>
              <a:t>oogle doc</a:t>
            </a:r>
            <a:endParaRPr lang="en-US" dirty="0"/>
          </a:p>
        </p:txBody>
      </p:sp>
      <p:sp>
        <p:nvSpPr>
          <p:cNvPr id="3" name="Content Placeholder 2"/>
          <p:cNvSpPr>
            <a:spLocks noGrp="1"/>
          </p:cNvSpPr>
          <p:nvPr>
            <p:ph idx="1"/>
          </p:nvPr>
        </p:nvSpPr>
        <p:spPr/>
        <p:txBody>
          <a:bodyPr>
            <a:normAutofit lnSpcReduction="10000"/>
          </a:bodyPr>
          <a:lstStyle/>
          <a:p>
            <a:r>
              <a:rPr lang="en-US" dirty="0" smtClean="0"/>
              <a:t>Create a Google doc or Google Presentation and share the document with me at </a:t>
            </a:r>
            <a:r>
              <a:rPr lang="en-US" dirty="0" smtClean="0">
                <a:solidFill>
                  <a:schemeClr val="tx2">
                    <a:lumMod val="60000"/>
                    <a:lumOff val="40000"/>
                  </a:schemeClr>
                </a:solidFill>
                <a:hlinkClick r:id="rId2"/>
              </a:rPr>
              <a:t>michellemi@students.susd12.org</a:t>
            </a:r>
            <a:endParaRPr lang="en-US" dirty="0" smtClean="0">
              <a:solidFill>
                <a:schemeClr val="tx2">
                  <a:lumMod val="60000"/>
                  <a:lumOff val="40000"/>
                </a:schemeClr>
              </a:solidFill>
            </a:endParaRPr>
          </a:p>
          <a:p>
            <a:endParaRPr lang="en-US" dirty="0">
              <a:solidFill>
                <a:schemeClr val="tx2">
                  <a:lumMod val="60000"/>
                  <a:lumOff val="40000"/>
                </a:schemeClr>
              </a:solidFill>
            </a:endParaRPr>
          </a:p>
          <a:p>
            <a:r>
              <a:rPr lang="en-US" dirty="0" smtClean="0">
                <a:solidFill>
                  <a:schemeClr val="tx2">
                    <a:lumMod val="60000"/>
                    <a:lumOff val="40000"/>
                  </a:schemeClr>
                </a:solidFill>
              </a:rPr>
              <a:t>Rename your document “Sparky”.</a:t>
            </a:r>
          </a:p>
          <a:p>
            <a:endParaRPr lang="en-US" dirty="0" smtClean="0">
              <a:solidFill>
                <a:schemeClr val="tx2">
                  <a:lumMod val="60000"/>
                  <a:lumOff val="40000"/>
                </a:schemeClr>
              </a:solidFill>
            </a:endParaRPr>
          </a:p>
          <a:p>
            <a:r>
              <a:rPr lang="en-US" dirty="0" smtClean="0"/>
              <a:t>Read the power point slides and complete the assigned tasks in your Google doc called “Sparky”.</a:t>
            </a:r>
          </a:p>
          <a:p>
            <a:endParaRPr lang="en-US" dirty="0"/>
          </a:p>
        </p:txBody>
      </p:sp>
    </p:spTree>
    <p:extLst>
      <p:ext uri="{BB962C8B-B14F-4D97-AF65-F5344CB8AC3E}">
        <p14:creationId xmlns:p14="http://schemas.microsoft.com/office/powerpoint/2010/main" val="2471774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990600"/>
          </a:xfrm>
        </p:spPr>
        <p:txBody>
          <a:bodyPr>
            <a:noAutofit/>
          </a:bodyPr>
          <a:lstStyle/>
          <a:p>
            <a:r>
              <a:rPr lang="en-US" altLang="en-US" sz="2400" b="1" dirty="0" smtClean="0">
                <a:latin typeface="Lucida Handwriting" pitchFamily="66" charset="0"/>
              </a:rPr>
              <a:t>E.Q.:  How do I determine  the author’s purpose and use that purpose to compare texts?</a:t>
            </a:r>
            <a:endParaRPr lang="en-US" sz="2400" dirty="0"/>
          </a:p>
        </p:txBody>
      </p:sp>
      <p:sp>
        <p:nvSpPr>
          <p:cNvPr id="3" name="Content Placeholder 2"/>
          <p:cNvSpPr>
            <a:spLocks noGrp="1"/>
          </p:cNvSpPr>
          <p:nvPr>
            <p:ph idx="1"/>
          </p:nvPr>
        </p:nvSpPr>
        <p:spPr>
          <a:xfrm>
            <a:off x="0" y="1219200"/>
            <a:ext cx="9067800" cy="5638800"/>
          </a:xfrm>
        </p:spPr>
        <p:style>
          <a:lnRef idx="2">
            <a:schemeClr val="accent5"/>
          </a:lnRef>
          <a:fillRef idx="1">
            <a:schemeClr val="lt1"/>
          </a:fillRef>
          <a:effectRef idx="0">
            <a:schemeClr val="accent5"/>
          </a:effectRef>
          <a:fontRef idx="minor">
            <a:schemeClr val="dk1"/>
          </a:fontRef>
        </p:style>
        <p:txBody>
          <a:bodyPr>
            <a:normAutofit fontScale="70000" lnSpcReduction="20000"/>
          </a:bodyPr>
          <a:lstStyle/>
          <a:p>
            <a:pPr marL="0" indent="0">
              <a:buNone/>
              <a:defRPr/>
            </a:pPr>
            <a:r>
              <a:rPr lang="en-US" sz="31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mic Sans MS" pitchFamily="66" charset="0"/>
                <a:cs typeface="Arial" pitchFamily="34" charset="0"/>
              </a:rPr>
              <a:t>What kind of character are you?</a:t>
            </a:r>
          </a:p>
          <a:p>
            <a:pPr lvl="1">
              <a:buFont typeface="Wingdings" pitchFamily="2" charset="2"/>
              <a:buChar char="q"/>
              <a:defRPr/>
            </a:pPr>
            <a:r>
              <a:rPr lang="en-US" b="1" i="1" dirty="0" smtClean="0">
                <a:latin typeface="Arial" pitchFamily="34" charset="0"/>
                <a:cs typeface="Arial" pitchFamily="34" charset="0"/>
              </a:rPr>
              <a:t>Written Task 1</a:t>
            </a:r>
            <a:r>
              <a:rPr lang="en-US" b="1" i="1" dirty="0">
                <a:latin typeface="Arial" pitchFamily="34" charset="0"/>
                <a:cs typeface="Arial" pitchFamily="34" charset="0"/>
              </a:rPr>
              <a:t>:</a:t>
            </a:r>
            <a:r>
              <a:rPr lang="en-US" b="1" i="1" dirty="0" smtClean="0">
                <a:latin typeface="Arial" pitchFamily="34" charset="0"/>
                <a:cs typeface="Arial" pitchFamily="34" charset="0"/>
              </a:rPr>
              <a:t> In your Google doc, </a:t>
            </a:r>
            <a:r>
              <a:rPr lang="en-US" b="1" i="1" dirty="0">
                <a:solidFill>
                  <a:schemeClr val="accent5">
                    <a:lumMod val="50000"/>
                  </a:schemeClr>
                </a:solidFill>
                <a:latin typeface="Arial" pitchFamily="34" charset="0"/>
                <a:cs typeface="Arial" pitchFamily="34" charset="0"/>
              </a:rPr>
              <a:t>m</a:t>
            </a:r>
            <a:r>
              <a:rPr lang="en-US" b="1" i="1" dirty="0" smtClean="0">
                <a:solidFill>
                  <a:schemeClr val="accent5">
                    <a:lumMod val="50000"/>
                  </a:schemeClr>
                </a:solidFill>
                <a:latin typeface="Arial" pitchFamily="34" charset="0"/>
                <a:cs typeface="Arial" pitchFamily="34" charset="0"/>
              </a:rPr>
              <a:t>ake </a:t>
            </a:r>
            <a:r>
              <a:rPr lang="en-US" b="1" i="1" dirty="0">
                <a:solidFill>
                  <a:schemeClr val="accent5">
                    <a:lumMod val="50000"/>
                  </a:schemeClr>
                </a:solidFill>
                <a:latin typeface="Arial" pitchFamily="34" charset="0"/>
                <a:cs typeface="Arial" pitchFamily="34" charset="0"/>
              </a:rPr>
              <a:t>a list of character traits that would be used to describe you</a:t>
            </a:r>
            <a:r>
              <a:rPr lang="en-US" b="1" i="1" dirty="0" smtClean="0">
                <a:solidFill>
                  <a:schemeClr val="accent5">
                    <a:lumMod val="50000"/>
                  </a:schemeClr>
                </a:solidFill>
                <a:latin typeface="Arial" pitchFamily="34" charset="0"/>
                <a:cs typeface="Arial" pitchFamily="34" charset="0"/>
              </a:rPr>
              <a:t>.</a:t>
            </a:r>
          </a:p>
          <a:p>
            <a:pPr lvl="1">
              <a:buFont typeface="Wingdings" pitchFamily="2" charset="2"/>
              <a:buChar char="q"/>
              <a:defRPr/>
            </a:pPr>
            <a:endParaRPr lang="en-US" b="1" i="1" dirty="0">
              <a:solidFill>
                <a:schemeClr val="accent5">
                  <a:lumMod val="50000"/>
                </a:schemeClr>
              </a:solidFill>
              <a:latin typeface="Arial" pitchFamily="34" charset="0"/>
              <a:cs typeface="Arial" pitchFamily="34" charset="0"/>
            </a:endParaRPr>
          </a:p>
          <a:p>
            <a:pPr lvl="1">
              <a:buFont typeface="Wingdings" pitchFamily="2" charset="2"/>
              <a:buChar char="q"/>
              <a:defRPr/>
            </a:pPr>
            <a:r>
              <a:rPr lang="en-US" b="1" i="1" dirty="0">
                <a:latin typeface="Arial" pitchFamily="34" charset="0"/>
                <a:cs typeface="Arial" pitchFamily="34" charset="0"/>
              </a:rPr>
              <a:t>Written Task </a:t>
            </a:r>
            <a:r>
              <a:rPr lang="en-US" b="1" i="1" dirty="0" smtClean="0">
                <a:latin typeface="Arial" pitchFamily="34" charset="0"/>
                <a:cs typeface="Arial" pitchFamily="34" charset="0"/>
              </a:rPr>
              <a:t>2</a:t>
            </a:r>
            <a:r>
              <a:rPr lang="en-US" b="1" i="1" dirty="0">
                <a:latin typeface="Arial" pitchFamily="34" charset="0"/>
                <a:cs typeface="Arial" pitchFamily="34" charset="0"/>
              </a:rPr>
              <a:t>:</a:t>
            </a:r>
            <a:r>
              <a:rPr lang="en-US" b="1" i="1" dirty="0" smtClean="0">
                <a:latin typeface="Arial" pitchFamily="34" charset="0"/>
                <a:cs typeface="Arial" pitchFamily="34" charset="0"/>
              </a:rPr>
              <a:t> Then in the same Google doc, </a:t>
            </a:r>
            <a:r>
              <a:rPr lang="en-US" b="1" i="1" dirty="0" smtClean="0">
                <a:solidFill>
                  <a:schemeClr val="accent5">
                    <a:lumMod val="50000"/>
                  </a:schemeClr>
                </a:solidFill>
                <a:latin typeface="Arial" pitchFamily="34" charset="0"/>
                <a:cs typeface="Arial" pitchFamily="34" charset="0"/>
              </a:rPr>
              <a:t>write </a:t>
            </a:r>
            <a:r>
              <a:rPr lang="en-US" b="1" i="1" dirty="0">
                <a:solidFill>
                  <a:schemeClr val="accent5">
                    <a:lumMod val="50000"/>
                  </a:schemeClr>
                </a:solidFill>
                <a:latin typeface="Arial" pitchFamily="34" charset="0"/>
                <a:cs typeface="Arial" pitchFamily="34" charset="0"/>
              </a:rPr>
              <a:t>a paragraph describing yourself</a:t>
            </a:r>
            <a:r>
              <a:rPr lang="en-US" b="1" i="1" dirty="0" smtClean="0">
                <a:solidFill>
                  <a:schemeClr val="accent5">
                    <a:lumMod val="50000"/>
                  </a:schemeClr>
                </a:solidFill>
                <a:latin typeface="Arial" pitchFamily="34" charset="0"/>
                <a:cs typeface="Arial" pitchFamily="34" charset="0"/>
              </a:rPr>
              <a:t>.</a:t>
            </a:r>
          </a:p>
          <a:p>
            <a:pPr marL="457200" lvl="1" indent="0">
              <a:buNone/>
              <a:defRPr/>
            </a:pPr>
            <a:endParaRPr lang="en-US" b="1" i="1" dirty="0" smtClean="0">
              <a:solidFill>
                <a:schemeClr val="accent5">
                  <a:lumMod val="50000"/>
                </a:schemeClr>
              </a:solidFill>
              <a:latin typeface="Arial" pitchFamily="34" charset="0"/>
              <a:cs typeface="Arial" pitchFamily="34" charset="0"/>
            </a:endParaRPr>
          </a:p>
          <a:p>
            <a:pPr lvl="1">
              <a:buFont typeface="Wingdings" pitchFamily="2" charset="2"/>
              <a:buChar char="Ø"/>
              <a:defRPr/>
            </a:pPr>
            <a:r>
              <a:rPr lang="en-US" b="1" i="1" dirty="0" smtClean="0">
                <a:solidFill>
                  <a:srgbClr val="C00000"/>
                </a:solidFill>
                <a:latin typeface="Arial" pitchFamily="34" charset="0"/>
                <a:cs typeface="Arial" pitchFamily="34" charset="0"/>
              </a:rPr>
              <a:t>Use these adjectives (words that describe nouns) to help you answer Task 1 &amp;2. </a:t>
            </a:r>
            <a:r>
              <a:rPr lang="en-US" dirty="0" smtClean="0">
                <a:solidFill>
                  <a:srgbClr val="C00000"/>
                </a:solidFill>
              </a:rPr>
              <a:t> </a:t>
            </a:r>
            <a:r>
              <a:rPr lang="en-US" dirty="0"/>
              <a:t>adventurous, afraid, ambitious, arrogant, bad, bold, bossy, brainy, brave, brilliant, calm, careful, careless, charming, cheerful, childish, cowardly, cruel, curious, demanding, depressed, dishonest, eager, easygoing, energetic, evil, faithful, fearless, foolish, friendly, funny, gentle, giving, gloomy, graceful, greedy, guilty, happy, healthy, helpful, honest, hopeful, imaginative, impatient, impolite, innocent, inventive, intelligent, jealous, kind, lazy, lonely, loving, loyal, lucky, mature, mean, mysterious, nervous, nice, noisy, obedient, peaceful, pleasant, polite, poor, proud, quiet, responsible, rough, rowdy, rude, sad, scared, selfish, serious, shy, silly, sly, smart, sneaky, spoiled, strange, sweet, talented, thoughtful, thoughtless, trusting, trustworthy, unfriendly, unhappy, upset, warm, weak, wicked, wise, worried, zany</a:t>
            </a:r>
          </a:p>
          <a:p>
            <a:pPr lvl="1">
              <a:buFont typeface="Wingdings" pitchFamily="2" charset="2"/>
              <a:buChar char="q"/>
              <a:defRPr/>
            </a:pPr>
            <a:endParaRPr lang="en-US" b="1" i="1" dirty="0">
              <a:latin typeface="Arial" pitchFamily="34" charset="0"/>
              <a:cs typeface="Arial" pitchFamily="34" charset="0"/>
            </a:endParaRPr>
          </a:p>
          <a:p>
            <a:pPr marL="457200" lvl="1" indent="0">
              <a:buNone/>
              <a:defRPr/>
            </a:pPr>
            <a:endParaRPr lang="en-US" sz="2400" i="1" dirty="0">
              <a:latin typeface="Arial" pitchFamily="34" charset="0"/>
              <a:cs typeface="Arial" pitchFamily="34" charset="0"/>
            </a:endParaRPr>
          </a:p>
        </p:txBody>
      </p:sp>
    </p:spTree>
    <p:extLst>
      <p:ext uri="{BB962C8B-B14F-4D97-AF65-F5344CB8AC3E}">
        <p14:creationId xmlns:p14="http://schemas.microsoft.com/office/powerpoint/2010/main" val="1962314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0" y="1752600"/>
            <a:ext cx="7772400" cy="1470025"/>
          </a:xfrm>
        </p:spPr>
        <p:txBody>
          <a:bodyPr/>
          <a:lstStyle/>
          <a:p>
            <a:r>
              <a:rPr lang="en-US" dirty="0" smtClean="0"/>
              <a:t>Read “Sparky” by Earl Nightingale</a:t>
            </a:r>
            <a:endParaRPr lang="en-US" dirty="0"/>
          </a:p>
        </p:txBody>
      </p:sp>
      <p:sp>
        <p:nvSpPr>
          <p:cNvPr id="5" name="Subtitle 4"/>
          <p:cNvSpPr>
            <a:spLocks noGrp="1"/>
          </p:cNvSpPr>
          <p:nvPr>
            <p:ph type="subTitle" idx="1"/>
          </p:nvPr>
        </p:nvSpPr>
        <p:spPr>
          <a:xfrm>
            <a:off x="1752600" y="3657600"/>
            <a:ext cx="6400800" cy="2133600"/>
          </a:xfrm>
        </p:spPr>
        <p:txBody>
          <a:bodyPr>
            <a:normAutofit/>
          </a:bodyPr>
          <a:lstStyle/>
          <a:p>
            <a:r>
              <a:rPr lang="en-US" dirty="0" smtClean="0">
                <a:solidFill>
                  <a:schemeClr val="tx1"/>
                </a:solidFill>
              </a:rPr>
              <a:t>Highlight and annotate as you read.  Take notes to help you answers questions about the characters</a:t>
            </a:r>
            <a:r>
              <a:rPr lang="en-US" dirty="0">
                <a:solidFill>
                  <a:schemeClr val="tx1"/>
                </a:solidFill>
              </a:rPr>
              <a:t> </a:t>
            </a:r>
            <a:r>
              <a:rPr lang="en-US" dirty="0" smtClean="0">
                <a:solidFill>
                  <a:schemeClr val="tx1"/>
                </a:solidFill>
              </a:rPr>
              <a:t>and the author’s purpose for writing.</a:t>
            </a:r>
            <a:endParaRPr lang="en-US" dirty="0">
              <a:solidFill>
                <a:schemeClr val="tx1"/>
              </a:solidFill>
            </a:endParaRPr>
          </a:p>
        </p:txBody>
      </p:sp>
    </p:spTree>
    <p:extLst>
      <p:ext uri="{BB962C8B-B14F-4D97-AF65-F5344CB8AC3E}">
        <p14:creationId xmlns:p14="http://schemas.microsoft.com/office/powerpoint/2010/main" val="1787517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a:bodyPr>
          <a:lstStyle/>
          <a:p>
            <a:r>
              <a:rPr lang="en-US"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“Sparky” by Earl Nightingale</a:t>
            </a:r>
            <a:endParaRPr lang="en-US"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4" name="Content Placeholder 3"/>
          <p:cNvSpPr>
            <a:spLocks noGrp="1"/>
          </p:cNvSpPr>
          <p:nvPr>
            <p:ph sz="half" idx="1"/>
          </p:nvPr>
        </p:nvSpPr>
        <p:spPr/>
        <p:txBody>
          <a:bodyPr>
            <a:normAutofit fontScale="77500" lnSpcReduction="20000"/>
          </a:bodyPr>
          <a:lstStyle/>
          <a:p>
            <a:pPr marL="0" indent="0">
              <a:buNone/>
            </a:pPr>
            <a:r>
              <a:rPr lang="en-US" dirty="0" smtClean="0"/>
              <a:t>1	For </a:t>
            </a:r>
            <a:r>
              <a:rPr lang="en-US" dirty="0"/>
              <a:t>Sparky, school was all but impossible. He failed every subject in the eighth grade. He flunked physics in high school, getting a grade of zero.</a:t>
            </a:r>
          </a:p>
          <a:p>
            <a:pPr marL="0" indent="0">
              <a:buNone/>
            </a:pPr>
            <a:r>
              <a:rPr lang="en-US" dirty="0" smtClean="0"/>
              <a:t>	</a:t>
            </a:r>
          </a:p>
          <a:p>
            <a:pPr marL="0" indent="0">
              <a:buNone/>
            </a:pPr>
            <a:r>
              <a:rPr lang="en-US" dirty="0"/>
              <a:t>2	</a:t>
            </a:r>
            <a:r>
              <a:rPr lang="en-US" dirty="0" smtClean="0"/>
              <a:t>Sparky </a:t>
            </a:r>
            <a:r>
              <a:rPr lang="en-US" dirty="0"/>
              <a:t>also flunked Latin, algebra, and English. He didn’t do much better in sports. Although he did manage to make the school’s golf team, he promptly lost the only important match of the season. There was a consolation match; he lost that too.</a:t>
            </a:r>
          </a:p>
          <a:p>
            <a:pPr marL="0" indent="0">
              <a:buNone/>
            </a:pPr>
            <a:endParaRPr lang="en-US" dirty="0"/>
          </a:p>
        </p:txBody>
      </p:sp>
      <p:sp>
        <p:nvSpPr>
          <p:cNvPr id="5" name="Content Placeholder 4"/>
          <p:cNvSpPr>
            <a:spLocks noGrp="1"/>
          </p:cNvSpPr>
          <p:nvPr>
            <p:ph sz="half" idx="2"/>
          </p:nvPr>
        </p:nvSpPr>
        <p:spPr/>
        <p:txBody>
          <a:bodyPr>
            <a:normAutofit fontScale="77500" lnSpcReduction="20000"/>
          </a:bodyPr>
          <a:lstStyle/>
          <a:p>
            <a:pPr marL="0" indent="0">
              <a:buNone/>
            </a:pPr>
            <a:r>
              <a:rPr lang="en-US" dirty="0" smtClean="0"/>
              <a:t>3	Throughout </a:t>
            </a:r>
            <a:r>
              <a:rPr lang="en-US" dirty="0"/>
              <a:t>his youth, Sparky was awkward, socially. He was not actually disliked by the other students; no one cared that much. He was astonished if a classmate ever said hello to him outside of school hours</a:t>
            </a:r>
            <a:r>
              <a:rPr lang="en-US" dirty="0" smtClean="0"/>
              <a:t>.</a:t>
            </a:r>
          </a:p>
          <a:p>
            <a:pPr marL="0" indent="0">
              <a:buNone/>
            </a:pPr>
            <a:endParaRPr lang="en-US" dirty="0"/>
          </a:p>
          <a:p>
            <a:pPr marL="0" indent="0">
              <a:buNone/>
            </a:pPr>
            <a:r>
              <a:rPr lang="en-US" dirty="0" smtClean="0"/>
              <a:t>4	There’s </a:t>
            </a:r>
            <a:r>
              <a:rPr lang="en-US" dirty="0"/>
              <a:t>no way to tell how he might have done at dating. Sparky never once asked a girl to go out in high school. He was too afraid of being turned down.</a:t>
            </a:r>
          </a:p>
          <a:p>
            <a:pPr marL="0" indent="0">
              <a:buNone/>
            </a:pPr>
            <a:endParaRPr lang="en-US" dirty="0"/>
          </a:p>
        </p:txBody>
      </p:sp>
    </p:spTree>
    <p:extLst>
      <p:ext uri="{BB962C8B-B14F-4D97-AF65-F5344CB8AC3E}">
        <p14:creationId xmlns:p14="http://schemas.microsoft.com/office/powerpoint/2010/main" val="3845109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304800"/>
            <a:ext cx="4191000" cy="6096000"/>
          </a:xfrm>
        </p:spPr>
        <p:txBody>
          <a:bodyPr>
            <a:normAutofit fontScale="92500" lnSpcReduction="10000"/>
          </a:bodyPr>
          <a:lstStyle/>
          <a:p>
            <a:pPr marL="0" indent="0">
              <a:buNone/>
            </a:pPr>
            <a:r>
              <a:rPr lang="en-US" dirty="0" smtClean="0"/>
              <a:t>5	There’s </a:t>
            </a:r>
            <a:r>
              <a:rPr lang="en-US" dirty="0"/>
              <a:t>no way to tell how he might have done at dating. Sparky never once asked a girl to go out in high school. He was too afraid of being turned down.</a:t>
            </a:r>
          </a:p>
          <a:p>
            <a:pPr marL="0" indent="0">
              <a:buNone/>
            </a:pPr>
            <a:r>
              <a:rPr lang="en-US" dirty="0" smtClean="0"/>
              <a:t>6	Sparky </a:t>
            </a:r>
            <a:r>
              <a:rPr lang="en-US" dirty="0"/>
              <a:t>was a loser. He, his classmates…everyone knew it. So he rolled with it. Sparky had made up his mind early in life that if things were meant to work out they would. Otherwise, he would content himself with what appeared to be his inevitable </a:t>
            </a:r>
            <a:r>
              <a:rPr lang="en-US" dirty="0" smtClean="0"/>
              <a:t>mediocrity</a:t>
            </a:r>
            <a:endParaRPr lang="en-US" dirty="0"/>
          </a:p>
        </p:txBody>
      </p:sp>
      <p:sp>
        <p:nvSpPr>
          <p:cNvPr id="4" name="Content Placeholder 3"/>
          <p:cNvSpPr>
            <a:spLocks noGrp="1"/>
          </p:cNvSpPr>
          <p:nvPr>
            <p:ph sz="half" idx="2"/>
          </p:nvPr>
        </p:nvSpPr>
        <p:spPr>
          <a:xfrm>
            <a:off x="4648200" y="304800"/>
            <a:ext cx="3962400" cy="6096000"/>
          </a:xfrm>
        </p:spPr>
        <p:txBody>
          <a:bodyPr>
            <a:normAutofit fontScale="92500" lnSpcReduction="10000"/>
          </a:bodyPr>
          <a:lstStyle/>
          <a:p>
            <a:pPr marL="0" indent="0">
              <a:buNone/>
            </a:pPr>
            <a:r>
              <a:rPr lang="en-US" dirty="0" smtClean="0"/>
              <a:t>7	However</a:t>
            </a:r>
            <a:r>
              <a:rPr lang="en-US" dirty="0"/>
              <a:t>, one thing was important to Sparky — drawing. He was proud of his artwork. Of course, no one else appreciated it. In his senior year of high school, he submitted some cartoons to the editors of the yearbook. The cartoons were turned down. Despite this particular rejection, Sparky was so convinced of his ability that he decided to become a professional artist.</a:t>
            </a:r>
          </a:p>
          <a:p>
            <a:pPr marL="0" indent="0">
              <a:buNone/>
            </a:pPr>
            <a:endParaRPr lang="en-US" dirty="0"/>
          </a:p>
        </p:txBody>
      </p:sp>
    </p:spTree>
    <p:extLst>
      <p:ext uri="{BB962C8B-B14F-4D97-AF65-F5344CB8AC3E}">
        <p14:creationId xmlns:p14="http://schemas.microsoft.com/office/powerpoint/2010/main" val="3592755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81000"/>
            <a:ext cx="4038600" cy="6172200"/>
          </a:xfrm>
        </p:spPr>
        <p:txBody>
          <a:bodyPr>
            <a:normAutofit fontScale="92500"/>
          </a:bodyPr>
          <a:lstStyle/>
          <a:p>
            <a:pPr marL="0" indent="0">
              <a:buNone/>
            </a:pPr>
            <a:r>
              <a:rPr lang="en-US" dirty="0" smtClean="0"/>
              <a:t>8	After </a:t>
            </a:r>
            <a:r>
              <a:rPr lang="en-US" dirty="0"/>
              <a:t>completing high school, he wrote a letter to Walt Disney Studios. He was told to send some samples of his artwork, and the subject for a cartoon was suggested. Sparky drew the proposed cartoon. He spent a great deal of time on it and on all the other drawings he submitted. Finally, the reply came from Disney Studios. He had been rejected once again. Another loss for the loser.</a:t>
            </a:r>
          </a:p>
          <a:p>
            <a:pPr marL="0" indent="0">
              <a:buNone/>
            </a:pPr>
            <a:endParaRPr lang="en-US" dirty="0"/>
          </a:p>
        </p:txBody>
      </p:sp>
      <p:sp>
        <p:nvSpPr>
          <p:cNvPr id="4" name="Content Placeholder 3"/>
          <p:cNvSpPr>
            <a:spLocks noGrp="1"/>
          </p:cNvSpPr>
          <p:nvPr>
            <p:ph sz="half" idx="2"/>
          </p:nvPr>
        </p:nvSpPr>
        <p:spPr>
          <a:xfrm>
            <a:off x="4724400" y="304800"/>
            <a:ext cx="4038600" cy="6202363"/>
          </a:xfrm>
        </p:spPr>
        <p:txBody>
          <a:bodyPr>
            <a:normAutofit fontScale="92500"/>
          </a:bodyPr>
          <a:lstStyle/>
          <a:p>
            <a:r>
              <a:rPr lang="en-US" dirty="0" smtClean="0"/>
              <a:t>9	So </a:t>
            </a:r>
            <a:r>
              <a:rPr lang="en-US" dirty="0"/>
              <a:t>Sparky decided to write his own autobiography in cartoons. He described his childhood self — a little boy loser and chronic underachiever.</a:t>
            </a:r>
          </a:p>
          <a:p>
            <a:pPr marL="0" indent="0">
              <a:buNone/>
            </a:pPr>
            <a:r>
              <a:rPr lang="en-US" dirty="0" smtClean="0"/>
              <a:t>10	The </a:t>
            </a:r>
            <a:r>
              <a:rPr lang="en-US" dirty="0"/>
              <a:t>cartoon character would soon become famous worldwide. For Sparky, the boy who had such lack of success in school and whose work was rejected again and again, was Charles Schulz.</a:t>
            </a:r>
          </a:p>
          <a:p>
            <a:endParaRPr lang="en-US" dirty="0"/>
          </a:p>
        </p:txBody>
      </p:sp>
    </p:spTree>
    <p:extLst>
      <p:ext uri="{BB962C8B-B14F-4D97-AF65-F5344CB8AC3E}">
        <p14:creationId xmlns:p14="http://schemas.microsoft.com/office/powerpoint/2010/main" val="126016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TotalTime>
  <Words>1670</Words>
  <Application>Microsoft Office PowerPoint</Application>
  <PresentationFormat>On-screen Show (4:3)</PresentationFormat>
  <Paragraphs>123</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Chicken Soup for the Teenage Soul</vt:lpstr>
      <vt:lpstr>Class Work for 10/07-08/2013</vt:lpstr>
      <vt:lpstr>On Friday we read a short story                                                             and filled out 2 graphic organizers.</vt:lpstr>
      <vt:lpstr>Create a Google doc</vt:lpstr>
      <vt:lpstr>E.Q.:  How do I determine  the author’s purpose and use that purpose to compare texts?</vt:lpstr>
      <vt:lpstr>Read “Sparky” by Earl Nightingale</vt:lpstr>
      <vt:lpstr>“Sparky” by Earl Nightingale</vt:lpstr>
      <vt:lpstr>PowerPoint Presentation</vt:lpstr>
      <vt:lpstr>PowerPoint Presentation</vt:lpstr>
      <vt:lpstr>“Sparky” by Earl Nightingale</vt:lpstr>
      <vt:lpstr>PowerPoint Presentation</vt:lpstr>
      <vt:lpstr>PowerPoint Presentation</vt:lpstr>
      <vt:lpstr>PowerPoint Presentation</vt:lpstr>
      <vt:lpstr>PowerPoint Presentation</vt:lpstr>
      <vt:lpstr>Your next jobs:</vt:lpstr>
      <vt:lpstr>  You are still using the same Google doc you named “Sparky” &amp; this will be your 7th answer.</vt:lpstr>
      <vt:lpstr>Zuri at Bat by Nikki Grimes </vt:lpstr>
      <vt:lpstr>Zuri at Bat by Nikki Grimes</vt:lpstr>
      <vt:lpstr>PowerPoint Presentation</vt:lpstr>
      <vt:lpstr>Written Response: Comparing Traits</vt:lpstr>
      <vt:lpstr>Final Notes:</vt:lpstr>
      <vt:lpstr>Have a wonderful, restful break.  I’ll see you next Tuesday!</vt:lpstr>
      <vt:lpstr>PowerPoint Presentation</vt:lpstr>
      <vt:lpstr>Character Traits Word Bank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Chicken Soup for the Teenage Soul</dc:title>
  <dc:creator>Windows User</dc:creator>
  <cp:lastModifiedBy>Windows User</cp:lastModifiedBy>
  <cp:revision>26</cp:revision>
  <dcterms:created xsi:type="dcterms:W3CDTF">2013-10-06T19:36:08Z</dcterms:created>
  <dcterms:modified xsi:type="dcterms:W3CDTF">2013-10-07T23:27:40Z</dcterms:modified>
</cp:coreProperties>
</file>