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61" r:id="rId6"/>
    <p:sldId id="262" r:id="rId7"/>
    <p:sldId id="263" r:id="rId8"/>
    <p:sldId id="264" r:id="rId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46" d="100"/>
          <a:sy n="46" d="100"/>
        </p:scale>
        <p:origin x="-2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6629400" cy="1143000"/>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381000" y="2819400"/>
            <a:ext cx="8305800" cy="2514600"/>
          </a:xfrm>
        </p:spPr>
        <p:txBody>
          <a:bodyPr/>
          <a:lstStyle>
            <a:lvl1pPr marL="0" indent="0">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86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054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Mead Bold" pitchFamily="2" charset="0"/>
        </a:defRPr>
      </a:lvl2pPr>
      <a:lvl3pPr algn="ctr" rtl="0" eaLnBrk="1" fontAlgn="base" hangingPunct="1">
        <a:spcBef>
          <a:spcPct val="0"/>
        </a:spcBef>
        <a:spcAft>
          <a:spcPct val="0"/>
        </a:spcAft>
        <a:defRPr sz="4400">
          <a:solidFill>
            <a:schemeClr val="bg1"/>
          </a:solidFill>
          <a:latin typeface="Mead Bold" pitchFamily="2" charset="0"/>
        </a:defRPr>
      </a:lvl3pPr>
      <a:lvl4pPr algn="ctr" rtl="0" eaLnBrk="1" fontAlgn="base" hangingPunct="1">
        <a:spcBef>
          <a:spcPct val="0"/>
        </a:spcBef>
        <a:spcAft>
          <a:spcPct val="0"/>
        </a:spcAft>
        <a:defRPr sz="4400">
          <a:solidFill>
            <a:schemeClr val="bg1"/>
          </a:solidFill>
          <a:latin typeface="Mead Bold" pitchFamily="2" charset="0"/>
        </a:defRPr>
      </a:lvl4pPr>
      <a:lvl5pPr algn="ctr" rtl="0" eaLnBrk="1" fontAlgn="base" hangingPunct="1">
        <a:spcBef>
          <a:spcPct val="0"/>
        </a:spcBef>
        <a:spcAft>
          <a:spcPct val="0"/>
        </a:spcAft>
        <a:defRPr sz="4400">
          <a:solidFill>
            <a:schemeClr val="bg1"/>
          </a:solidFill>
          <a:latin typeface="Mead Bold" pitchFamily="2" charset="0"/>
        </a:defRPr>
      </a:lvl5pPr>
      <a:lvl6pPr marL="457200" algn="ctr" rtl="0" eaLnBrk="1" fontAlgn="base" hangingPunct="1">
        <a:spcBef>
          <a:spcPct val="0"/>
        </a:spcBef>
        <a:spcAft>
          <a:spcPct val="0"/>
        </a:spcAft>
        <a:defRPr sz="4400">
          <a:solidFill>
            <a:schemeClr val="bg1"/>
          </a:solidFill>
          <a:latin typeface="Mead Bold" pitchFamily="2" charset="0"/>
        </a:defRPr>
      </a:lvl6pPr>
      <a:lvl7pPr marL="914400" algn="ctr" rtl="0" eaLnBrk="1" fontAlgn="base" hangingPunct="1">
        <a:spcBef>
          <a:spcPct val="0"/>
        </a:spcBef>
        <a:spcAft>
          <a:spcPct val="0"/>
        </a:spcAft>
        <a:defRPr sz="4400">
          <a:solidFill>
            <a:schemeClr val="bg1"/>
          </a:solidFill>
          <a:latin typeface="Mead Bold" pitchFamily="2" charset="0"/>
        </a:defRPr>
      </a:lvl7pPr>
      <a:lvl8pPr marL="1371600" algn="ctr" rtl="0" eaLnBrk="1" fontAlgn="base" hangingPunct="1">
        <a:spcBef>
          <a:spcPct val="0"/>
        </a:spcBef>
        <a:spcAft>
          <a:spcPct val="0"/>
        </a:spcAft>
        <a:defRPr sz="4400">
          <a:solidFill>
            <a:schemeClr val="bg1"/>
          </a:solidFill>
          <a:latin typeface="Mead Bold" pitchFamily="2" charset="0"/>
        </a:defRPr>
      </a:lvl8pPr>
      <a:lvl9pPr marL="1828800" algn="ctr" rtl="0" eaLnBrk="1" fontAlgn="base" hangingPunct="1">
        <a:spcBef>
          <a:spcPct val="0"/>
        </a:spcBef>
        <a:spcAft>
          <a:spcPct val="0"/>
        </a:spcAft>
        <a:defRPr sz="4400">
          <a:solidFill>
            <a:schemeClr val="bg1"/>
          </a:solidFill>
          <a:latin typeface="Mead Bold" pitchFamily="2" charset="0"/>
        </a:defRPr>
      </a:lvl9pPr>
    </p:titleStyle>
    <p:bodyStyle>
      <a:lvl1pPr marL="342900" indent="-342900" algn="l" rtl="0" eaLnBrk="1" fontAlgn="base" hangingPunct="1">
        <a:spcBef>
          <a:spcPct val="20000"/>
        </a:spcBef>
        <a:spcAft>
          <a:spcPct val="0"/>
        </a:spcAft>
        <a:buBlip>
          <a:blip r:embed="rId15"/>
        </a:buBlip>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228600"/>
            <a:ext cx="6629400" cy="2133600"/>
          </a:xfrm>
        </p:spPr>
        <p:txBody>
          <a:bodyPr/>
          <a:lstStyle/>
          <a:p>
            <a:r>
              <a:rPr lang="en-US" sz="6600" dirty="0" smtClean="0"/>
              <a:t>Philosophical Chairs</a:t>
            </a:r>
            <a:endParaRPr lang="en-US" sz="6600" dirty="0"/>
          </a:p>
        </p:txBody>
      </p:sp>
      <p:sp>
        <p:nvSpPr>
          <p:cNvPr id="5123" name="Rectangle 3"/>
          <p:cNvSpPr>
            <a:spLocks noGrp="1" noChangeArrowheads="1"/>
          </p:cNvSpPr>
          <p:nvPr>
            <p:ph type="subTitle" idx="1"/>
          </p:nvPr>
        </p:nvSpPr>
        <p:spPr>
          <a:xfrm>
            <a:off x="381000" y="2819400"/>
            <a:ext cx="8305800" cy="2743200"/>
          </a:xfrm>
        </p:spPr>
        <p:txBody>
          <a:bodyPr/>
          <a:lstStyle/>
          <a:p>
            <a:pPr>
              <a:buNone/>
            </a:pPr>
            <a:r>
              <a:rPr lang="en-US" dirty="0" smtClean="0"/>
              <a:t>What is Philosophical Chairs?</a:t>
            </a:r>
          </a:p>
          <a:p>
            <a:pPr>
              <a:buNone/>
            </a:pPr>
            <a:endParaRPr lang="en-US" dirty="0" smtClean="0"/>
          </a:p>
          <a:p>
            <a:pPr>
              <a:buNone/>
            </a:pPr>
            <a:r>
              <a:rPr lang="en-US" dirty="0" smtClean="0"/>
              <a:t>An AVID strategy that is a format for classroom discussion.  It is similar to a debate.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Why Philosophical Chairs?</a:t>
            </a:r>
            <a:endParaRPr lang="en-US" dirty="0"/>
          </a:p>
        </p:txBody>
      </p:sp>
      <p:sp>
        <p:nvSpPr>
          <p:cNvPr id="6147" name="Rectangle 3"/>
          <p:cNvSpPr>
            <a:spLocks noGrp="1" noChangeArrowheads="1"/>
          </p:cNvSpPr>
          <p:nvPr>
            <p:ph type="body" idx="1"/>
          </p:nvPr>
        </p:nvSpPr>
        <p:spPr/>
        <p:txBody>
          <a:bodyPr/>
          <a:lstStyle/>
          <a:p>
            <a:r>
              <a:rPr lang="en-US" dirty="0" smtClean="0"/>
              <a:t>Exemplifies the WIC-R Model in terms of inquiry and collaboration.</a:t>
            </a:r>
          </a:p>
          <a:p>
            <a:r>
              <a:rPr lang="en-US" dirty="0" smtClean="0"/>
              <a:t>It develops a students’ ability to give careful attention to other students’ comments and to engage in dialogue with one another to gain a greater understanding of the topic presented.</a:t>
            </a:r>
            <a:endParaRPr lang="en-US" dirty="0"/>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newtek\_backgrounds_1.02\Ryan\Power Point Templates2\School Presentation_not_done\Elements\apple_rotating.gif"/>
          <p:cNvPicPr>
            <a:picLocks noChangeAspect="1" noChangeArrowheads="1" noCrop="1"/>
          </p:cNvPicPr>
          <p:nvPr/>
        </p:nvPicPr>
        <p:blipFill>
          <a:blip r:embed="rId2" cstate="print"/>
          <a:srcRect/>
          <a:stretch>
            <a:fillRect/>
          </a:stretch>
        </p:blipFill>
        <p:spPr bwMode="auto">
          <a:xfrm>
            <a:off x="6019800" y="3733800"/>
            <a:ext cx="3124200" cy="2343150"/>
          </a:xfrm>
          <a:prstGeom prst="rect">
            <a:avLst/>
          </a:prstGeom>
          <a:noFill/>
        </p:spPr>
      </p:pic>
      <p:sp>
        <p:nvSpPr>
          <p:cNvPr id="3" name="Title 2"/>
          <p:cNvSpPr>
            <a:spLocks noGrp="1"/>
          </p:cNvSpPr>
          <p:nvPr>
            <p:ph type="title"/>
          </p:nvPr>
        </p:nvSpPr>
        <p:spPr>
          <a:xfrm>
            <a:off x="722312" y="304801"/>
            <a:ext cx="8040687" cy="1295400"/>
          </a:xfrm>
        </p:spPr>
        <p:txBody>
          <a:bodyPr/>
          <a:lstStyle/>
          <a:p>
            <a:r>
              <a:rPr lang="en-US" dirty="0" smtClean="0"/>
              <a:t>How to Do Philosophical Chairs in your classroom:</a:t>
            </a:r>
            <a:endParaRPr lang="en-US" dirty="0"/>
          </a:p>
        </p:txBody>
      </p:sp>
      <p:sp>
        <p:nvSpPr>
          <p:cNvPr id="5" name="TextBox 4"/>
          <p:cNvSpPr txBox="1"/>
          <p:nvPr/>
        </p:nvSpPr>
        <p:spPr>
          <a:xfrm>
            <a:off x="609600" y="2667000"/>
            <a:ext cx="6172200" cy="1200329"/>
          </a:xfrm>
          <a:prstGeom prst="rect">
            <a:avLst/>
          </a:prstGeom>
          <a:noFill/>
        </p:spPr>
        <p:txBody>
          <a:bodyPr wrap="square" rtlCol="0">
            <a:spAutoFit/>
          </a:bodyPr>
          <a:lstStyle/>
          <a:p>
            <a:pPr>
              <a:buFont typeface="Arial" pitchFamily="34" charset="0"/>
              <a:buChar char="•"/>
            </a:pPr>
            <a:r>
              <a:rPr lang="en-US" dirty="0" smtClean="0"/>
              <a:t>A statement is presented to the students.  Be sure the statement is written somewhere for students to review.</a:t>
            </a:r>
            <a:endParaRPr lang="en-US" dirty="0"/>
          </a:p>
        </p:txBody>
      </p:sp>
      <p:sp>
        <p:nvSpPr>
          <p:cNvPr id="7" name="TextBox 6"/>
          <p:cNvSpPr txBox="1"/>
          <p:nvPr/>
        </p:nvSpPr>
        <p:spPr>
          <a:xfrm>
            <a:off x="609600" y="1752600"/>
            <a:ext cx="7772400" cy="461665"/>
          </a:xfrm>
          <a:prstGeom prst="rect">
            <a:avLst/>
          </a:prstGeom>
          <a:noFill/>
        </p:spPr>
        <p:txBody>
          <a:bodyPr wrap="square" rtlCol="0">
            <a:spAutoFit/>
          </a:bodyPr>
          <a:lstStyle/>
          <a:p>
            <a:pPr>
              <a:buFont typeface="Arial" pitchFamily="34" charset="0"/>
              <a:buChar char="•"/>
            </a:pPr>
            <a:r>
              <a:rPr lang="en-US" dirty="0" smtClean="0"/>
              <a:t>Set classroom chairs up in a U – shape.</a:t>
            </a:r>
            <a:endParaRPr lang="en-US" dirty="0"/>
          </a:p>
        </p:txBody>
      </p:sp>
      <p:sp>
        <p:nvSpPr>
          <p:cNvPr id="8" name="TextBox 7"/>
          <p:cNvSpPr txBox="1"/>
          <p:nvPr/>
        </p:nvSpPr>
        <p:spPr>
          <a:xfrm>
            <a:off x="533400" y="4267200"/>
            <a:ext cx="5943600" cy="1938992"/>
          </a:xfrm>
          <a:prstGeom prst="rect">
            <a:avLst/>
          </a:prstGeom>
          <a:noFill/>
        </p:spPr>
        <p:txBody>
          <a:bodyPr wrap="square" rtlCol="0">
            <a:spAutoFit/>
          </a:bodyPr>
          <a:lstStyle/>
          <a:p>
            <a:pPr>
              <a:buFont typeface="Arial" pitchFamily="34" charset="0"/>
              <a:buChar char="•"/>
            </a:pPr>
            <a:r>
              <a:rPr lang="en-US" dirty="0" smtClean="0"/>
              <a:t>Those who agree with the central statement sit on one side and those that disagree sit on the other side.  Students undecided will in the loop part of the U.</a:t>
            </a:r>
          </a:p>
          <a:p>
            <a:endParaRPr lang="en-US" dirty="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newtek\_backgrounds_1.02\Ryan\Power Point Templates2\School Presentation_not_done\Elements\apple_rotating.gif"/>
          <p:cNvPicPr>
            <a:picLocks noChangeAspect="1" noChangeArrowheads="1" noCrop="1"/>
          </p:cNvPicPr>
          <p:nvPr/>
        </p:nvPicPr>
        <p:blipFill>
          <a:blip r:embed="rId2" cstate="print"/>
          <a:srcRect/>
          <a:stretch>
            <a:fillRect/>
          </a:stretch>
        </p:blipFill>
        <p:spPr bwMode="auto">
          <a:xfrm>
            <a:off x="6019800" y="3733800"/>
            <a:ext cx="3124200" cy="2343150"/>
          </a:xfrm>
          <a:prstGeom prst="rect">
            <a:avLst/>
          </a:prstGeom>
          <a:noFill/>
        </p:spPr>
      </p:pic>
      <p:sp>
        <p:nvSpPr>
          <p:cNvPr id="3" name="Title 2"/>
          <p:cNvSpPr>
            <a:spLocks noGrp="1"/>
          </p:cNvSpPr>
          <p:nvPr>
            <p:ph type="title"/>
          </p:nvPr>
        </p:nvSpPr>
        <p:spPr>
          <a:xfrm>
            <a:off x="722312" y="304801"/>
            <a:ext cx="8040687" cy="1295400"/>
          </a:xfrm>
        </p:spPr>
        <p:txBody>
          <a:bodyPr/>
          <a:lstStyle/>
          <a:p>
            <a:r>
              <a:rPr lang="en-US" dirty="0" smtClean="0"/>
              <a:t>How to Do Philosophical Chairs in your classroom:</a:t>
            </a:r>
            <a:endParaRPr lang="en-US" dirty="0"/>
          </a:p>
        </p:txBody>
      </p:sp>
      <p:sp>
        <p:nvSpPr>
          <p:cNvPr id="7" name="TextBox 6"/>
          <p:cNvSpPr txBox="1"/>
          <p:nvPr/>
        </p:nvSpPr>
        <p:spPr>
          <a:xfrm>
            <a:off x="-381000" y="1752600"/>
            <a:ext cx="8686800" cy="1200329"/>
          </a:xfrm>
          <a:prstGeom prst="rect">
            <a:avLst/>
          </a:prstGeom>
          <a:noFill/>
        </p:spPr>
        <p:txBody>
          <a:bodyPr wrap="square" rtlCol="0">
            <a:spAutoFit/>
          </a:bodyPr>
          <a:lstStyle/>
          <a:p>
            <a:pPr lvl="2">
              <a:buFont typeface="Arial" pitchFamily="34" charset="0"/>
              <a:buChar char="•"/>
            </a:pPr>
            <a:r>
              <a:rPr lang="en-US" dirty="0" smtClean="0"/>
              <a:t>A mediator will sit between the two sides and remain neutral.  They will call on sides to speak  (Usually filled by teacher until students are ready to take on the mediator role.</a:t>
            </a:r>
            <a:endParaRPr lang="en-US" dirty="0"/>
          </a:p>
        </p:txBody>
      </p:sp>
      <p:sp>
        <p:nvSpPr>
          <p:cNvPr id="9" name="TextBox 8"/>
          <p:cNvSpPr txBox="1"/>
          <p:nvPr/>
        </p:nvSpPr>
        <p:spPr>
          <a:xfrm>
            <a:off x="685800" y="3276600"/>
            <a:ext cx="6019800" cy="3046988"/>
          </a:xfrm>
          <a:prstGeom prst="rect">
            <a:avLst/>
          </a:prstGeom>
          <a:noFill/>
        </p:spPr>
        <p:txBody>
          <a:bodyPr wrap="square" rtlCol="0">
            <a:spAutoFit/>
          </a:bodyPr>
          <a:lstStyle/>
          <a:p>
            <a:pPr>
              <a:buFont typeface="Arial" pitchFamily="34" charset="0"/>
              <a:buChar char="•"/>
            </a:pPr>
            <a:r>
              <a:rPr lang="en-US" dirty="0" smtClean="0"/>
              <a:t>Mediator may paraphrase the arguments made by each side for clarification.  </a:t>
            </a:r>
          </a:p>
          <a:p>
            <a:pPr>
              <a:buFont typeface="Arial" pitchFamily="34" charset="0"/>
              <a:buChar char="•"/>
            </a:pPr>
            <a:endParaRPr lang="en-US" dirty="0" smtClean="0"/>
          </a:p>
          <a:p>
            <a:pPr>
              <a:buFont typeface="Arial" pitchFamily="34" charset="0"/>
              <a:buChar char="•"/>
            </a:pPr>
            <a:r>
              <a:rPr lang="en-US" dirty="0" smtClean="0"/>
              <a:t>The mediator will allow one person per side to present their sides position on the statement.  Then the mediator will call on different people on each of the sides to speak.  This allows all students to be involved in the discussion.</a:t>
            </a:r>
            <a:endParaRPr lang="en-US" dirty="0"/>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newtek\_backgrounds_1.02\Ryan\Power Point Templates2\School Presentation_not_done\Elements\apple_rotating.gif"/>
          <p:cNvPicPr>
            <a:picLocks noChangeAspect="1" noChangeArrowheads="1" noCrop="1"/>
          </p:cNvPicPr>
          <p:nvPr/>
        </p:nvPicPr>
        <p:blipFill>
          <a:blip r:embed="rId2" cstate="print"/>
          <a:srcRect/>
          <a:stretch>
            <a:fillRect/>
          </a:stretch>
        </p:blipFill>
        <p:spPr bwMode="auto">
          <a:xfrm>
            <a:off x="6019800" y="3733800"/>
            <a:ext cx="3124200" cy="2343150"/>
          </a:xfrm>
          <a:prstGeom prst="rect">
            <a:avLst/>
          </a:prstGeom>
          <a:noFill/>
        </p:spPr>
      </p:pic>
      <p:sp>
        <p:nvSpPr>
          <p:cNvPr id="3" name="Title 2"/>
          <p:cNvSpPr>
            <a:spLocks noGrp="1"/>
          </p:cNvSpPr>
          <p:nvPr>
            <p:ph type="title"/>
          </p:nvPr>
        </p:nvSpPr>
        <p:spPr>
          <a:xfrm>
            <a:off x="722312" y="304801"/>
            <a:ext cx="8040687" cy="1295400"/>
          </a:xfrm>
        </p:spPr>
        <p:txBody>
          <a:bodyPr/>
          <a:lstStyle/>
          <a:p>
            <a:r>
              <a:rPr lang="en-US" dirty="0" smtClean="0"/>
              <a:t>How to Do Philosophical Chairs in your classroom:</a:t>
            </a:r>
            <a:endParaRPr lang="en-US" dirty="0"/>
          </a:p>
        </p:txBody>
      </p:sp>
      <p:sp>
        <p:nvSpPr>
          <p:cNvPr id="6" name="TextBox 5"/>
          <p:cNvSpPr txBox="1"/>
          <p:nvPr/>
        </p:nvSpPr>
        <p:spPr>
          <a:xfrm>
            <a:off x="381000" y="1981200"/>
            <a:ext cx="7086600" cy="4154984"/>
          </a:xfrm>
          <a:prstGeom prst="rect">
            <a:avLst/>
          </a:prstGeom>
          <a:noFill/>
        </p:spPr>
        <p:txBody>
          <a:bodyPr wrap="square" rtlCol="0">
            <a:spAutoFit/>
          </a:bodyPr>
          <a:lstStyle/>
          <a:p>
            <a:pPr>
              <a:buFont typeface="Arial" pitchFamily="34" charset="0"/>
              <a:buChar char="•"/>
            </a:pPr>
            <a:r>
              <a:rPr lang="en-US" dirty="0" smtClean="0"/>
              <a:t>The mediator can prevent some students from dominating the conversation as well as keep a time limit per side to speak.</a:t>
            </a:r>
          </a:p>
          <a:p>
            <a:pPr>
              <a:buFont typeface="Arial" pitchFamily="34" charset="0"/>
              <a:buChar char="•"/>
            </a:pPr>
            <a:endParaRPr lang="en-US" dirty="0" smtClean="0"/>
          </a:p>
          <a:p>
            <a:pPr>
              <a:buFont typeface="Arial" pitchFamily="34" charset="0"/>
              <a:buChar char="•"/>
            </a:pPr>
            <a:r>
              <a:rPr lang="en-US" dirty="0" smtClean="0"/>
              <a:t>Students may express their opinions by moving from one side to the other.  Anyone may change seats at anytime.  Changing seats does mean a persons</a:t>
            </a:r>
          </a:p>
          <a:p>
            <a:r>
              <a:rPr lang="en-US" dirty="0" smtClean="0"/>
              <a:t>m</a:t>
            </a:r>
            <a:r>
              <a:rPr lang="en-US" dirty="0" smtClean="0"/>
              <a:t>ind is changed, but rather  that an argument is </a:t>
            </a:r>
          </a:p>
          <a:p>
            <a:r>
              <a:rPr lang="en-US" dirty="0" smtClean="0"/>
              <a:t>m</a:t>
            </a:r>
            <a:r>
              <a:rPr lang="en-US" dirty="0" smtClean="0"/>
              <a:t>ade compelling enough to sway the opinion of </a:t>
            </a:r>
          </a:p>
          <a:p>
            <a:r>
              <a:rPr lang="en-US" dirty="0" smtClean="0"/>
              <a:t>that person.   Students may move back and forth</a:t>
            </a:r>
          </a:p>
          <a:p>
            <a:r>
              <a:rPr lang="en-US" dirty="0" smtClean="0"/>
              <a:t>t</a:t>
            </a:r>
            <a:r>
              <a:rPr lang="en-US" dirty="0" smtClean="0"/>
              <a:t>hroughout the discussion.</a:t>
            </a:r>
            <a:endParaRPr lang="en-US" dirty="0"/>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newtek\_backgrounds_1.02\Ryan\Power Point Templates2\School Presentation_not_done\Elements\apple_rotating.gif"/>
          <p:cNvPicPr>
            <a:picLocks noChangeAspect="1" noChangeArrowheads="1" noCrop="1"/>
          </p:cNvPicPr>
          <p:nvPr/>
        </p:nvPicPr>
        <p:blipFill>
          <a:blip r:embed="rId2" cstate="print"/>
          <a:srcRect/>
          <a:stretch>
            <a:fillRect/>
          </a:stretch>
        </p:blipFill>
        <p:spPr bwMode="auto">
          <a:xfrm>
            <a:off x="6019800" y="3733800"/>
            <a:ext cx="3124200" cy="2343150"/>
          </a:xfrm>
          <a:prstGeom prst="rect">
            <a:avLst/>
          </a:prstGeom>
          <a:noFill/>
        </p:spPr>
      </p:pic>
      <p:sp>
        <p:nvSpPr>
          <p:cNvPr id="3" name="Title 2"/>
          <p:cNvSpPr>
            <a:spLocks noGrp="1"/>
          </p:cNvSpPr>
          <p:nvPr>
            <p:ph type="title"/>
          </p:nvPr>
        </p:nvSpPr>
        <p:spPr>
          <a:xfrm>
            <a:off x="722312" y="304801"/>
            <a:ext cx="8040687" cy="1295400"/>
          </a:xfrm>
        </p:spPr>
        <p:txBody>
          <a:bodyPr/>
          <a:lstStyle/>
          <a:p>
            <a:r>
              <a:rPr lang="en-US" dirty="0" smtClean="0"/>
              <a:t>How to Do Philosophical Chairs in your classroom:</a:t>
            </a:r>
            <a:endParaRPr lang="en-US" dirty="0"/>
          </a:p>
        </p:txBody>
      </p:sp>
      <p:sp>
        <p:nvSpPr>
          <p:cNvPr id="6" name="TextBox 5"/>
          <p:cNvSpPr txBox="1"/>
          <p:nvPr/>
        </p:nvSpPr>
        <p:spPr>
          <a:xfrm>
            <a:off x="381000" y="1981200"/>
            <a:ext cx="7086600" cy="4154984"/>
          </a:xfrm>
          <a:prstGeom prst="rect">
            <a:avLst/>
          </a:prstGeom>
          <a:noFill/>
        </p:spPr>
        <p:txBody>
          <a:bodyPr wrap="square" rtlCol="0">
            <a:spAutoFit/>
          </a:bodyPr>
          <a:lstStyle/>
          <a:p>
            <a:pPr>
              <a:buFont typeface="Arial" pitchFamily="34" charset="0"/>
              <a:buChar char="•"/>
            </a:pPr>
            <a:r>
              <a:rPr lang="en-US" dirty="0" smtClean="0"/>
              <a:t>The mediator may bring the discussion to a close at anytime. (Usually the end of class).</a:t>
            </a:r>
          </a:p>
          <a:p>
            <a:endParaRPr lang="en-US" dirty="0" smtClean="0"/>
          </a:p>
          <a:p>
            <a:pPr>
              <a:buFont typeface="Arial" pitchFamily="34" charset="0"/>
              <a:buChar char="•"/>
            </a:pPr>
            <a:r>
              <a:rPr lang="en-US" dirty="0" smtClean="0"/>
              <a:t>Each side will be given the opportunity to make a final statement on the issue.</a:t>
            </a:r>
          </a:p>
          <a:p>
            <a:pPr>
              <a:buFont typeface="Arial" pitchFamily="34" charset="0"/>
              <a:buChar char="•"/>
            </a:pPr>
            <a:endParaRPr lang="en-US" dirty="0" smtClean="0"/>
          </a:p>
          <a:p>
            <a:pPr>
              <a:buFont typeface="Arial" pitchFamily="34" charset="0"/>
              <a:buChar char="•"/>
            </a:pPr>
            <a:r>
              <a:rPr lang="en-US" dirty="0" smtClean="0"/>
              <a:t>An additional piece to this activity can be to have</a:t>
            </a:r>
          </a:p>
          <a:p>
            <a:r>
              <a:rPr lang="en-US" dirty="0" smtClean="0"/>
              <a:t>a few students observe the process and take notes </a:t>
            </a:r>
            <a:endParaRPr lang="en-US" dirty="0" smtClean="0"/>
          </a:p>
          <a:p>
            <a:r>
              <a:rPr lang="en-US" dirty="0" smtClean="0"/>
              <a:t>i</a:t>
            </a:r>
            <a:r>
              <a:rPr lang="en-US" dirty="0" smtClean="0"/>
              <a:t>nstead of participating. These students will debrief</a:t>
            </a:r>
          </a:p>
          <a:p>
            <a:r>
              <a:rPr lang="en-US" smtClean="0"/>
              <a:t>heir </a:t>
            </a:r>
            <a:r>
              <a:rPr lang="en-US" dirty="0" smtClean="0"/>
              <a:t>observations to the class at the end of the </a:t>
            </a:r>
          </a:p>
          <a:p>
            <a:r>
              <a:rPr lang="en-US" dirty="0" smtClean="0"/>
              <a:t>activity.</a:t>
            </a:r>
            <a:endParaRPr lang="en-US" dirty="0"/>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Evaluation</a:t>
            </a:r>
            <a:endParaRPr lang="en-US" dirty="0"/>
          </a:p>
        </p:txBody>
      </p:sp>
      <p:sp>
        <p:nvSpPr>
          <p:cNvPr id="6147" name="Rectangle 3"/>
          <p:cNvSpPr>
            <a:spLocks noGrp="1" noChangeArrowheads="1"/>
          </p:cNvSpPr>
          <p:nvPr>
            <p:ph type="body" idx="1"/>
          </p:nvPr>
        </p:nvSpPr>
        <p:spPr/>
        <p:txBody>
          <a:bodyPr/>
          <a:lstStyle/>
          <a:p>
            <a:r>
              <a:rPr lang="en-US" dirty="0" smtClean="0"/>
              <a:t>Leave time at end of class period for students to self reflect on the “Philosophical Chairs Report”</a:t>
            </a:r>
            <a:endParaRPr lang="en-US" dirty="0"/>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TS010336811">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Mead Bold"/>
        <a:ea typeface=""/>
        <a:cs typeface=""/>
      </a:majorFont>
      <a:minorFont>
        <a:latin typeface="Mead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90874C-63AE-4E35-B2A1-BFA930210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TS010336811</Template>
  <TotalTime>66</TotalTime>
  <Words>436</Words>
  <Application>Microsoft Office PowerPoint</Application>
  <PresentationFormat>On-screen Show (4:3)</PresentationFormat>
  <Paragraphs>36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TS010336811</vt:lpstr>
      <vt:lpstr>Philosophical Chairs</vt:lpstr>
      <vt:lpstr>Why Philosophical Chairs?</vt:lpstr>
      <vt:lpstr>How to Do Philosophical Chairs in your classroom:</vt:lpstr>
      <vt:lpstr>How to Do Philosophical Chairs in your classroom:</vt:lpstr>
      <vt:lpstr>How to Do Philosophical Chairs in your classroom:</vt:lpstr>
      <vt:lpstr>How to Do Philosophical Chairs in your classroom:</vt:lpstr>
      <vt:lpstr>Evaluation</vt:lpstr>
    </vt:vector>
  </TitlesOfParts>
  <Company>SUSD-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Philosophical Chairs</dc:title>
  <dc:creator>heatherm</dc:creator>
  <cp:keywords/>
  <cp:lastModifiedBy>heatherm</cp:lastModifiedBy>
  <cp:revision>8</cp:revision>
  <dcterms:created xsi:type="dcterms:W3CDTF">2013-10-07T16:10:01Z</dcterms:created>
  <dcterms:modified xsi:type="dcterms:W3CDTF">2013-10-07T17:16:13Z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TC103368119990</vt:lpwstr>
  </property>
</Properties>
</file>