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trictFirstAndLastChars="0" saveSubsetFonts="1" autoCompressPictures="0">
  <p:sldMasterIdLst>
    <p:sldMasterId id="2147483654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5143500" type="screen16x9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9" d="100"/>
          <a:sy n="79" d="100"/>
        </p:scale>
        <p:origin x="-427" y="43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94788906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0" name="Shape 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8" name="Shape 1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6" name="Shape 1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5" name="Shape 1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3" name="Shape 14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0" name="Shape 1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6" name="Shape 16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5" name="Shape 1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3" name="Shape 1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91" name="Shape 1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8" name="Shape 4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7" name="Shape 5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6" name="Shape 6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5" name="Shape 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4" name="Shape 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3" name="Shape 9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1" name="Shape 1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9" name="Shape 1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/>
          <p:nvPr/>
        </p:nvSpPr>
        <p:spPr>
          <a:xfrm>
            <a:off x="4724400" y="0"/>
            <a:ext cx="3012140" cy="5140547"/>
          </a:xfrm>
          <a:custGeom>
            <a:avLst/>
            <a:gdLst/>
            <a:ahLst/>
            <a:cxnLst/>
            <a:rect l="0" t="0" r="0" b="0"/>
            <a:pathLst>
              <a:path w="3012141" h="6854064" extrusionOk="0">
                <a:moveTo>
                  <a:pt x="2623817" y="0"/>
                </a:moveTo>
                <a:lnTo>
                  <a:pt x="2791741" y="608783"/>
                </a:lnTo>
                <a:lnTo>
                  <a:pt x="1826176" y="1301537"/>
                </a:lnTo>
                <a:lnTo>
                  <a:pt x="2130539" y="2466623"/>
                </a:lnTo>
                <a:lnTo>
                  <a:pt x="1175470" y="3190866"/>
                </a:lnTo>
                <a:lnTo>
                  <a:pt x="1469337" y="4355952"/>
                </a:lnTo>
                <a:lnTo>
                  <a:pt x="493277" y="5080194"/>
                </a:lnTo>
                <a:lnTo>
                  <a:pt x="808135" y="6255776"/>
                </a:lnTo>
                <a:lnTo>
                  <a:pt x="0" y="6854064"/>
                </a:lnTo>
                <a:lnTo>
                  <a:pt x="388325" y="6854064"/>
                </a:lnTo>
                <a:lnTo>
                  <a:pt x="1007545" y="6308258"/>
                </a:lnTo>
                <a:lnTo>
                  <a:pt x="713678" y="5122179"/>
                </a:lnTo>
                <a:lnTo>
                  <a:pt x="1679242" y="4408433"/>
                </a:lnTo>
                <a:lnTo>
                  <a:pt x="1364384" y="3232851"/>
                </a:lnTo>
                <a:lnTo>
                  <a:pt x="2361435" y="2498112"/>
                </a:lnTo>
                <a:lnTo>
                  <a:pt x="2015091" y="1343522"/>
                </a:lnTo>
                <a:lnTo>
                  <a:pt x="3012141" y="608783"/>
                </a:lnTo>
                <a:lnTo>
                  <a:pt x="2833722" y="0"/>
                </a:lnTo>
              </a:path>
            </a:pathLst>
          </a:custGeom>
          <a:solidFill>
            <a:schemeClr val="dk1"/>
          </a:solidFill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grpSp>
        <p:nvGrpSpPr>
          <p:cNvPr id="10" name="Shape 10"/>
          <p:cNvGrpSpPr/>
          <p:nvPr/>
        </p:nvGrpSpPr>
        <p:grpSpPr>
          <a:xfrm>
            <a:off x="4571999" y="0"/>
            <a:ext cx="4546600" cy="5143499"/>
            <a:chOff x="1447" y="0"/>
            <a:chExt cx="2863" cy="4319"/>
          </a:xfrm>
        </p:grpSpPr>
        <p:sp>
          <p:nvSpPr>
            <p:cNvPr id="11" name="Shape 11"/>
            <p:cNvSpPr/>
            <p:nvPr/>
          </p:nvSpPr>
          <p:spPr>
            <a:xfrm>
              <a:off x="1447" y="0"/>
              <a:ext cx="1885" cy="4319"/>
            </a:xfrm>
            <a:custGeom>
              <a:avLst/>
              <a:gdLst/>
              <a:ahLst/>
              <a:cxnLst/>
              <a:rect l="0" t="0" r="0" b="0"/>
              <a:pathLst>
                <a:path w="1886" h="4320" extrusionOk="0">
                  <a:moveTo>
                    <a:pt x="1719" y="0"/>
                  </a:moveTo>
                  <a:lnTo>
                    <a:pt x="1813" y="357"/>
                  </a:lnTo>
                  <a:lnTo>
                    <a:pt x="1194" y="805"/>
                  </a:lnTo>
                  <a:lnTo>
                    <a:pt x="1393" y="1544"/>
                  </a:lnTo>
                  <a:lnTo>
                    <a:pt x="777" y="1991"/>
                  </a:lnTo>
                  <a:lnTo>
                    <a:pt x="972" y="2734"/>
                  </a:lnTo>
                  <a:lnTo>
                    <a:pt x="355" y="3178"/>
                  </a:lnTo>
                  <a:lnTo>
                    <a:pt x="554" y="3921"/>
                  </a:lnTo>
                  <a:lnTo>
                    <a:pt x="0" y="4320"/>
                  </a:lnTo>
                  <a:lnTo>
                    <a:pt x="109" y="4320"/>
                  </a:lnTo>
                  <a:lnTo>
                    <a:pt x="623" y="3948"/>
                  </a:lnTo>
                  <a:lnTo>
                    <a:pt x="430" y="3205"/>
                  </a:lnTo>
                  <a:lnTo>
                    <a:pt x="1045" y="2761"/>
                  </a:lnTo>
                  <a:lnTo>
                    <a:pt x="850" y="2018"/>
                  </a:lnTo>
                  <a:lnTo>
                    <a:pt x="1468" y="1572"/>
                  </a:lnTo>
                  <a:lnTo>
                    <a:pt x="1271" y="830"/>
                  </a:lnTo>
                  <a:lnTo>
                    <a:pt x="1886" y="386"/>
                  </a:lnTo>
                  <a:lnTo>
                    <a:pt x="1788" y="0"/>
                  </a:lnTo>
                  <a:lnTo>
                    <a:pt x="1719" y="0"/>
                  </a:lnTo>
                  <a:close/>
                </a:path>
              </a:pathLst>
            </a:custGeom>
            <a:solidFill>
              <a:srgbClr val="A64129"/>
            </a:solidFill>
            <a:ln>
              <a:noFill/>
            </a:ln>
          </p:spPr>
          <p:txBody>
            <a:bodyPr lIns="91425" tIns="45700" rIns="91425" bIns="45700" anchor="t" anchorCtr="0">
              <a:spAutoFit/>
            </a:bodyPr>
            <a:lstStyle/>
            <a:p>
              <a:pPr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" name="Shape 12"/>
            <p:cNvSpPr/>
            <p:nvPr/>
          </p:nvSpPr>
          <p:spPr>
            <a:xfrm>
              <a:off x="1559" y="0"/>
              <a:ext cx="1978" cy="4319"/>
            </a:xfrm>
            <a:custGeom>
              <a:avLst/>
              <a:gdLst/>
              <a:ahLst/>
              <a:cxnLst/>
              <a:rect l="0" t="0" r="0" b="0"/>
              <a:pathLst>
                <a:path w="1979" h="4320" extrusionOk="0">
                  <a:moveTo>
                    <a:pt x="1673" y="0"/>
                  </a:moveTo>
                  <a:lnTo>
                    <a:pt x="1777" y="382"/>
                  </a:lnTo>
                  <a:lnTo>
                    <a:pt x="1160" y="830"/>
                  </a:lnTo>
                  <a:lnTo>
                    <a:pt x="1357" y="1570"/>
                  </a:lnTo>
                  <a:lnTo>
                    <a:pt x="743" y="2016"/>
                  </a:lnTo>
                  <a:lnTo>
                    <a:pt x="936" y="2759"/>
                  </a:lnTo>
                  <a:lnTo>
                    <a:pt x="319" y="3204"/>
                  </a:lnTo>
                  <a:lnTo>
                    <a:pt x="517" y="3947"/>
                  </a:lnTo>
                  <a:lnTo>
                    <a:pt x="0" y="4320"/>
                  </a:lnTo>
                  <a:lnTo>
                    <a:pt x="304" y="4320"/>
                  </a:lnTo>
                  <a:lnTo>
                    <a:pt x="717" y="4025"/>
                  </a:lnTo>
                  <a:lnTo>
                    <a:pt x="521" y="3280"/>
                  </a:lnTo>
                  <a:lnTo>
                    <a:pt x="1136" y="2836"/>
                  </a:lnTo>
                  <a:lnTo>
                    <a:pt x="941" y="2093"/>
                  </a:lnTo>
                  <a:lnTo>
                    <a:pt x="1559" y="1648"/>
                  </a:lnTo>
                  <a:lnTo>
                    <a:pt x="1362" y="905"/>
                  </a:lnTo>
                  <a:lnTo>
                    <a:pt x="1979" y="461"/>
                  </a:lnTo>
                  <a:lnTo>
                    <a:pt x="1859" y="0"/>
                  </a:lnTo>
                  <a:lnTo>
                    <a:pt x="1673" y="0"/>
                  </a:lnTo>
                  <a:close/>
                </a:path>
              </a:pathLst>
            </a:custGeom>
            <a:solidFill>
              <a:srgbClr val="384452"/>
            </a:solidFill>
            <a:ln>
              <a:noFill/>
            </a:ln>
          </p:spPr>
          <p:txBody>
            <a:bodyPr lIns="91425" tIns="45700" rIns="91425" bIns="45700" anchor="t" anchorCtr="0">
              <a:spAutoFit/>
            </a:bodyPr>
            <a:lstStyle/>
            <a:p>
              <a:pPr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" name="Shape 13"/>
            <p:cNvSpPr/>
            <p:nvPr/>
          </p:nvSpPr>
          <p:spPr>
            <a:xfrm>
              <a:off x="2090" y="0"/>
              <a:ext cx="1805" cy="4319"/>
            </a:xfrm>
            <a:custGeom>
              <a:avLst/>
              <a:gdLst/>
              <a:ahLst/>
              <a:cxnLst/>
              <a:rect l="0" t="0" r="0" b="0"/>
              <a:pathLst>
                <a:path w="1806" h="4320" extrusionOk="0">
                  <a:moveTo>
                    <a:pt x="1462" y="0"/>
                  </a:moveTo>
                  <a:lnTo>
                    <a:pt x="1604" y="510"/>
                  </a:lnTo>
                  <a:lnTo>
                    <a:pt x="987" y="958"/>
                  </a:lnTo>
                  <a:lnTo>
                    <a:pt x="1183" y="1696"/>
                  </a:lnTo>
                  <a:lnTo>
                    <a:pt x="570" y="2142"/>
                  </a:lnTo>
                  <a:lnTo>
                    <a:pt x="764" y="2885"/>
                  </a:lnTo>
                  <a:lnTo>
                    <a:pt x="147" y="3329"/>
                  </a:lnTo>
                  <a:lnTo>
                    <a:pt x="344" y="4072"/>
                  </a:lnTo>
                  <a:lnTo>
                    <a:pt x="0" y="4320"/>
                  </a:lnTo>
                  <a:lnTo>
                    <a:pt x="304" y="4320"/>
                  </a:lnTo>
                  <a:lnTo>
                    <a:pt x="544" y="4151"/>
                  </a:lnTo>
                  <a:lnTo>
                    <a:pt x="349" y="3406"/>
                  </a:lnTo>
                  <a:lnTo>
                    <a:pt x="965" y="2961"/>
                  </a:lnTo>
                  <a:lnTo>
                    <a:pt x="768" y="2220"/>
                  </a:lnTo>
                  <a:lnTo>
                    <a:pt x="1385" y="1776"/>
                  </a:lnTo>
                  <a:lnTo>
                    <a:pt x="1189" y="1031"/>
                  </a:lnTo>
                  <a:lnTo>
                    <a:pt x="1806" y="586"/>
                  </a:lnTo>
                  <a:lnTo>
                    <a:pt x="1647" y="0"/>
                  </a:lnTo>
                  <a:lnTo>
                    <a:pt x="1462" y="0"/>
                  </a:lnTo>
                  <a:close/>
                </a:path>
              </a:pathLst>
            </a:custGeom>
            <a:solidFill>
              <a:srgbClr val="F68C1F"/>
            </a:solidFill>
            <a:ln>
              <a:noFill/>
            </a:ln>
          </p:spPr>
          <p:txBody>
            <a:bodyPr lIns="91425" tIns="45700" rIns="91425" bIns="45700" anchor="t" anchorCtr="0">
              <a:spAutoFit/>
            </a:bodyPr>
            <a:lstStyle/>
            <a:p>
              <a:pPr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" name="Shape 14"/>
            <p:cNvSpPr/>
            <p:nvPr/>
          </p:nvSpPr>
          <p:spPr>
            <a:xfrm>
              <a:off x="2463" y="0"/>
              <a:ext cx="1847" cy="4319"/>
            </a:xfrm>
            <a:custGeom>
              <a:avLst/>
              <a:gdLst/>
              <a:ahLst/>
              <a:cxnLst/>
              <a:rect l="0" t="0" r="0" b="0"/>
              <a:pathLst>
                <a:path w="1848" h="4320" extrusionOk="0">
                  <a:moveTo>
                    <a:pt x="1311" y="0"/>
                  </a:moveTo>
                  <a:lnTo>
                    <a:pt x="1475" y="606"/>
                  </a:lnTo>
                  <a:lnTo>
                    <a:pt x="856" y="1055"/>
                  </a:lnTo>
                  <a:lnTo>
                    <a:pt x="1054" y="1794"/>
                  </a:lnTo>
                  <a:lnTo>
                    <a:pt x="439" y="2240"/>
                  </a:lnTo>
                  <a:lnTo>
                    <a:pt x="634" y="2981"/>
                  </a:lnTo>
                  <a:lnTo>
                    <a:pt x="16" y="3428"/>
                  </a:lnTo>
                  <a:lnTo>
                    <a:pt x="215" y="4169"/>
                  </a:lnTo>
                  <a:lnTo>
                    <a:pt x="0" y="4320"/>
                  </a:lnTo>
                  <a:lnTo>
                    <a:pt x="570" y="4320"/>
                  </a:lnTo>
                  <a:lnTo>
                    <a:pt x="584" y="4304"/>
                  </a:lnTo>
                  <a:lnTo>
                    <a:pt x="391" y="3570"/>
                  </a:lnTo>
                  <a:lnTo>
                    <a:pt x="1005" y="3118"/>
                  </a:lnTo>
                  <a:lnTo>
                    <a:pt x="810" y="2380"/>
                  </a:lnTo>
                  <a:lnTo>
                    <a:pt x="1422" y="1936"/>
                  </a:lnTo>
                  <a:lnTo>
                    <a:pt x="1229" y="1193"/>
                  </a:lnTo>
                  <a:lnTo>
                    <a:pt x="1848" y="743"/>
                  </a:lnTo>
                  <a:lnTo>
                    <a:pt x="1650" y="0"/>
                  </a:lnTo>
                  <a:lnTo>
                    <a:pt x="1311" y="0"/>
                  </a:lnTo>
                  <a:close/>
                </a:path>
              </a:pathLst>
            </a:custGeom>
            <a:solidFill>
              <a:srgbClr val="A4BDC0"/>
            </a:solidFill>
            <a:ln>
              <a:noFill/>
            </a:ln>
          </p:spPr>
          <p:txBody>
            <a:bodyPr lIns="91425" tIns="45700" rIns="91425" bIns="45700" anchor="t" anchorCtr="0">
              <a:spAutoFit/>
            </a:bodyPr>
            <a:lstStyle/>
            <a:p>
              <a:pPr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15" name="Shape 15"/>
          <p:cNvSpPr txBox="1">
            <a:spLocks noGrp="1"/>
          </p:cNvSpPr>
          <p:nvPr>
            <p:ph type="ctrTitle"/>
          </p:nvPr>
        </p:nvSpPr>
        <p:spPr>
          <a:xfrm>
            <a:off x="685800" y="746438"/>
            <a:ext cx="5258700" cy="11586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buSzPct val="100000"/>
              <a:defRPr sz="4800"/>
            </a:lvl1pPr>
            <a:lvl2pPr>
              <a:spcBef>
                <a:spcPts val="0"/>
              </a:spcBef>
              <a:buSzPct val="100000"/>
              <a:defRPr sz="4800"/>
            </a:lvl2pPr>
            <a:lvl3pPr>
              <a:spcBef>
                <a:spcPts val="0"/>
              </a:spcBef>
              <a:buSzPct val="100000"/>
              <a:defRPr sz="4800"/>
            </a:lvl3pPr>
            <a:lvl4pPr>
              <a:spcBef>
                <a:spcPts val="0"/>
              </a:spcBef>
              <a:buSzPct val="100000"/>
              <a:defRPr sz="4800"/>
            </a:lvl4pPr>
            <a:lvl5pPr>
              <a:spcBef>
                <a:spcPts val="0"/>
              </a:spcBef>
              <a:buSzPct val="100000"/>
              <a:defRPr sz="4800"/>
            </a:lvl5pPr>
            <a:lvl6pPr>
              <a:spcBef>
                <a:spcPts val="0"/>
              </a:spcBef>
              <a:buSzPct val="100000"/>
              <a:defRPr sz="4800"/>
            </a:lvl6pPr>
            <a:lvl7pPr>
              <a:spcBef>
                <a:spcPts val="0"/>
              </a:spcBef>
              <a:buSzPct val="100000"/>
              <a:defRPr sz="4800"/>
            </a:lvl7pPr>
            <a:lvl8pPr>
              <a:spcBef>
                <a:spcPts val="0"/>
              </a:spcBef>
              <a:buSzPct val="100000"/>
              <a:defRPr sz="4800"/>
            </a:lvl8pPr>
            <a:lvl9pPr>
              <a:spcBef>
                <a:spcPts val="0"/>
              </a:spcBef>
              <a:buSzPct val="100000"/>
              <a:defRPr sz="4800"/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ubTitle" idx="1"/>
          </p:nvPr>
        </p:nvSpPr>
        <p:spPr>
          <a:xfrm>
            <a:off x="685800" y="1986416"/>
            <a:ext cx="5258700" cy="772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buNone/>
              <a:defRPr/>
            </a:lvl1pPr>
            <a:lvl2pPr>
              <a:spcBef>
                <a:spcPts val="0"/>
              </a:spcBef>
              <a:buSzPct val="100000"/>
              <a:buNone/>
              <a:defRPr sz="3000"/>
            </a:lvl2pPr>
            <a:lvl3pPr>
              <a:spcBef>
                <a:spcPts val="0"/>
              </a:spcBef>
              <a:buSzPct val="100000"/>
              <a:buNone/>
              <a:defRPr sz="3000"/>
            </a:lvl3pPr>
            <a:lvl4pPr>
              <a:spcBef>
                <a:spcPts val="0"/>
              </a:spcBef>
              <a:buSzPct val="100000"/>
              <a:buNone/>
              <a:defRPr sz="3000"/>
            </a:lvl4pPr>
            <a:lvl5pPr>
              <a:spcBef>
                <a:spcPts val="0"/>
              </a:spcBef>
              <a:buSzPct val="100000"/>
              <a:buNone/>
              <a:defRPr sz="3000"/>
            </a:lvl5pPr>
            <a:lvl6pPr>
              <a:spcBef>
                <a:spcPts val="0"/>
              </a:spcBef>
              <a:buSzPct val="100000"/>
              <a:buNone/>
              <a:defRPr sz="3000"/>
            </a:lvl6pPr>
            <a:lvl7pPr>
              <a:spcBef>
                <a:spcPts val="0"/>
              </a:spcBef>
              <a:buSzPct val="100000"/>
              <a:buNone/>
              <a:defRPr sz="3000"/>
            </a:lvl7pPr>
            <a:lvl8pPr>
              <a:spcBef>
                <a:spcPts val="0"/>
              </a:spcBef>
              <a:buSzPct val="100000"/>
              <a:buNone/>
              <a:defRPr sz="3000"/>
            </a:lvl8pPr>
            <a:lvl9pPr>
              <a:spcBef>
                <a:spcPts val="0"/>
              </a:spcBef>
              <a:buSzPct val="100000"/>
              <a:buNone/>
              <a:defRPr sz="3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/>
          <p:nvPr/>
        </p:nvSpPr>
        <p:spPr>
          <a:xfrm rot="-5400000">
            <a:off x="6431898" y="2431398"/>
            <a:ext cx="904306" cy="4519896"/>
          </a:xfrm>
          <a:custGeom>
            <a:avLst/>
            <a:gdLst/>
            <a:ahLst/>
            <a:cxnLst/>
            <a:rect l="0" t="0" r="0" b="0"/>
            <a:pathLst>
              <a:path w="1205742" h="4519897" extrusionOk="0">
                <a:moveTo>
                  <a:pt x="924" y="0"/>
                </a:moveTo>
                <a:cubicBezTo>
                  <a:pt x="6351" y="1497993"/>
                  <a:pt x="-3772" y="3021904"/>
                  <a:pt x="1655" y="4519897"/>
                </a:cubicBezTo>
                <a:lnTo>
                  <a:pt x="831272" y="4518403"/>
                </a:lnTo>
                <a:lnTo>
                  <a:pt x="1205742" y="3850819"/>
                </a:lnTo>
                <a:lnTo>
                  <a:pt x="359114" y="3126246"/>
                </a:lnTo>
                <a:lnTo>
                  <a:pt x="880116" y="2173718"/>
                </a:lnTo>
                <a:lnTo>
                  <a:pt x="49768" y="1449145"/>
                </a:lnTo>
                <a:lnTo>
                  <a:pt x="562630" y="480334"/>
                </a:lnTo>
                <a:lnTo>
                  <a:pt x="92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/>
          <p:nvPr/>
        </p:nvSpPr>
        <p:spPr>
          <a:xfrm rot="-5400000">
            <a:off x="6431898" y="2431398"/>
            <a:ext cx="904306" cy="4519896"/>
          </a:xfrm>
          <a:custGeom>
            <a:avLst/>
            <a:gdLst/>
            <a:ahLst/>
            <a:cxnLst/>
            <a:rect l="0" t="0" r="0" b="0"/>
            <a:pathLst>
              <a:path w="1205742" h="4519897" extrusionOk="0">
                <a:moveTo>
                  <a:pt x="924" y="0"/>
                </a:moveTo>
                <a:cubicBezTo>
                  <a:pt x="6351" y="1497993"/>
                  <a:pt x="-3772" y="3021904"/>
                  <a:pt x="1655" y="4519897"/>
                </a:cubicBezTo>
                <a:lnTo>
                  <a:pt x="831272" y="4518403"/>
                </a:lnTo>
                <a:lnTo>
                  <a:pt x="1205742" y="3850819"/>
                </a:lnTo>
                <a:lnTo>
                  <a:pt x="359114" y="3126246"/>
                </a:lnTo>
                <a:lnTo>
                  <a:pt x="880116" y="2173718"/>
                </a:lnTo>
                <a:lnTo>
                  <a:pt x="49768" y="1449145"/>
                </a:lnTo>
                <a:lnTo>
                  <a:pt x="562630" y="480334"/>
                </a:lnTo>
                <a:lnTo>
                  <a:pt x="924" y="0"/>
                </a:lnTo>
                <a:close/>
              </a:path>
            </a:pathLst>
          </a:custGeom>
          <a:solidFill>
            <a:srgbClr val="A5BDC0"/>
          </a:solidFill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defRPr>
                <a:solidFill>
                  <a:srgbClr val="A64128"/>
                </a:solidFill>
              </a:defRPr>
            </a:lvl1pPr>
            <a:lvl2pPr>
              <a:spcBef>
                <a:spcPts val="0"/>
              </a:spcBef>
              <a:defRPr>
                <a:solidFill>
                  <a:srgbClr val="A64128"/>
                </a:solidFill>
              </a:defRPr>
            </a:lvl2pPr>
            <a:lvl3pPr>
              <a:spcBef>
                <a:spcPts val="0"/>
              </a:spcBef>
              <a:defRPr>
                <a:solidFill>
                  <a:srgbClr val="A64128"/>
                </a:solidFill>
              </a:defRPr>
            </a:lvl3pPr>
            <a:lvl4pPr>
              <a:spcBef>
                <a:spcPts val="0"/>
              </a:spcBef>
              <a:defRPr>
                <a:solidFill>
                  <a:srgbClr val="A64128"/>
                </a:solidFill>
              </a:defRPr>
            </a:lvl4pPr>
            <a:lvl5pPr>
              <a:spcBef>
                <a:spcPts val="0"/>
              </a:spcBef>
              <a:defRPr>
                <a:solidFill>
                  <a:srgbClr val="A64128"/>
                </a:solidFill>
              </a:defRPr>
            </a:lvl5pPr>
            <a:lvl6pPr>
              <a:spcBef>
                <a:spcPts val="0"/>
              </a:spcBef>
              <a:defRPr>
                <a:solidFill>
                  <a:srgbClr val="A64128"/>
                </a:solidFill>
              </a:defRPr>
            </a:lvl6pPr>
            <a:lvl7pPr>
              <a:spcBef>
                <a:spcPts val="0"/>
              </a:spcBef>
              <a:defRPr>
                <a:solidFill>
                  <a:srgbClr val="A64128"/>
                </a:solidFill>
              </a:defRPr>
            </a:lvl7pPr>
            <a:lvl8pPr>
              <a:spcBef>
                <a:spcPts val="0"/>
              </a:spcBef>
              <a:defRPr>
                <a:solidFill>
                  <a:srgbClr val="A64128"/>
                </a:solidFill>
              </a:defRPr>
            </a:lvl8pPr>
            <a:lvl9pPr>
              <a:spcBef>
                <a:spcPts val="0"/>
              </a:spcBef>
              <a:defRPr>
                <a:solidFill>
                  <a:srgbClr val="A64128"/>
                </a:solidFill>
              </a:defRPr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3994500" cy="3725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body" idx="2"/>
          </p:nvPr>
        </p:nvSpPr>
        <p:spPr>
          <a:xfrm>
            <a:off x="4692273" y="1200150"/>
            <a:ext cx="3994500" cy="3725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8" name="Shape 28"/>
          <p:cNvSpPr/>
          <p:nvPr/>
        </p:nvSpPr>
        <p:spPr>
          <a:xfrm rot="-5400000">
            <a:off x="6431898" y="2431398"/>
            <a:ext cx="904306" cy="4519896"/>
          </a:xfrm>
          <a:custGeom>
            <a:avLst/>
            <a:gdLst/>
            <a:ahLst/>
            <a:cxnLst/>
            <a:rect l="0" t="0" r="0" b="0"/>
            <a:pathLst>
              <a:path w="1205742" h="4519897" extrusionOk="0">
                <a:moveTo>
                  <a:pt x="924" y="0"/>
                </a:moveTo>
                <a:cubicBezTo>
                  <a:pt x="6351" y="1497993"/>
                  <a:pt x="-3772" y="3021904"/>
                  <a:pt x="1655" y="4519897"/>
                </a:cubicBezTo>
                <a:lnTo>
                  <a:pt x="831272" y="4518403"/>
                </a:lnTo>
                <a:lnTo>
                  <a:pt x="1205742" y="3850819"/>
                </a:lnTo>
                <a:lnTo>
                  <a:pt x="359114" y="3126246"/>
                </a:lnTo>
                <a:lnTo>
                  <a:pt x="880116" y="2173718"/>
                </a:lnTo>
                <a:lnTo>
                  <a:pt x="49768" y="1449145"/>
                </a:lnTo>
                <a:lnTo>
                  <a:pt x="562630" y="480334"/>
                </a:lnTo>
                <a:lnTo>
                  <a:pt x="92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457200" y="4406309"/>
            <a:ext cx="8229600" cy="5195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algn="ctr">
              <a:spcBef>
                <a:spcPts val="0"/>
              </a:spcBef>
              <a:buClr>
                <a:schemeClr val="dk1"/>
              </a:buClr>
              <a:buSzPct val="100000"/>
              <a:buNone/>
              <a:defRPr sz="1800" b="1">
                <a:solidFill>
                  <a:schemeClr val="dk1"/>
                </a:solidFill>
              </a:defRPr>
            </a:lvl1pPr>
          </a:lstStyle>
          <a:p>
            <a:endParaRPr/>
          </a:p>
        </p:txBody>
      </p:sp>
      <p:sp>
        <p:nvSpPr>
          <p:cNvPr id="31" name="Shape 31"/>
          <p:cNvSpPr/>
          <p:nvPr/>
        </p:nvSpPr>
        <p:spPr>
          <a:xfrm rot="10800000">
            <a:off x="7938258" y="0"/>
            <a:ext cx="1205741" cy="3389922"/>
          </a:xfrm>
          <a:custGeom>
            <a:avLst/>
            <a:gdLst/>
            <a:ahLst/>
            <a:cxnLst/>
            <a:rect l="0" t="0" r="0" b="0"/>
            <a:pathLst>
              <a:path w="1205742" h="4519897" extrusionOk="0">
                <a:moveTo>
                  <a:pt x="924" y="0"/>
                </a:moveTo>
                <a:cubicBezTo>
                  <a:pt x="6351" y="1497993"/>
                  <a:pt x="-3772" y="3021904"/>
                  <a:pt x="1655" y="4519897"/>
                </a:cubicBezTo>
                <a:lnTo>
                  <a:pt x="831272" y="4518403"/>
                </a:lnTo>
                <a:lnTo>
                  <a:pt x="1205742" y="3850819"/>
                </a:lnTo>
                <a:lnTo>
                  <a:pt x="359114" y="3126246"/>
                </a:lnTo>
                <a:lnTo>
                  <a:pt x="880116" y="2173718"/>
                </a:lnTo>
                <a:lnTo>
                  <a:pt x="49768" y="1449145"/>
                </a:lnTo>
                <a:lnTo>
                  <a:pt x="562630" y="480334"/>
                </a:lnTo>
                <a:lnTo>
                  <a:pt x="92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32" name="Shape 32"/>
          <p:cNvSpPr/>
          <p:nvPr/>
        </p:nvSpPr>
        <p:spPr>
          <a:xfrm rot="5400000">
            <a:off x="1807794" y="-1807795"/>
            <a:ext cx="904306" cy="4519896"/>
          </a:xfrm>
          <a:custGeom>
            <a:avLst/>
            <a:gdLst/>
            <a:ahLst/>
            <a:cxnLst/>
            <a:rect l="0" t="0" r="0" b="0"/>
            <a:pathLst>
              <a:path w="1205742" h="4519897" extrusionOk="0">
                <a:moveTo>
                  <a:pt x="924" y="0"/>
                </a:moveTo>
                <a:cubicBezTo>
                  <a:pt x="6351" y="1497993"/>
                  <a:pt x="-3772" y="3021904"/>
                  <a:pt x="1655" y="4519897"/>
                </a:cubicBezTo>
                <a:lnTo>
                  <a:pt x="831272" y="4518403"/>
                </a:lnTo>
                <a:lnTo>
                  <a:pt x="1205742" y="3850819"/>
                </a:lnTo>
                <a:lnTo>
                  <a:pt x="359114" y="3126246"/>
                </a:lnTo>
                <a:lnTo>
                  <a:pt x="880116" y="2173718"/>
                </a:lnTo>
                <a:lnTo>
                  <a:pt x="49768" y="1449145"/>
                </a:lnTo>
                <a:lnTo>
                  <a:pt x="562630" y="480334"/>
                </a:lnTo>
                <a:lnTo>
                  <a:pt x="92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/>
          <p:nvPr/>
        </p:nvSpPr>
        <p:spPr>
          <a:xfrm rot="-5400000">
            <a:off x="6431898" y="2431398"/>
            <a:ext cx="904306" cy="4519896"/>
          </a:xfrm>
          <a:custGeom>
            <a:avLst/>
            <a:gdLst/>
            <a:ahLst/>
            <a:cxnLst/>
            <a:rect l="0" t="0" r="0" b="0"/>
            <a:pathLst>
              <a:path w="1205742" h="4519897" extrusionOk="0">
                <a:moveTo>
                  <a:pt x="924" y="0"/>
                </a:moveTo>
                <a:cubicBezTo>
                  <a:pt x="6351" y="1497993"/>
                  <a:pt x="-3772" y="3021904"/>
                  <a:pt x="1655" y="4519897"/>
                </a:cubicBezTo>
                <a:lnTo>
                  <a:pt x="831272" y="4518403"/>
                </a:lnTo>
                <a:lnTo>
                  <a:pt x="1205742" y="3850819"/>
                </a:lnTo>
                <a:lnTo>
                  <a:pt x="359114" y="3126246"/>
                </a:lnTo>
                <a:lnTo>
                  <a:pt x="880116" y="2173718"/>
                </a:lnTo>
                <a:lnTo>
                  <a:pt x="49768" y="1449145"/>
                </a:lnTo>
                <a:lnTo>
                  <a:pt x="562630" y="480334"/>
                </a:lnTo>
                <a:lnTo>
                  <a:pt x="92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/>
          <p:nvPr/>
        </p:nvSpPr>
        <p:spPr>
          <a:xfrm>
            <a:off x="0" y="1753577"/>
            <a:ext cx="1205741" cy="3389922"/>
          </a:xfrm>
          <a:custGeom>
            <a:avLst/>
            <a:gdLst/>
            <a:ahLst/>
            <a:cxnLst/>
            <a:rect l="0" t="0" r="0" b="0"/>
            <a:pathLst>
              <a:path w="1205742" h="4519897" extrusionOk="0">
                <a:moveTo>
                  <a:pt x="924" y="0"/>
                </a:moveTo>
                <a:cubicBezTo>
                  <a:pt x="6351" y="1497993"/>
                  <a:pt x="-3772" y="3021904"/>
                  <a:pt x="1655" y="4519897"/>
                </a:cubicBezTo>
                <a:lnTo>
                  <a:pt x="831272" y="4518403"/>
                </a:lnTo>
                <a:lnTo>
                  <a:pt x="1205742" y="3850819"/>
                </a:lnTo>
                <a:lnTo>
                  <a:pt x="359114" y="3126246"/>
                </a:lnTo>
                <a:lnTo>
                  <a:pt x="880116" y="2173718"/>
                </a:lnTo>
                <a:lnTo>
                  <a:pt x="49768" y="1449145"/>
                </a:lnTo>
                <a:lnTo>
                  <a:pt x="562630" y="480334"/>
                </a:lnTo>
                <a:lnTo>
                  <a:pt x="92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sz="3600" b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sz="3600" b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sz="3600" b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sz="3600" b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sz="3600" b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sz="3600" b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sz="3600" b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sz="3600" b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sz="3600" b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600"/>
              </a:spcBef>
              <a:buClr>
                <a:schemeClr val="dk2"/>
              </a:buClr>
              <a:buSzPct val="100000"/>
              <a:buFont typeface="Trebuchet MS"/>
              <a:defRPr sz="30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>
              <a:spcBef>
                <a:spcPts val="480"/>
              </a:spcBef>
              <a:buClr>
                <a:schemeClr val="dk2"/>
              </a:buClr>
              <a:buSzPct val="100000"/>
              <a:buFont typeface="Trebuchet MS"/>
              <a:defRPr sz="24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>
              <a:spcBef>
                <a:spcPts val="480"/>
              </a:spcBef>
              <a:buClr>
                <a:schemeClr val="dk2"/>
              </a:buClr>
              <a:buSzPct val="100000"/>
              <a:buFont typeface="Trebuchet MS"/>
              <a:defRPr sz="24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1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5.jpg"/><Relationship Id="rId4" Type="http://schemas.openxmlformats.org/officeDocument/2006/relationships/image" Target="../media/image34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8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0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>
            <a:spLocks noGrp="1"/>
          </p:cNvSpPr>
          <p:nvPr>
            <p:ph type="ctrTitle"/>
          </p:nvPr>
        </p:nvSpPr>
        <p:spPr>
          <a:xfrm>
            <a:off x="685800" y="746438"/>
            <a:ext cx="5258700" cy="1158600"/>
          </a:xfrm>
          <a:prstGeom prst="rect">
            <a:avLst/>
          </a:prstGeom>
        </p:spPr>
        <p:txBody>
          <a:bodyPr lIns="91425" tIns="91425" rIns="91425" bIns="91425" anchor="b" anchorCtr="0">
            <a:sp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Commonwealth Club Address</a:t>
            </a:r>
          </a:p>
        </p:txBody>
      </p:sp>
      <p:sp>
        <p:nvSpPr>
          <p:cNvPr id="37" name="Shape 37"/>
          <p:cNvSpPr txBox="1">
            <a:spLocks noGrp="1"/>
          </p:cNvSpPr>
          <p:nvPr>
            <p:ph type="subTitle" idx="1"/>
          </p:nvPr>
        </p:nvSpPr>
        <p:spPr>
          <a:xfrm>
            <a:off x="685800" y="1986425"/>
            <a:ext cx="2960400" cy="772800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Cesar Chavez Unit Vocabulary </a:t>
            </a:r>
          </a:p>
        </p:txBody>
      </p:sp>
    </p:spTree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sp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Union											Page 3	</a:t>
            </a:r>
          </a:p>
        </p:txBody>
      </p:sp>
      <p:sp>
        <p:nvSpPr>
          <p:cNvPr id="112" name="Shape 112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3994500" cy="3725699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Definition:</a:t>
            </a:r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>
              <a:spcBef>
                <a:spcPts val="0"/>
              </a:spcBef>
              <a:buNone/>
            </a:pPr>
            <a:r>
              <a:rPr lang="en"/>
              <a:t>An organization of workers formed to advance the interests of its members</a:t>
            </a:r>
          </a:p>
        </p:txBody>
      </p:sp>
      <p:pic>
        <p:nvPicPr>
          <p:cNvPr id="113" name="Shape 1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90075" y="997025"/>
            <a:ext cx="1742599" cy="1729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Shape 1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55275" y="997024"/>
            <a:ext cx="1931525" cy="1980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Shape 1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695225" y="3094725"/>
            <a:ext cx="3047500" cy="1980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sp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Assert												Page 3</a:t>
            </a:r>
          </a:p>
        </p:txBody>
      </p:sp>
      <p:sp>
        <p:nvSpPr>
          <p:cNvPr id="121" name="Shape 121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3994500" cy="3725699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Definition:</a:t>
            </a:r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>
              <a:spcBef>
                <a:spcPts val="0"/>
              </a:spcBef>
              <a:buNone/>
            </a:pPr>
            <a:r>
              <a:rPr lang="en"/>
              <a:t>claim</a:t>
            </a:r>
          </a:p>
        </p:txBody>
      </p:sp>
      <p:pic>
        <p:nvPicPr>
          <p:cNvPr id="122" name="Shape 1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38875" y="1200137"/>
            <a:ext cx="3333750" cy="3000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Shape 1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93371" y="1484638"/>
            <a:ext cx="2084050" cy="2431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sp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Boycott										Page 6</a:t>
            </a:r>
          </a:p>
        </p:txBody>
      </p:sp>
      <p:sp>
        <p:nvSpPr>
          <p:cNvPr id="129" name="Shape 129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3994500" cy="3725699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Definition:</a:t>
            </a:r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>
              <a:spcBef>
                <a:spcPts val="0"/>
              </a:spcBef>
              <a:buNone/>
            </a:pPr>
            <a:r>
              <a:rPr lang="en"/>
              <a:t>Refusal by a group to buy goods or services to show support for a cause</a:t>
            </a:r>
          </a:p>
        </p:txBody>
      </p:sp>
      <p:pic>
        <p:nvPicPr>
          <p:cNvPr id="130" name="Shape 1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55825" y="3189450"/>
            <a:ext cx="1796900" cy="1790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Shape 1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13999">
            <a:off x="7063350" y="1322912"/>
            <a:ext cx="1905000" cy="1476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Shape 1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352274" y="1198025"/>
            <a:ext cx="2476875" cy="1726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 txBox="1">
            <a:spLocks noGrp="1"/>
          </p:cNvSpPr>
          <p:nvPr>
            <p:ph type="title"/>
          </p:nvPr>
        </p:nvSpPr>
        <p:spPr>
          <a:xfrm>
            <a:off x="106875" y="205975"/>
            <a:ext cx="8966099" cy="857400"/>
          </a:xfrm>
          <a:prstGeom prst="rect">
            <a:avLst/>
          </a:prstGeom>
        </p:spPr>
        <p:txBody>
          <a:bodyPr lIns="91425" tIns="91425" rIns="91425" bIns="91425" anchor="b" anchorCtr="0">
            <a:sp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Agricultural Labor Relations Act		Page 6</a:t>
            </a:r>
          </a:p>
        </p:txBody>
      </p:sp>
      <p:sp>
        <p:nvSpPr>
          <p:cNvPr id="138" name="Shape 138"/>
          <p:cNvSpPr txBox="1">
            <a:spLocks noGrp="1"/>
          </p:cNvSpPr>
          <p:nvPr>
            <p:ph type="body" idx="1"/>
          </p:nvPr>
        </p:nvSpPr>
        <p:spPr>
          <a:xfrm>
            <a:off x="492825" y="1200150"/>
            <a:ext cx="3994500" cy="3725699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Definition:</a:t>
            </a:r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>
              <a:spcBef>
                <a:spcPts val="0"/>
              </a:spcBef>
              <a:buNone/>
            </a:pPr>
            <a:r>
              <a:rPr lang="en" sz="2400"/>
              <a:t>Law enacted by the state of California in 1975 to protect the right of the farm workers to self-organize and negotiate the conditions of their employment</a:t>
            </a:r>
          </a:p>
        </p:txBody>
      </p:sp>
      <p:pic>
        <p:nvPicPr>
          <p:cNvPr id="139" name="Shape 1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60575" y="1116300"/>
            <a:ext cx="1876275" cy="1154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Shape 1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67650" y="1547207"/>
            <a:ext cx="3720100" cy="28718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sp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Dismantle									Page 6</a:t>
            </a:r>
          </a:p>
        </p:txBody>
      </p:sp>
      <p:sp>
        <p:nvSpPr>
          <p:cNvPr id="146" name="Shape 146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3994500" cy="3725699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Definition:</a:t>
            </a:r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rtl="0">
              <a:spcBef>
                <a:spcPts val="0"/>
              </a:spcBef>
              <a:buNone/>
            </a:pPr>
            <a:r>
              <a:rPr lang="en"/>
              <a:t>Take apart</a:t>
            </a:r>
          </a:p>
        </p:txBody>
      </p:sp>
      <p:pic>
        <p:nvPicPr>
          <p:cNvPr id="147" name="Shape 1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10175" y="1359637"/>
            <a:ext cx="4352300" cy="3264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sp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Disposable									Page 9	</a:t>
            </a:r>
          </a:p>
        </p:txBody>
      </p:sp>
      <p:sp>
        <p:nvSpPr>
          <p:cNvPr id="153" name="Shape 153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3994500" cy="3725699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Definition:</a:t>
            </a:r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>
              <a:spcBef>
                <a:spcPts val="0"/>
              </a:spcBef>
              <a:buNone/>
            </a:pPr>
            <a:r>
              <a:rPr lang="en"/>
              <a:t>Available</a:t>
            </a:r>
          </a:p>
        </p:txBody>
      </p:sp>
      <p:pic>
        <p:nvPicPr>
          <p:cNvPr id="154" name="Shape 1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02412" y="1063362"/>
            <a:ext cx="2619375" cy="2619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Shape 15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54654" y="1200154"/>
            <a:ext cx="3450931" cy="2398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Shape 15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977998">
            <a:off x="4206225" y="2636297"/>
            <a:ext cx="1840425" cy="12322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sp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Surname										Page 9</a:t>
            </a:r>
          </a:p>
        </p:txBody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3994500" cy="3725699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Definition:</a:t>
            </a:r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>
              <a:spcBef>
                <a:spcPts val="0"/>
              </a:spcBef>
              <a:buNone/>
            </a:pPr>
            <a:r>
              <a:rPr lang="en"/>
              <a:t>The family or last name</a:t>
            </a:r>
          </a:p>
        </p:txBody>
      </p:sp>
      <p:pic>
        <p:nvPicPr>
          <p:cNvPr id="163" name="Shape 1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51700" y="1436924"/>
            <a:ext cx="3912774" cy="2719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sp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Wanton										Page 10</a:t>
            </a:r>
          </a:p>
        </p:txBody>
      </p:sp>
      <p:sp>
        <p:nvSpPr>
          <p:cNvPr id="169" name="Shape 169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3994500" cy="3725699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Definition:</a:t>
            </a:r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>
              <a:spcBef>
                <a:spcPts val="0"/>
              </a:spcBef>
              <a:buNone/>
            </a:pPr>
            <a:r>
              <a:rPr lang="en"/>
              <a:t>Careless, undisciplined</a:t>
            </a:r>
          </a:p>
        </p:txBody>
      </p:sp>
      <p:pic>
        <p:nvPicPr>
          <p:cNvPr id="170" name="Shape 17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43250" y="1143000"/>
            <a:ext cx="2857500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Shape 17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29199" y="1563400"/>
            <a:ext cx="2653550" cy="2016700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Shape 172"/>
          <p:cNvSpPr txBox="1"/>
          <p:nvPr/>
        </p:nvSpPr>
        <p:spPr>
          <a:xfrm>
            <a:off x="7920850" y="332500"/>
            <a:ext cx="3657600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sp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  <p:transition spd="slow">
    <p:cut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sp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Subsidies									Page 10</a:t>
            </a:r>
          </a:p>
        </p:txBody>
      </p:sp>
      <p:sp>
        <p:nvSpPr>
          <p:cNvPr id="178" name="Shape 178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3994500" cy="3725699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Definition:</a:t>
            </a:r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>
              <a:spcBef>
                <a:spcPts val="0"/>
              </a:spcBef>
              <a:buNone/>
            </a:pPr>
            <a:r>
              <a:rPr lang="en"/>
              <a:t>Money granted by the governmemt</a:t>
            </a:r>
          </a:p>
        </p:txBody>
      </p:sp>
      <p:pic>
        <p:nvPicPr>
          <p:cNvPr id="179" name="Shape 17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78550" y="273124"/>
            <a:ext cx="2279525" cy="2083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Shape 18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20944" y="2562569"/>
            <a:ext cx="2768225" cy="1847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Shape 185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sp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Subjugate									Page 10	</a:t>
            </a:r>
          </a:p>
        </p:txBody>
      </p:sp>
      <p:sp>
        <p:nvSpPr>
          <p:cNvPr id="186" name="Shape 186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3994500" cy="3725699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Definition:</a:t>
            </a:r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>
              <a:spcBef>
                <a:spcPts val="0"/>
              </a:spcBef>
              <a:buNone/>
            </a:pPr>
            <a:r>
              <a:rPr lang="en"/>
              <a:t>To control; to make submissive</a:t>
            </a:r>
          </a:p>
        </p:txBody>
      </p:sp>
      <p:pic>
        <p:nvPicPr>
          <p:cNvPr id="187" name="Shape 18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51700" y="1365672"/>
            <a:ext cx="2184599" cy="2730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Shape 18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39150" y="1829490"/>
            <a:ext cx="1979374" cy="14845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sp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Tunnel Vision 								Page 1</a:t>
            </a:r>
          </a:p>
        </p:txBody>
      </p:sp>
      <p:sp>
        <p:nvSpPr>
          <p:cNvPr id="43" name="Shape 43"/>
          <p:cNvSpPr txBox="1">
            <a:spLocks noGrp="1"/>
          </p:cNvSpPr>
          <p:nvPr>
            <p:ph type="body" idx="1"/>
          </p:nvPr>
        </p:nvSpPr>
        <p:spPr>
          <a:xfrm>
            <a:off x="457200" y="1208075"/>
            <a:ext cx="3324300" cy="3717900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Definition:</a:t>
            </a:r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>
              <a:spcBef>
                <a:spcPts val="0"/>
              </a:spcBef>
              <a:buNone/>
            </a:pPr>
            <a:r>
              <a:rPr lang="en"/>
              <a:t>Defective sight in which objects not in the center field of vision cannot be properly seen</a:t>
            </a:r>
          </a:p>
        </p:txBody>
      </p:sp>
      <p:pic>
        <p:nvPicPr>
          <p:cNvPr id="44" name="Shape 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74050" y="2832825"/>
            <a:ext cx="3612748" cy="2032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Shape 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67400" y="307850"/>
            <a:ext cx="2104649" cy="2190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sp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Savage											Page 1</a:t>
            </a:r>
          </a:p>
        </p:txBody>
      </p:sp>
      <p:sp>
        <p:nvSpPr>
          <p:cNvPr id="51" name="Shape 51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3626999" cy="3725699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Definition:</a:t>
            </a:r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>
              <a:spcBef>
                <a:spcPts val="0"/>
              </a:spcBef>
              <a:buNone/>
            </a:pPr>
            <a:r>
              <a:rPr lang="en"/>
              <a:t>Harsh</a:t>
            </a:r>
          </a:p>
        </p:txBody>
      </p:sp>
      <p:pic>
        <p:nvPicPr>
          <p:cNvPr id="52" name="Shape 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12525" y="1063375"/>
            <a:ext cx="3171699" cy="1903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Shape 5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73275" y="3115050"/>
            <a:ext cx="2050199" cy="15376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Shape 5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92175" y="1063375"/>
            <a:ext cx="2148250" cy="2685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sp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Migrant										Page 2</a:t>
            </a:r>
          </a:p>
        </p:txBody>
      </p:sp>
      <p:sp>
        <p:nvSpPr>
          <p:cNvPr id="60" name="Shape 60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3994500" cy="3725699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Definition:</a:t>
            </a:r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>
              <a:spcBef>
                <a:spcPts val="0"/>
              </a:spcBef>
              <a:buNone/>
            </a:pPr>
            <a:r>
              <a:rPr lang="en"/>
              <a:t>Moving from place to place in search of work</a:t>
            </a:r>
          </a:p>
        </p:txBody>
      </p:sp>
      <p:pic>
        <p:nvPicPr>
          <p:cNvPr id="61" name="Shape 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1151999">
            <a:off x="4402049" y="1069525"/>
            <a:ext cx="2042699" cy="1879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Shape 6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960002">
            <a:off x="7011769" y="1445403"/>
            <a:ext cx="1976936" cy="1404669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Shape 6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230537" y="3232087"/>
            <a:ext cx="3171825" cy="1438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sp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Mortality										Page 2</a:t>
            </a:r>
          </a:p>
        </p:txBody>
      </p:sp>
      <p:sp>
        <p:nvSpPr>
          <p:cNvPr id="69" name="Shape 69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3994500" cy="3725699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Definition:</a:t>
            </a:r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>
              <a:spcBef>
                <a:spcPts val="0"/>
              </a:spcBef>
              <a:buNone/>
            </a:pPr>
            <a:r>
              <a:rPr lang="en"/>
              <a:t>Death</a:t>
            </a:r>
          </a:p>
        </p:txBody>
      </p:sp>
      <p:pic>
        <p:nvPicPr>
          <p:cNvPr id="70" name="Shape 7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881999">
            <a:off x="3203400" y="522670"/>
            <a:ext cx="2194999" cy="3029529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Shape 7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32319" y="1063375"/>
            <a:ext cx="2195000" cy="2625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Shape 7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978000">
            <a:off x="5055995" y="3349174"/>
            <a:ext cx="1337799" cy="1639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sp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Implements								Page 2</a:t>
            </a:r>
          </a:p>
        </p:txBody>
      </p:sp>
      <p:sp>
        <p:nvSpPr>
          <p:cNvPr id="78" name="Shape 78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3994500" cy="3725699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Definition:</a:t>
            </a:r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>
              <a:spcBef>
                <a:spcPts val="0"/>
              </a:spcBef>
              <a:buNone/>
            </a:pPr>
            <a:r>
              <a:rPr lang="en"/>
              <a:t>Tools</a:t>
            </a:r>
          </a:p>
        </p:txBody>
      </p:sp>
      <p:pic>
        <p:nvPicPr>
          <p:cNvPr id="79" name="Shape 7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254000">
            <a:off x="4556400" y="136349"/>
            <a:ext cx="1773149" cy="1773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Shape 8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03350" y="2423437"/>
            <a:ext cx="3357525" cy="1885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Shape 8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864007">
            <a:off x="2808823" y="2263552"/>
            <a:ext cx="2370746" cy="17780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sp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Chattel											Page 2</a:t>
            </a:r>
          </a:p>
        </p:txBody>
      </p:sp>
      <p:sp>
        <p:nvSpPr>
          <p:cNvPr id="87" name="Shape 87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3994500" cy="3725699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Definition:</a:t>
            </a:r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>
              <a:spcBef>
                <a:spcPts val="0"/>
              </a:spcBef>
              <a:buNone/>
            </a:pPr>
            <a:r>
              <a:rPr lang="en"/>
              <a:t>Property or personal possession</a:t>
            </a:r>
          </a:p>
        </p:txBody>
      </p:sp>
      <p:pic>
        <p:nvPicPr>
          <p:cNvPr id="88" name="Shape 8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75250" y="2113800"/>
            <a:ext cx="2958924" cy="2219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Shape 8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834000">
            <a:off x="3899575" y="472767"/>
            <a:ext cx="2431049" cy="172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Shape 9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728325" y="2980700"/>
            <a:ext cx="2125823" cy="20440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sp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Anglo												Page 3</a:t>
            </a:r>
          </a:p>
        </p:txBody>
      </p:sp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3994500" cy="3725699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Definition:</a:t>
            </a:r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>
              <a:spcBef>
                <a:spcPts val="0"/>
              </a:spcBef>
              <a:buNone/>
            </a:pPr>
            <a:r>
              <a:rPr lang="en"/>
              <a:t>A white American not of Hispanic descent</a:t>
            </a:r>
          </a:p>
        </p:txBody>
      </p:sp>
      <p:pic>
        <p:nvPicPr>
          <p:cNvPr id="97" name="Shape 9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06200" y="1063380"/>
            <a:ext cx="2706875" cy="1800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Shape 9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78950" y="3016318"/>
            <a:ext cx="3161375" cy="2021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sp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Chicano										Page 3</a:t>
            </a:r>
          </a:p>
        </p:txBody>
      </p:sp>
      <p:sp>
        <p:nvSpPr>
          <p:cNvPr id="104" name="Shape 104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3994500" cy="3725699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Definition:</a:t>
            </a:r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>
              <a:spcBef>
                <a:spcPts val="0"/>
              </a:spcBef>
              <a:buNone/>
            </a:pPr>
            <a:r>
              <a:rPr lang="en"/>
              <a:t>An American of Mexican descent</a:t>
            </a:r>
          </a:p>
        </p:txBody>
      </p:sp>
      <p:pic>
        <p:nvPicPr>
          <p:cNvPr id="105" name="Shape 10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37046" y="1063375"/>
            <a:ext cx="3028575" cy="16046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Shape 10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65625" y="2881250"/>
            <a:ext cx="2643187" cy="2114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name="western">
  <a:themeElements>
    <a:clrScheme name="Custom 424">
      <a:dk1>
        <a:srgbClr val="B0271C"/>
      </a:dk1>
      <a:lt1>
        <a:srgbClr val="FFE8BB"/>
      </a:lt1>
      <a:dk2>
        <a:srgbClr val="374252"/>
      </a:dk2>
      <a:lt2>
        <a:srgbClr val="A5BDC0"/>
      </a:lt2>
      <a:accent1>
        <a:srgbClr val="C0974D"/>
      </a:accent1>
      <a:accent2>
        <a:srgbClr val="E49C5F"/>
      </a:accent2>
      <a:accent3>
        <a:srgbClr val="5D7372"/>
      </a:accent3>
      <a:accent4>
        <a:srgbClr val="B92C00"/>
      </a:accent4>
      <a:accent5>
        <a:srgbClr val="804000"/>
      </a:accent5>
      <a:accent6>
        <a:srgbClr val="A49D80"/>
      </a:accent6>
      <a:hlink>
        <a:srgbClr val="B0271C"/>
      </a:hlink>
      <a:folHlink>
        <a:srgbClr val="5B5F6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185</Words>
  <Application>Microsoft Office PowerPoint</Application>
  <PresentationFormat>On-screen Show (16:9)</PresentationFormat>
  <Paragraphs>74</Paragraphs>
  <Slides>19</Slides>
  <Notes>19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western</vt:lpstr>
      <vt:lpstr>Commonwealth Club Address</vt:lpstr>
      <vt:lpstr>Tunnel Vision         Page 1</vt:lpstr>
      <vt:lpstr>Savage           Page 1</vt:lpstr>
      <vt:lpstr>Migrant          Page 2</vt:lpstr>
      <vt:lpstr>Mortality          Page 2</vt:lpstr>
      <vt:lpstr>Implements        Page 2</vt:lpstr>
      <vt:lpstr>Chattel           Page 2</vt:lpstr>
      <vt:lpstr>Anglo            Page 3</vt:lpstr>
      <vt:lpstr>Chicano          Page 3</vt:lpstr>
      <vt:lpstr>Union           Page 3 </vt:lpstr>
      <vt:lpstr>Assert            Page 3</vt:lpstr>
      <vt:lpstr>Boycott          Page 6</vt:lpstr>
      <vt:lpstr>Agricultural Labor Relations Act  Page 6</vt:lpstr>
      <vt:lpstr>Dismantle         Page 6</vt:lpstr>
      <vt:lpstr>Disposable         Page 9 </vt:lpstr>
      <vt:lpstr>Surname          Page 9</vt:lpstr>
      <vt:lpstr>Wanton          Page 10</vt:lpstr>
      <vt:lpstr>Subsidies         Page 10</vt:lpstr>
      <vt:lpstr>Subjugate         Page 10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Commonwealth Club Address</dc:title>
  <dc:creator>Anderson, Lettie (CG)</dc:creator>
  <cp:lastModifiedBy>Windows User</cp:lastModifiedBy>
  <cp:revision>1</cp:revision>
  <dcterms:modified xsi:type="dcterms:W3CDTF">2014-09-17T16:32:09Z</dcterms:modified>
</cp:coreProperties>
</file>