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427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7889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4724400" y="0"/>
            <a:ext cx="3012140" cy="5140547"/>
          </a:xfrm>
          <a:custGeom>
            <a:avLst/>
            <a:gdLst/>
            <a:ahLst/>
            <a:cxnLst/>
            <a:rect l="0" t="0" r="0" b="0"/>
            <a:pathLst>
              <a:path w="3012141" h="6854064" extrusionOk="0">
                <a:moveTo>
                  <a:pt x="2623817" y="0"/>
                </a:moveTo>
                <a:lnTo>
                  <a:pt x="2791741" y="608783"/>
                </a:lnTo>
                <a:lnTo>
                  <a:pt x="1826176" y="1301537"/>
                </a:lnTo>
                <a:lnTo>
                  <a:pt x="2130539" y="2466623"/>
                </a:lnTo>
                <a:lnTo>
                  <a:pt x="1175470" y="3190866"/>
                </a:lnTo>
                <a:lnTo>
                  <a:pt x="1469337" y="4355952"/>
                </a:lnTo>
                <a:lnTo>
                  <a:pt x="493277" y="5080194"/>
                </a:lnTo>
                <a:lnTo>
                  <a:pt x="808135" y="6255776"/>
                </a:lnTo>
                <a:lnTo>
                  <a:pt x="0" y="6854064"/>
                </a:lnTo>
                <a:lnTo>
                  <a:pt x="388325" y="6854064"/>
                </a:lnTo>
                <a:lnTo>
                  <a:pt x="1007545" y="6308258"/>
                </a:lnTo>
                <a:lnTo>
                  <a:pt x="713678" y="5122179"/>
                </a:lnTo>
                <a:lnTo>
                  <a:pt x="1679242" y="4408433"/>
                </a:lnTo>
                <a:lnTo>
                  <a:pt x="1364384" y="3232851"/>
                </a:lnTo>
                <a:lnTo>
                  <a:pt x="2361435" y="2498112"/>
                </a:lnTo>
                <a:lnTo>
                  <a:pt x="2015091" y="1343522"/>
                </a:lnTo>
                <a:lnTo>
                  <a:pt x="3012141" y="608783"/>
                </a:lnTo>
                <a:lnTo>
                  <a:pt x="2833722" y="0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x="4571999" y="0"/>
            <a:ext cx="4546600" cy="5143499"/>
            <a:chOff x="1447" y="0"/>
            <a:chExt cx="2863" cy="4319"/>
          </a:xfrm>
        </p:grpSpPr>
        <p:sp>
          <p:nvSpPr>
            <p:cNvPr id="11" name="Shape 11"/>
            <p:cNvSpPr/>
            <p:nvPr/>
          </p:nvSpPr>
          <p:spPr>
            <a:xfrm>
              <a:off x="1447" y="0"/>
              <a:ext cx="1885" cy="4319"/>
            </a:xfrm>
            <a:custGeom>
              <a:avLst/>
              <a:gdLst/>
              <a:ahLst/>
              <a:cxnLst/>
              <a:rect l="0" t="0" r="0" b="0"/>
              <a:pathLst>
                <a:path w="1886" h="4320" extrusionOk="0">
                  <a:moveTo>
                    <a:pt x="1719" y="0"/>
                  </a:moveTo>
                  <a:lnTo>
                    <a:pt x="1813" y="357"/>
                  </a:lnTo>
                  <a:lnTo>
                    <a:pt x="1194" y="805"/>
                  </a:lnTo>
                  <a:lnTo>
                    <a:pt x="1393" y="1544"/>
                  </a:lnTo>
                  <a:lnTo>
                    <a:pt x="777" y="1991"/>
                  </a:lnTo>
                  <a:lnTo>
                    <a:pt x="972" y="2734"/>
                  </a:lnTo>
                  <a:lnTo>
                    <a:pt x="355" y="3178"/>
                  </a:lnTo>
                  <a:lnTo>
                    <a:pt x="554" y="3921"/>
                  </a:lnTo>
                  <a:lnTo>
                    <a:pt x="0" y="4320"/>
                  </a:lnTo>
                  <a:lnTo>
                    <a:pt x="109" y="4320"/>
                  </a:lnTo>
                  <a:lnTo>
                    <a:pt x="623" y="3948"/>
                  </a:lnTo>
                  <a:lnTo>
                    <a:pt x="430" y="3205"/>
                  </a:lnTo>
                  <a:lnTo>
                    <a:pt x="1045" y="2761"/>
                  </a:lnTo>
                  <a:lnTo>
                    <a:pt x="850" y="2018"/>
                  </a:lnTo>
                  <a:lnTo>
                    <a:pt x="1468" y="1572"/>
                  </a:lnTo>
                  <a:lnTo>
                    <a:pt x="1271" y="830"/>
                  </a:lnTo>
                  <a:lnTo>
                    <a:pt x="1886" y="386"/>
                  </a:lnTo>
                  <a:lnTo>
                    <a:pt x="1788" y="0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A64129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559" y="0"/>
              <a:ext cx="1978" cy="4319"/>
            </a:xfrm>
            <a:custGeom>
              <a:avLst/>
              <a:gdLst/>
              <a:ahLst/>
              <a:cxnLst/>
              <a:rect l="0" t="0" r="0" b="0"/>
              <a:pathLst>
                <a:path w="1979" h="4320" extrusionOk="0">
                  <a:moveTo>
                    <a:pt x="1673" y="0"/>
                  </a:moveTo>
                  <a:lnTo>
                    <a:pt x="1777" y="382"/>
                  </a:lnTo>
                  <a:lnTo>
                    <a:pt x="1160" y="830"/>
                  </a:lnTo>
                  <a:lnTo>
                    <a:pt x="1357" y="1570"/>
                  </a:lnTo>
                  <a:lnTo>
                    <a:pt x="743" y="2016"/>
                  </a:lnTo>
                  <a:lnTo>
                    <a:pt x="936" y="2759"/>
                  </a:lnTo>
                  <a:lnTo>
                    <a:pt x="319" y="3204"/>
                  </a:lnTo>
                  <a:lnTo>
                    <a:pt x="517" y="3947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717" y="4025"/>
                  </a:lnTo>
                  <a:lnTo>
                    <a:pt x="521" y="3280"/>
                  </a:lnTo>
                  <a:lnTo>
                    <a:pt x="1136" y="2836"/>
                  </a:lnTo>
                  <a:lnTo>
                    <a:pt x="941" y="2093"/>
                  </a:lnTo>
                  <a:lnTo>
                    <a:pt x="1559" y="1648"/>
                  </a:lnTo>
                  <a:lnTo>
                    <a:pt x="1362" y="905"/>
                  </a:lnTo>
                  <a:lnTo>
                    <a:pt x="1979" y="461"/>
                  </a:lnTo>
                  <a:lnTo>
                    <a:pt x="1859" y="0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384452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090" y="0"/>
              <a:ext cx="1805" cy="4319"/>
            </a:xfrm>
            <a:custGeom>
              <a:avLst/>
              <a:gdLst/>
              <a:ahLst/>
              <a:cxnLst/>
              <a:rect l="0" t="0" r="0" b="0"/>
              <a:pathLst>
                <a:path w="1806" h="4320" extrusionOk="0">
                  <a:moveTo>
                    <a:pt x="1462" y="0"/>
                  </a:moveTo>
                  <a:lnTo>
                    <a:pt x="1604" y="510"/>
                  </a:lnTo>
                  <a:lnTo>
                    <a:pt x="987" y="958"/>
                  </a:lnTo>
                  <a:lnTo>
                    <a:pt x="1183" y="1696"/>
                  </a:lnTo>
                  <a:lnTo>
                    <a:pt x="570" y="2142"/>
                  </a:lnTo>
                  <a:lnTo>
                    <a:pt x="764" y="2885"/>
                  </a:lnTo>
                  <a:lnTo>
                    <a:pt x="147" y="3329"/>
                  </a:lnTo>
                  <a:lnTo>
                    <a:pt x="344" y="4072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544" y="4151"/>
                  </a:lnTo>
                  <a:lnTo>
                    <a:pt x="349" y="3406"/>
                  </a:lnTo>
                  <a:lnTo>
                    <a:pt x="965" y="2961"/>
                  </a:lnTo>
                  <a:lnTo>
                    <a:pt x="768" y="2220"/>
                  </a:lnTo>
                  <a:lnTo>
                    <a:pt x="1385" y="1776"/>
                  </a:lnTo>
                  <a:lnTo>
                    <a:pt x="1189" y="1031"/>
                  </a:lnTo>
                  <a:lnTo>
                    <a:pt x="1806" y="586"/>
                  </a:lnTo>
                  <a:lnTo>
                    <a:pt x="1647" y="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68C1F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463" y="0"/>
              <a:ext cx="1847" cy="4319"/>
            </a:xfrm>
            <a:custGeom>
              <a:avLst/>
              <a:gdLst/>
              <a:ahLst/>
              <a:cxnLst/>
              <a:rect l="0" t="0" r="0" b="0"/>
              <a:pathLst>
                <a:path w="1848" h="4320" extrusionOk="0">
                  <a:moveTo>
                    <a:pt x="1311" y="0"/>
                  </a:moveTo>
                  <a:lnTo>
                    <a:pt x="1475" y="606"/>
                  </a:lnTo>
                  <a:lnTo>
                    <a:pt x="856" y="1055"/>
                  </a:lnTo>
                  <a:lnTo>
                    <a:pt x="1054" y="1794"/>
                  </a:lnTo>
                  <a:lnTo>
                    <a:pt x="439" y="2240"/>
                  </a:lnTo>
                  <a:lnTo>
                    <a:pt x="634" y="2981"/>
                  </a:lnTo>
                  <a:lnTo>
                    <a:pt x="16" y="3428"/>
                  </a:lnTo>
                  <a:lnTo>
                    <a:pt x="215" y="4169"/>
                  </a:lnTo>
                  <a:lnTo>
                    <a:pt x="0" y="4320"/>
                  </a:lnTo>
                  <a:lnTo>
                    <a:pt x="570" y="4320"/>
                  </a:lnTo>
                  <a:lnTo>
                    <a:pt x="584" y="4304"/>
                  </a:lnTo>
                  <a:lnTo>
                    <a:pt x="391" y="3570"/>
                  </a:lnTo>
                  <a:lnTo>
                    <a:pt x="1005" y="3118"/>
                  </a:lnTo>
                  <a:lnTo>
                    <a:pt x="810" y="2380"/>
                  </a:lnTo>
                  <a:lnTo>
                    <a:pt x="1422" y="1936"/>
                  </a:lnTo>
                  <a:lnTo>
                    <a:pt x="1229" y="1193"/>
                  </a:lnTo>
                  <a:lnTo>
                    <a:pt x="1848" y="743"/>
                  </a:lnTo>
                  <a:lnTo>
                    <a:pt x="1650" y="0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A4BDC0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746438"/>
            <a:ext cx="5258700" cy="1158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1986416"/>
            <a:ext cx="5258700" cy="77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000"/>
            </a:lvl2pPr>
            <a:lvl3pPr>
              <a:spcBef>
                <a:spcPts val="0"/>
              </a:spcBef>
              <a:buSzPct val="100000"/>
              <a:buNone/>
              <a:defRPr sz="3000"/>
            </a:lvl3pPr>
            <a:lvl4pPr>
              <a:spcBef>
                <a:spcPts val="0"/>
              </a:spcBef>
              <a:buSzPct val="100000"/>
              <a:buNone/>
              <a:defRPr sz="3000"/>
            </a:lvl4pPr>
            <a:lvl5pPr>
              <a:spcBef>
                <a:spcPts val="0"/>
              </a:spcBef>
              <a:buSzPct val="100000"/>
              <a:buNone/>
              <a:defRPr sz="3000"/>
            </a:lvl5pPr>
            <a:lvl6pPr>
              <a:spcBef>
                <a:spcPts val="0"/>
              </a:spcBef>
              <a:buSzPct val="100000"/>
              <a:buNone/>
              <a:defRPr sz="3000"/>
            </a:lvl6pPr>
            <a:lvl7pPr>
              <a:spcBef>
                <a:spcPts val="0"/>
              </a:spcBef>
              <a:buSzPct val="100000"/>
              <a:buNone/>
              <a:defRPr sz="3000"/>
            </a:lvl7pPr>
            <a:lvl8pPr>
              <a:spcBef>
                <a:spcPts val="0"/>
              </a:spcBef>
              <a:buSzPct val="100000"/>
              <a:buNone/>
              <a:defRPr sz="3000"/>
            </a:lvl8pPr>
            <a:lvl9pPr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rot="-5400000">
            <a:off x="6431898" y="2431398"/>
            <a:ext cx="904306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 rot="-5400000">
            <a:off x="6431898" y="2431398"/>
            <a:ext cx="904306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rgbClr val="A5BDC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A64128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A64128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A64128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A64128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A64128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A64128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A64128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A64128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A64128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 rot="-5400000">
            <a:off x="6431898" y="2431398"/>
            <a:ext cx="904306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 b="1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 rot="10800000">
            <a:off x="7938258" y="0"/>
            <a:ext cx="1205741" cy="3389922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rot="5400000">
            <a:off x="1807794" y="-1807795"/>
            <a:ext cx="904306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 rot="-5400000">
            <a:off x="6431898" y="2431398"/>
            <a:ext cx="904306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1753577"/>
            <a:ext cx="1205741" cy="3389922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685800" y="746438"/>
            <a:ext cx="5258700" cy="11586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Commonwealth Club Address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685800" y="1986425"/>
            <a:ext cx="2960400" cy="772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Cesar Chavez Unit Vocabulary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Union											Page 3	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Definition: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An organization of workers formed to advance the interests of its members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0075" y="997025"/>
            <a:ext cx="1742599" cy="172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5275" y="997024"/>
            <a:ext cx="1931525" cy="198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5225" y="3094725"/>
            <a:ext cx="3047500" cy="198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Assert												Page 3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Definition: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claim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8875" y="1200137"/>
            <a:ext cx="333375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3371" y="1484638"/>
            <a:ext cx="2084050" cy="243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Boycott										Page 6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Definition: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Refusal by a group to buy goods or services to show support for a cause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825" y="3189450"/>
            <a:ext cx="1796900" cy="17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13999">
            <a:off x="7063350" y="1322912"/>
            <a:ext cx="1905000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2274" y="1198025"/>
            <a:ext cx="2476875" cy="172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06875" y="205975"/>
            <a:ext cx="8966099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Agricultural Labor Relations Act		Page 6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92825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Definition: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 sz="2400"/>
              <a:t>Law enacted by the state of California in 1975 to protect the right of the farm workers to self-organize and negotiate the conditions of their employment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0575" y="1116300"/>
            <a:ext cx="1876275" cy="115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7650" y="1547207"/>
            <a:ext cx="3720100" cy="287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Dismantle									Page 6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Definition: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Take apart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0175" y="1359637"/>
            <a:ext cx="4352300" cy="32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Disposable									Page 9	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Definition: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Available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412" y="1063362"/>
            <a:ext cx="26193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4654" y="1200154"/>
            <a:ext cx="3450931" cy="239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77998">
            <a:off x="4206225" y="2636297"/>
            <a:ext cx="1840425" cy="123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Surname										Page 9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Definition: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The family or last name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700" y="1436924"/>
            <a:ext cx="3912774" cy="27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Wanton										Page 10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Definition: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Careless, undisciplined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11430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9199" y="1563400"/>
            <a:ext cx="2653550" cy="20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7920850" y="3325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Subsidies									Page 10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Definition: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Money granted by the governmemt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8550" y="273124"/>
            <a:ext cx="2279525" cy="208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944" y="2562569"/>
            <a:ext cx="2768225" cy="18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Subjugate									Page 10	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Definition: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To control; to make submissive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700" y="1365672"/>
            <a:ext cx="2184599" cy="273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9150" y="1829490"/>
            <a:ext cx="1979374" cy="148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Tunnel Vision 								Page 1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208075"/>
            <a:ext cx="3324300" cy="37179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Definition: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Defective sight in which objects not in the center field of vision cannot be properly seen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4050" y="2832825"/>
            <a:ext cx="3612748" cy="20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400" y="307850"/>
            <a:ext cx="2104649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Savage											Page 1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626999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Definition: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Harsh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525" y="1063375"/>
            <a:ext cx="3171699" cy="190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3275" y="3115050"/>
            <a:ext cx="2050199" cy="153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2175" y="1063375"/>
            <a:ext cx="2148250" cy="268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Migrant										Page 2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Definition: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Moving from place to place in search of work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51999">
            <a:off x="4402049" y="1069525"/>
            <a:ext cx="2042699" cy="187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60002">
            <a:off x="7011769" y="1445403"/>
            <a:ext cx="1976936" cy="140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0537" y="3232087"/>
            <a:ext cx="3171825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Mortality										Page 2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Definition: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Death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81999">
            <a:off x="3203400" y="522670"/>
            <a:ext cx="2194999" cy="3029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2319" y="1063375"/>
            <a:ext cx="2195000" cy="262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78000">
            <a:off x="5055995" y="3349174"/>
            <a:ext cx="1337799" cy="163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Implements								Page 2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Definition: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Tools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54000">
            <a:off x="4556400" y="136349"/>
            <a:ext cx="1773149" cy="177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3350" y="2423437"/>
            <a:ext cx="3357525" cy="188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64007">
            <a:off x="2808823" y="2263552"/>
            <a:ext cx="2370746" cy="1778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Chattel											Page 2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Definition: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Property or personal possession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5250" y="2113800"/>
            <a:ext cx="2958924" cy="2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34000">
            <a:off x="3899575" y="472767"/>
            <a:ext cx="2431049" cy="17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8325" y="2980700"/>
            <a:ext cx="2125823" cy="2044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Anglo												Page 3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Definition: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A white American not of Hispanic descent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6200" y="1063380"/>
            <a:ext cx="2706875" cy="180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8950" y="3016318"/>
            <a:ext cx="3161375" cy="202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Chicano										Page 3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Definition: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An American of Mexican descent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7046" y="1063375"/>
            <a:ext cx="3028575" cy="160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5625" y="2881250"/>
            <a:ext cx="2643187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western">
  <a:themeElements>
    <a:clrScheme name="Custom 424">
      <a:dk1>
        <a:srgbClr val="B0271C"/>
      </a:dk1>
      <a:lt1>
        <a:srgbClr val="FFE8BB"/>
      </a:lt1>
      <a:dk2>
        <a:srgbClr val="374252"/>
      </a:dk2>
      <a:lt2>
        <a:srgbClr val="A5BDC0"/>
      </a:lt2>
      <a:accent1>
        <a:srgbClr val="C0974D"/>
      </a:accent1>
      <a:accent2>
        <a:srgbClr val="E49C5F"/>
      </a:accent2>
      <a:accent3>
        <a:srgbClr val="5D7372"/>
      </a:accent3>
      <a:accent4>
        <a:srgbClr val="B92C00"/>
      </a:accent4>
      <a:accent5>
        <a:srgbClr val="804000"/>
      </a:accent5>
      <a:accent6>
        <a:srgbClr val="A49D80"/>
      </a:accent6>
      <a:hlink>
        <a:srgbClr val="B0271C"/>
      </a:hlink>
      <a:folHlink>
        <a:srgbClr val="5B5F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On-screen Show (16:9)</PresentationFormat>
  <Paragraphs>74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western</vt:lpstr>
      <vt:lpstr>Commonwealth Club Address</vt:lpstr>
      <vt:lpstr>Tunnel Vision         Page 1</vt:lpstr>
      <vt:lpstr>Savage           Page 1</vt:lpstr>
      <vt:lpstr>Migrant          Page 2</vt:lpstr>
      <vt:lpstr>Mortality          Page 2</vt:lpstr>
      <vt:lpstr>Implements        Page 2</vt:lpstr>
      <vt:lpstr>Chattel           Page 2</vt:lpstr>
      <vt:lpstr>Anglo            Page 3</vt:lpstr>
      <vt:lpstr>Chicano          Page 3</vt:lpstr>
      <vt:lpstr>Union           Page 3 </vt:lpstr>
      <vt:lpstr>Assert            Page 3</vt:lpstr>
      <vt:lpstr>Boycott          Page 6</vt:lpstr>
      <vt:lpstr>Agricultural Labor Relations Act  Page 6</vt:lpstr>
      <vt:lpstr>Dismantle         Page 6</vt:lpstr>
      <vt:lpstr>Disposable         Page 9 </vt:lpstr>
      <vt:lpstr>Surname          Page 9</vt:lpstr>
      <vt:lpstr>Wanton          Page 10</vt:lpstr>
      <vt:lpstr>Subsidies         Page 10</vt:lpstr>
      <vt:lpstr>Subjugate         Page 10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Commonwealth Club Address</dc:title>
  <dc:creator>Anderson, Lettie (CG)</dc:creator>
  <cp:lastModifiedBy>Windows User</cp:lastModifiedBy>
  <cp:revision>1</cp:revision>
  <dcterms:modified xsi:type="dcterms:W3CDTF">2014-09-17T16:32:09Z</dcterms:modified>
</cp:coreProperties>
</file>