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Default Extension="doc" ContentType="application/msword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5" r:id="rId1"/>
  </p:sldMasterIdLst>
  <p:notesMasterIdLst>
    <p:notesMasterId r:id="rId43"/>
  </p:notesMasterIdLst>
  <p:handoutMasterIdLst>
    <p:handoutMasterId r:id="rId44"/>
  </p:handoutMasterIdLst>
  <p:sldIdLst>
    <p:sldId id="405" r:id="rId2"/>
    <p:sldId id="476" r:id="rId3"/>
    <p:sldId id="458" r:id="rId4"/>
    <p:sldId id="491" r:id="rId5"/>
    <p:sldId id="401" r:id="rId6"/>
    <p:sldId id="472" r:id="rId7"/>
    <p:sldId id="477" r:id="rId8"/>
    <p:sldId id="386" r:id="rId9"/>
    <p:sldId id="447" r:id="rId10"/>
    <p:sldId id="466" r:id="rId11"/>
    <p:sldId id="432" r:id="rId12"/>
    <p:sldId id="467" r:id="rId13"/>
    <p:sldId id="468" r:id="rId14"/>
    <p:sldId id="469" r:id="rId15"/>
    <p:sldId id="470" r:id="rId16"/>
    <p:sldId id="457" r:id="rId17"/>
    <p:sldId id="446" r:id="rId18"/>
    <p:sldId id="478" r:id="rId19"/>
    <p:sldId id="486" r:id="rId20"/>
    <p:sldId id="487" r:id="rId21"/>
    <p:sldId id="475" r:id="rId22"/>
    <p:sldId id="474" r:id="rId23"/>
    <p:sldId id="481" r:id="rId24"/>
    <p:sldId id="482" r:id="rId25"/>
    <p:sldId id="483" r:id="rId26"/>
    <p:sldId id="488" r:id="rId27"/>
    <p:sldId id="489" r:id="rId28"/>
    <p:sldId id="496" r:id="rId29"/>
    <p:sldId id="473" r:id="rId30"/>
    <p:sldId id="490" r:id="rId31"/>
    <p:sldId id="479" r:id="rId32"/>
    <p:sldId id="484" r:id="rId33"/>
    <p:sldId id="485" r:id="rId34"/>
    <p:sldId id="480" r:id="rId35"/>
    <p:sldId id="494" r:id="rId36"/>
    <p:sldId id="463" r:id="rId37"/>
    <p:sldId id="492" r:id="rId38"/>
    <p:sldId id="493" r:id="rId39"/>
    <p:sldId id="495" r:id="rId40"/>
    <p:sldId id="464" r:id="rId41"/>
    <p:sldId id="437" r:id="rId42"/>
  </p:sldIdLst>
  <p:sldSz cx="9144000" cy="6858000" type="screen4x3"/>
  <p:notesSz cx="7132638" cy="9418638"/>
  <p:custShowLst>
    <p:custShow name="(1.1)" id="0">
      <p:sldLst/>
    </p:custShow>
  </p:custShow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84" charset="0"/>
        <a:ea typeface="ＭＳ Ｐゴシック" pitchFamily="84" charset="-128"/>
        <a:cs typeface="ＭＳ Ｐゴシック" pitchFamily="84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84" charset="0"/>
        <a:ea typeface="ＭＳ Ｐゴシック" pitchFamily="84" charset="-128"/>
        <a:cs typeface="ＭＳ Ｐゴシック" pitchFamily="84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84" charset="0"/>
        <a:ea typeface="ＭＳ Ｐゴシック" pitchFamily="84" charset="-128"/>
        <a:cs typeface="ＭＳ Ｐゴシック" pitchFamily="84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84" charset="0"/>
        <a:ea typeface="ＭＳ Ｐゴシック" pitchFamily="84" charset="-128"/>
        <a:cs typeface="ＭＳ Ｐゴシック" pitchFamily="84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84" charset="0"/>
        <a:ea typeface="ＭＳ Ｐゴシック" pitchFamily="84" charset="-128"/>
        <a:cs typeface="ＭＳ Ｐゴシック" pitchFamily="84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pitchFamily="84" charset="0"/>
        <a:ea typeface="ＭＳ Ｐゴシック" pitchFamily="84" charset="-128"/>
        <a:cs typeface="ＭＳ Ｐゴシック" pitchFamily="84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pitchFamily="84" charset="0"/>
        <a:ea typeface="ＭＳ Ｐゴシック" pitchFamily="84" charset="-128"/>
        <a:cs typeface="ＭＳ Ｐゴシック" pitchFamily="84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pitchFamily="84" charset="0"/>
        <a:ea typeface="ＭＳ Ｐゴシック" pitchFamily="84" charset="-128"/>
        <a:cs typeface="ＭＳ Ｐゴシック" pitchFamily="84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pitchFamily="84" charset="0"/>
        <a:ea typeface="ＭＳ Ｐゴシック" pitchFamily="84" charset="-128"/>
        <a:cs typeface="ＭＳ Ｐゴシック" pitchFamily="84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FF"/>
    <a:srgbClr val="33CC33"/>
    <a:srgbClr val="92D050"/>
    <a:srgbClr val="BDB689"/>
    <a:srgbClr val="BBB39B"/>
    <a:srgbClr val="4F74BD"/>
    <a:srgbClr val="D22828"/>
    <a:srgbClr val="0066FF"/>
    <a:srgbClr val="BF2323"/>
    <a:srgbClr val="829CD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75" autoAdjust="0"/>
    <p:restoredTop sz="91915" autoAdjust="0"/>
  </p:normalViewPr>
  <p:slideViewPr>
    <p:cSldViewPr>
      <p:cViewPr varScale="1">
        <p:scale>
          <a:sx n="57" d="100"/>
          <a:sy n="57" d="100"/>
        </p:scale>
        <p:origin x="-73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040" y="-96"/>
      </p:cViewPr>
      <p:guideLst>
        <p:guide orient="horz" pos="2967"/>
        <p:guide pos="224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2008</c:v>
                </c:pt>
              </c:strCache>
            </c:strRef>
          </c:tx>
          <c:dLbls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Sheet1!$A$2:$A$5</c:f>
              <c:strCache>
                <c:ptCount val="2"/>
                <c:pt idx="1">
                  <c:v>Desert View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1">
                  <c:v>37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2010</c:v>
                </c:pt>
              </c:strCache>
            </c:strRef>
          </c:tx>
          <c:dLbls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Sheet1!$A$2:$A$5</c:f>
              <c:strCache>
                <c:ptCount val="2"/>
                <c:pt idx="1">
                  <c:v>Desert View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1">
                  <c:v>70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</c:v>
                </c:pt>
              </c:strCache>
            </c:strRef>
          </c:tx>
          <c:dLbls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Sheet1!$A$2:$A$5</c:f>
              <c:strCache>
                <c:ptCount val="2"/>
                <c:pt idx="1">
                  <c:v>Desert View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1">
                  <c:v>127</c:v>
                </c:pt>
              </c:numCache>
            </c:numRef>
          </c:val>
        </c:ser>
        <c:axId val="92206208"/>
        <c:axId val="92207744"/>
      </c:barChart>
      <c:catAx>
        <c:axId val="92206208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92207744"/>
        <c:crosses val="autoZero"/>
        <c:auto val="1"/>
        <c:lblAlgn val="ctr"/>
        <c:lblOffset val="100"/>
      </c:catAx>
      <c:valAx>
        <c:axId val="92207744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9220620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Column3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Val val="1"/>
          </c:dLbls>
          <c:cat>
            <c:numRef>
              <c:f>Sheet1!$A$2:$A$7</c:f>
              <c:numCache>
                <c:formatCode>General</c:formatCode>
                <c:ptCount val="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2012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19</c:v>
                </c:pt>
                <c:pt idx="1">
                  <c:v>19</c:v>
                </c:pt>
                <c:pt idx="2">
                  <c:v>28</c:v>
                </c:pt>
                <c:pt idx="3">
                  <c:v>44</c:v>
                </c:pt>
                <c:pt idx="4">
                  <c:v>53</c:v>
                </c:pt>
              </c:numCache>
            </c:numRef>
          </c:val>
        </c:ser>
        <c:axId val="90226688"/>
        <c:axId val="90228224"/>
      </c:barChart>
      <c:catAx>
        <c:axId val="9022668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>
                <a:solidFill>
                  <a:schemeClr val="bg1"/>
                </a:solidFill>
              </a:defRPr>
            </a:pPr>
            <a:endParaRPr lang="en-US"/>
          </a:p>
        </c:txPr>
        <c:crossAx val="90228224"/>
        <c:crosses val="autoZero"/>
        <c:auto val="1"/>
        <c:lblAlgn val="ctr"/>
        <c:lblOffset val="100"/>
      </c:catAx>
      <c:valAx>
        <c:axId val="90228224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9022668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Column3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Sheet1!$A$2:$A$7</c:f>
              <c:strCache>
                <c:ptCount val="5"/>
                <c:pt idx="0">
                  <c:v>2006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2011*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84</c:v>
                </c:pt>
                <c:pt idx="1">
                  <c:v>86</c:v>
                </c:pt>
                <c:pt idx="2">
                  <c:v>112</c:v>
                </c:pt>
                <c:pt idx="3">
                  <c:v>126</c:v>
                </c:pt>
                <c:pt idx="4">
                  <c:v>151</c:v>
                </c:pt>
              </c:numCache>
            </c:numRef>
          </c:val>
        </c:ser>
        <c:axId val="92857472"/>
        <c:axId val="92859008"/>
      </c:barChart>
      <c:catAx>
        <c:axId val="9285747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>
                <a:solidFill>
                  <a:schemeClr val="bg1"/>
                </a:solidFill>
              </a:defRPr>
            </a:pPr>
            <a:endParaRPr lang="en-US"/>
          </a:p>
        </c:txPr>
        <c:crossAx val="92859008"/>
        <c:crosses val="autoZero"/>
        <c:auto val="1"/>
        <c:lblAlgn val="ctr"/>
        <c:lblOffset val="100"/>
      </c:catAx>
      <c:valAx>
        <c:axId val="9285900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9285747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0.11501</cdr:x>
      <cdr:y>0.36508</cdr:y>
    </cdr:from>
    <cdr:to>
      <cdr:x>0.325</cdr:x>
      <cdr:y>0.46032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46448" y="1656183"/>
          <a:ext cx="1728192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dirty="0" smtClean="0">
              <a:solidFill>
                <a:srgbClr val="FFFFFF"/>
              </a:solidFill>
            </a:rPr>
            <a:t>AVID Grads</a:t>
          </a:r>
          <a:endParaRPr lang="en-US" sz="2000" dirty="0">
            <a:solidFill>
              <a:srgbClr val="FFFFFF"/>
            </a:solidFill>
          </a:endParaRPr>
        </a:p>
      </cdr:txBody>
    </cdr:sp>
  </cdr:relSizeAnchor>
  <cdr:relSizeAnchor xmlns:cdr="http://schemas.openxmlformats.org/drawingml/2006/chartDrawing">
    <cdr:from>
      <cdr:x>0.28125</cdr:x>
      <cdr:y>0.4127</cdr:y>
    </cdr:from>
    <cdr:to>
      <cdr:x>0.3075</cdr:x>
      <cdr:y>0.4127</cdr:y>
    </cdr:to>
    <cdr:sp macro="" textlink="">
      <cdr:nvSpPr>
        <cdr:cNvPr id="4" name="Straight Arrow Connector 3"/>
        <cdr:cNvSpPr/>
      </cdr:nvSpPr>
      <cdr:spPr>
        <a:xfrm xmlns:a="http://schemas.openxmlformats.org/drawingml/2006/main">
          <a:off x="2314600" y="1872207"/>
          <a:ext cx="216024" cy="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>
            <a:ln>
              <a:solidFill>
                <a:srgbClr val="FFFFFF"/>
              </a:solidFill>
            </a:ln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90810" cy="470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67" tIns="47284" rIns="94567" bIns="47284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41829" y="0"/>
            <a:ext cx="3090810" cy="470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67" tIns="47284" rIns="94567" bIns="47284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947706"/>
            <a:ext cx="3090810" cy="470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67" tIns="47284" rIns="94567" bIns="47284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41829" y="8947706"/>
            <a:ext cx="3090810" cy="470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567" tIns="47284" rIns="94567" bIns="47284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C911393-8454-495D-9D1D-ACFCED9EFC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069835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90810" cy="470932"/>
          </a:xfrm>
          <a:prstGeom prst="rect">
            <a:avLst/>
          </a:prstGeom>
        </p:spPr>
        <p:txBody>
          <a:bodyPr vert="horz" lIns="94567" tIns="47284" rIns="94567" bIns="47284" rtlCol="0"/>
          <a:lstStyle>
            <a:lvl1pPr algn="l" eaLnBrk="0" hangingPunct="0">
              <a:defRPr sz="1200">
                <a:latin typeface="Times New Roman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40178" y="0"/>
            <a:ext cx="3090810" cy="470932"/>
          </a:xfrm>
          <a:prstGeom prst="rect">
            <a:avLst/>
          </a:prstGeom>
        </p:spPr>
        <p:txBody>
          <a:bodyPr vert="horz" lIns="94567" tIns="47284" rIns="94567" bIns="47284" rtlCol="0"/>
          <a:lstStyle>
            <a:lvl1pPr algn="r" eaLnBrk="0" hangingPunct="0">
              <a:defRPr sz="1200">
                <a:latin typeface="Times New Roman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3F85301E-E151-47C8-9CA2-DBEC53F5E470}" type="datetimeFigureOut">
              <a:rPr lang="en-US"/>
              <a:pPr>
                <a:defRPr/>
              </a:pPr>
              <a:t>12/5/2013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706438"/>
            <a:ext cx="4710112" cy="35321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567" tIns="47284" rIns="94567" bIns="4728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3265" y="4473854"/>
            <a:ext cx="5706110" cy="4238387"/>
          </a:xfrm>
          <a:prstGeom prst="rect">
            <a:avLst/>
          </a:prstGeom>
        </p:spPr>
        <p:txBody>
          <a:bodyPr vert="horz" lIns="94567" tIns="47284" rIns="94567" bIns="4728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946071"/>
            <a:ext cx="3090810" cy="470932"/>
          </a:xfrm>
          <a:prstGeom prst="rect">
            <a:avLst/>
          </a:prstGeom>
        </p:spPr>
        <p:txBody>
          <a:bodyPr vert="horz" lIns="94567" tIns="47284" rIns="94567" bIns="47284" rtlCol="0" anchor="b"/>
          <a:lstStyle>
            <a:lvl1pPr algn="l" eaLnBrk="0" hangingPunct="0">
              <a:defRPr sz="1200">
                <a:latin typeface="Times New Roman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40178" y="8946071"/>
            <a:ext cx="3090810" cy="470932"/>
          </a:xfrm>
          <a:prstGeom prst="rect">
            <a:avLst/>
          </a:prstGeom>
        </p:spPr>
        <p:txBody>
          <a:bodyPr vert="horz" lIns="94567" tIns="47284" rIns="94567" bIns="47284" rtlCol="0" anchor="b"/>
          <a:lstStyle>
            <a:lvl1pPr algn="r" eaLnBrk="0" hangingPunct="0">
              <a:defRPr sz="1200">
                <a:latin typeface="Times New Roman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3CB3F6F3-5E8C-4271-B3F3-BA808E96E7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826888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ＭＳ Ｐゴシック" pitchFamily="8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news.stanford.edu/news/2013/february/latino-achievement-gap-021413.html" TargetMode="External"/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Introductions and format: model</a:t>
            </a:r>
            <a:r>
              <a:rPr lang="en-US" baseline="0" dirty="0" smtClean="0"/>
              <a:t> portions of 6 professional learning sessions that we have done with our staff.  All materials are available online for your use.  There are 12 sessions online.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B3F6F3-5E8C-4271-B3F3-BA808E96E78D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A86140-59DB-4D0D-B364-7413E72A7DD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Sharing AVID data helps teachers to understand the importance of the program.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B3F6F3-5E8C-4271-B3F3-BA808E96E78D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Beginning of the year- Meet with  admin to plan AVID PD at</a:t>
            </a:r>
            <a:r>
              <a:rPr lang="en-US" baseline="0" dirty="0" smtClean="0"/>
              <a:t> least quarterly;  new faculty each year, </a:t>
            </a:r>
            <a:r>
              <a:rPr lang="en-US" dirty="0" smtClean="0"/>
              <a:t>WICOR, what is AVID, etc. 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B3F6F3-5E8C-4271-B3F3-BA808E96E78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Student </a:t>
            </a:r>
            <a:r>
              <a:rPr lang="en-US" dirty="0" err="1" smtClean="0"/>
              <a:t>ppt</a:t>
            </a:r>
            <a:r>
              <a:rPr lang="en-US" dirty="0" smtClean="0"/>
              <a:t> is on LEARN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B3F6F3-5E8C-4271-B3F3-BA808E96E78D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082" name="Rectangle 3"/>
          <p:cNvSpPr>
            <a:spLocks noGrp="1"/>
          </p:cNvSpPr>
          <p:nvPr>
            <p:ph type="body" idx="1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72809"/>
            <a:r>
              <a:rPr lang="en-US" dirty="0" smtClean="0">
                <a:ea typeface="ＭＳ Ｐゴシック" pitchFamily="-72" charset="-128"/>
                <a:cs typeface="ＭＳ Ｐゴシック" pitchFamily="-72" charset="-128"/>
              </a:rPr>
              <a:t>With a partner, discuss the following questions: When and why did you know you were going to college? How did you pay for college?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11263" y="706438"/>
            <a:ext cx="4710112" cy="35321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3265" y="4473854"/>
            <a:ext cx="5706110" cy="42383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81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ea typeface="ＭＳ Ｐゴシック" pitchFamily="-72" charset="-128"/>
                <a:cs typeface="ＭＳ Ｐゴシック" pitchFamily="-72" charset="-128"/>
              </a:rPr>
              <a:t>5 year graduation rate is 85%</a:t>
            </a:r>
          </a:p>
        </p:txBody>
      </p:sp>
      <p:sp>
        <p:nvSpPr>
          <p:cNvPr id="1781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32FC1DD-2154-4303-A99C-80EB90F453CD}" type="slidenum">
              <a:rPr lang="en-US">
                <a:latin typeface="Times New Roman" pitchFamily="-72" charset="0"/>
                <a:ea typeface="ＭＳ Ｐゴシック" pitchFamily="-72" charset="-128"/>
                <a:cs typeface="ＭＳ Ｐゴシック" pitchFamily="-72" charset="-128"/>
              </a:rPr>
              <a:pPr/>
              <a:t>24</a:t>
            </a:fld>
            <a:endParaRPr lang="en-US">
              <a:latin typeface="Times New Roman" pitchFamily="-72" charset="0"/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3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ea typeface="ＭＳ Ｐゴシック" pitchFamily="-72" charset="-128"/>
              <a:cs typeface="ＭＳ Ｐゴシック" pitchFamily="-72" charset="-128"/>
            </a:endParaRPr>
          </a:p>
        </p:txBody>
      </p:sp>
      <p:sp>
        <p:nvSpPr>
          <p:cNvPr id="263172" name="Slide Number Placeholder 3"/>
          <p:cNvSpPr txBox="1">
            <a:spLocks noGrp="1"/>
          </p:cNvSpPr>
          <p:nvPr/>
        </p:nvSpPr>
        <p:spPr bwMode="auto">
          <a:xfrm>
            <a:off x="4040178" y="8946071"/>
            <a:ext cx="3090810" cy="470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562" tIns="47282" rIns="94562" bIns="47282" anchor="b">
            <a:prstTxWarp prst="textNoShape">
              <a:avLst/>
            </a:prstTxWarp>
          </a:bodyPr>
          <a:lstStyle/>
          <a:p>
            <a:pPr algn="r" eaLnBrk="0" hangingPunct="0"/>
            <a:fld id="{029FC41C-A376-4AB4-8B37-DD2E32C61DF0}" type="slidenum">
              <a:rPr lang="en-US" sz="1200"/>
              <a:pPr algn="r" eaLnBrk="0" hangingPunct="0"/>
              <a:t>25</a:t>
            </a:fld>
            <a:endParaRPr lang="en-US" sz="1200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39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endParaRPr lang="en-US" dirty="0" smtClean="0">
              <a:ea typeface="ＭＳ Ｐゴシック" pitchFamily="-72" charset="-128"/>
              <a:cs typeface="ＭＳ Ｐゴシック" pitchFamily="-72" charset="-128"/>
            </a:endParaRPr>
          </a:p>
        </p:txBody>
      </p:sp>
      <p:sp>
        <p:nvSpPr>
          <p:cNvPr id="2539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07C163-5E82-48D0-AABE-3F6D0623FDF7}" type="slidenum">
              <a:rPr lang="en-US">
                <a:latin typeface="Times New Roman" pitchFamily="-72" charset="0"/>
                <a:ea typeface="ＭＳ Ｐゴシック" pitchFamily="-72" charset="-128"/>
                <a:cs typeface="ＭＳ Ｐゴシック" pitchFamily="-72" charset="-128"/>
              </a:rPr>
              <a:pPr/>
              <a:t>26</a:t>
            </a:fld>
            <a:endParaRPr lang="en-US">
              <a:latin typeface="Times New Roman" pitchFamily="-72" charset="0"/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39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>
                <a:ea typeface="ＭＳ Ｐゴシック" pitchFamily="-72" charset="-128"/>
                <a:cs typeface="ＭＳ Ｐゴシック" pitchFamily="-72" charset="-128"/>
              </a:rPr>
              <a:t>Click on each topic to link to related content: (pictures)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 smtClean="0">
                <a:ea typeface="ＭＳ Ｐゴシック" pitchFamily="-72" charset="-128"/>
                <a:cs typeface="ＭＳ Ｐゴシック" pitchFamily="-72" charset="-128"/>
              </a:rPr>
              <a:t> still from Lucas video, picture with Lucas and Jesus together?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 smtClean="0">
                <a:ea typeface="ＭＳ Ｐゴシック" pitchFamily="-72" charset="-128"/>
                <a:cs typeface="ＭＳ Ｐゴシック" pitchFamily="-72" charset="-128"/>
              </a:rPr>
              <a:t> scholarship stats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 smtClean="0">
                <a:ea typeface="ＭＳ Ｐゴシック" pitchFamily="-72" charset="-128"/>
                <a:cs typeface="ＭＳ Ｐゴシック" pitchFamily="-72" charset="-128"/>
              </a:rPr>
              <a:t> photos of decorated doors and t-shirts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 smtClean="0">
                <a:ea typeface="ＭＳ Ｐゴシック" pitchFamily="-72" charset="-128"/>
                <a:cs typeface="ＭＳ Ｐゴシック" pitchFamily="-72" charset="-128"/>
              </a:rPr>
              <a:t> wall of fame and acceptance letters posted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 smtClean="0">
                <a:ea typeface="ＭＳ Ｐゴシック" pitchFamily="-72" charset="-128"/>
                <a:cs typeface="ＭＳ Ｐゴシック" pitchFamily="-72" charset="-128"/>
              </a:rPr>
              <a:t> logo of Smith college?  - I know students applied, but did any go there?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US" dirty="0" smtClean="0">
              <a:ea typeface="ＭＳ Ｐゴシック" pitchFamily="-72" charset="-128"/>
              <a:cs typeface="ＭＳ Ｐゴシック" pitchFamily="-72" charset="-128"/>
            </a:endParaRPr>
          </a:p>
        </p:txBody>
      </p:sp>
      <p:sp>
        <p:nvSpPr>
          <p:cNvPr id="2539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07C163-5E82-48D0-AABE-3F6D0623FDF7}" type="slidenum">
              <a:rPr lang="en-US">
                <a:latin typeface="Times New Roman" pitchFamily="-72" charset="0"/>
                <a:ea typeface="ＭＳ Ｐゴシック" pitchFamily="-72" charset="-128"/>
                <a:cs typeface="ＭＳ Ｐゴシック" pitchFamily="-72" charset="-128"/>
              </a:rPr>
              <a:pPr/>
              <a:t>27</a:t>
            </a:fld>
            <a:endParaRPr lang="en-US">
              <a:latin typeface="Times New Roman" pitchFamily="-72" charset="0"/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Share out, share research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B3F6F3-5E8C-4271-B3F3-BA808E96E78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39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endParaRPr lang="en-US" dirty="0" smtClean="0">
              <a:ea typeface="ＭＳ Ｐゴシック" pitchFamily="-72" charset="-128"/>
              <a:cs typeface="ＭＳ Ｐゴシック" pitchFamily="-72" charset="-128"/>
            </a:endParaRPr>
          </a:p>
        </p:txBody>
      </p:sp>
      <p:sp>
        <p:nvSpPr>
          <p:cNvPr id="2539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07C163-5E82-48D0-AABE-3F6D0623FDF7}" type="slidenum">
              <a:rPr lang="en-US">
                <a:latin typeface="Times New Roman" pitchFamily="-72" charset="0"/>
                <a:ea typeface="ＭＳ Ｐゴシック" pitchFamily="-72" charset="-128"/>
                <a:cs typeface="ＭＳ Ｐゴシック" pitchFamily="-72" charset="-128"/>
              </a:rPr>
              <a:pPr/>
              <a:t>28</a:t>
            </a:fld>
            <a:endParaRPr lang="en-US">
              <a:latin typeface="Times New Roman" pitchFamily="-72" charset="0"/>
              <a:ea typeface="ＭＳ Ｐゴシック" pitchFamily="-72" charset="-128"/>
              <a:cs typeface="ＭＳ Ｐゴシック" pitchFamily="-72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9 volunteers, line up in order with help from the audience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B3F6F3-5E8C-4271-B3F3-BA808E96E78D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B3F6F3-5E8C-4271-B3F3-BA808E96E78D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AVID site plan on </a:t>
            </a:r>
            <a:r>
              <a:rPr lang="en-US" dirty="0" err="1" smtClean="0"/>
              <a:t>googledocs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B3F6F3-5E8C-4271-B3F3-BA808E96E78D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Students:Gates</a:t>
            </a:r>
            <a:r>
              <a:rPr lang="en-US" dirty="0" smtClean="0"/>
              <a:t> award, Funds</a:t>
            </a:r>
            <a:r>
              <a:rPr lang="en-US" baseline="0" dirty="0" smtClean="0"/>
              <a:t> of Knowledge Research, material for scholarship essays; Staff: </a:t>
            </a:r>
            <a:r>
              <a:rPr lang="en-US" baseline="0" dirty="0" err="1" smtClean="0"/>
              <a:t>Standford</a:t>
            </a:r>
            <a:r>
              <a:rPr lang="en-US" baseline="0" dirty="0" smtClean="0"/>
              <a:t> research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B3F6F3-5E8C-4271-B3F3-BA808E96E78D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ＭＳ Ｐゴシック" pitchFamily="84" charset="-128"/>
                <a:cs typeface="ＭＳ Ｐゴシック" pitchFamily="84" charset="-128"/>
              </a:rPr>
              <a:t>A simple intervention made with middle school Latino American students reduced the achievement gap significantly. What's more, the positive effect persisted over time.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ＭＳ Ｐゴシック" pitchFamily="84" charset="-128"/>
                <a:cs typeface="ＭＳ Ｐゴシック" pitchFamily="84" charset="-128"/>
                <a:hlinkClick r:id="rId3"/>
              </a:rPr>
              <a:t>http://news.stanford.edu/news/2013/february/latino-achievement-gap-021413.html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ＭＳ Ｐゴシック" pitchFamily="84" charset="-128"/>
              <a:cs typeface="ＭＳ Ｐゴシック" pitchFamily="8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B3F6F3-5E8C-4271-B3F3-BA808E96E78D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Students:Gates</a:t>
            </a:r>
            <a:r>
              <a:rPr lang="en-US" dirty="0" smtClean="0"/>
              <a:t> award, Funds</a:t>
            </a:r>
            <a:r>
              <a:rPr lang="en-US" baseline="0" dirty="0" smtClean="0"/>
              <a:t> of Knowledge Research, material for scholarship essays; Staff: </a:t>
            </a:r>
            <a:r>
              <a:rPr lang="en-US" baseline="0" dirty="0" err="1" smtClean="0"/>
              <a:t>Standford</a:t>
            </a:r>
            <a:r>
              <a:rPr lang="en-US" baseline="0" dirty="0" smtClean="0"/>
              <a:t> research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B3F6F3-5E8C-4271-B3F3-BA808E96E78D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B3F6F3-5E8C-4271-B3F3-BA808E96E78D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Each of the 12 sessions will have an overview and any other materials (word</a:t>
            </a:r>
            <a:r>
              <a:rPr lang="en-US" baseline="0" dirty="0" smtClean="0"/>
              <a:t> documents, power point, etc)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B3F6F3-5E8C-4271-B3F3-BA808E96E78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Local</a:t>
            </a:r>
            <a:r>
              <a:rPr lang="en-US" baseline="0" dirty="0" smtClean="0"/>
              <a:t> research- dissertation- studied the relationship between </a:t>
            </a:r>
            <a:r>
              <a:rPr lang="en-US" baseline="0" dirty="0" err="1" smtClean="0"/>
              <a:t>schoolwide</a:t>
            </a:r>
            <a:r>
              <a:rPr lang="en-US" baseline="0" dirty="0" smtClean="0"/>
              <a:t> AVID and student achievement </a:t>
            </a:r>
            <a:endParaRPr lang="en-US" dirty="0" smtClean="0"/>
          </a:p>
        </p:txBody>
      </p:sp>
      <p:sp>
        <p:nvSpPr>
          <p:cNvPr id="921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38A19E-7328-4041-A744-689075AC6353}" type="slidenum">
              <a:rPr lang="en-US">
                <a:latin typeface="Times New Roman" pitchFamily="84" charset="0"/>
                <a:ea typeface="ＭＳ Ｐゴシック" pitchFamily="84" charset="-128"/>
                <a:cs typeface="ＭＳ Ｐゴシック" pitchFamily="84" charset="-128"/>
              </a:rPr>
              <a:pPr/>
              <a:t>5</a:t>
            </a:fld>
            <a:endParaRPr lang="en-US">
              <a:latin typeface="Times New Roman" pitchFamily="84" charset="0"/>
              <a:ea typeface="ＭＳ Ｐゴシック" pitchFamily="84" charset="-128"/>
              <a:cs typeface="ＭＳ Ｐゴシック" pitchFamily="8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z="1000" dirty="0" smtClean="0">
              <a:latin typeface="Arial"/>
              <a:cs typeface="Arial"/>
            </a:endParaRPr>
          </a:p>
        </p:txBody>
      </p:sp>
      <p:sp>
        <p:nvSpPr>
          <p:cNvPr id="962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2D89D06-1929-479D-B7EC-9A175DBDC2A1}" type="slidenum">
              <a:rPr lang="en-US">
                <a:latin typeface="Times New Roman" pitchFamily="84" charset="0"/>
                <a:ea typeface="ＭＳ Ｐゴシック" pitchFamily="84" charset="-128"/>
                <a:cs typeface="ＭＳ Ｐゴシック" pitchFamily="84" charset="-128"/>
              </a:rPr>
              <a:pPr/>
              <a:t>6</a:t>
            </a:fld>
            <a:endParaRPr lang="en-US">
              <a:latin typeface="Times New Roman" pitchFamily="84" charset="0"/>
              <a:ea typeface="ＭＳ Ｐゴシック" pitchFamily="84" charset="-128"/>
              <a:cs typeface="ＭＳ Ｐゴシック" pitchFamily="8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Share your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B3F6F3-5E8C-4271-B3F3-BA808E96E78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5 year graduation rate is 85%; AVID impact on Data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332E1A5-2B4D-4846-9459-532E7063A65B}" type="slidenum">
              <a:rPr lang="en-US">
                <a:latin typeface="Times New Roman" pitchFamily="84" charset="0"/>
                <a:ea typeface="ＭＳ Ｐゴシック" pitchFamily="84" charset="-128"/>
                <a:cs typeface="ＭＳ Ｐゴシック" pitchFamily="84" charset="-128"/>
              </a:rPr>
              <a:pPr/>
              <a:t>8</a:t>
            </a:fld>
            <a:endParaRPr lang="en-US">
              <a:latin typeface="Times New Roman" pitchFamily="84" charset="0"/>
              <a:ea typeface="ＭＳ Ｐゴシック" pitchFamily="84" charset="-128"/>
              <a:cs typeface="ＭＳ Ｐゴシック" pitchFamily="8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Focus on rigor and expectations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B3F6F3-5E8C-4271-B3F3-BA808E96E78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2013</a:t>
            </a:r>
            <a:r>
              <a:rPr lang="en-US" baseline="0" dirty="0" smtClean="0"/>
              <a:t> – 427 Exams Taken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B3F6F3-5E8C-4271-B3F3-BA808E96E78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652" y="2667000"/>
            <a:ext cx="8244348" cy="765175"/>
          </a:xfrm>
        </p:spPr>
        <p:txBody>
          <a:bodyPr>
            <a:noAutofit/>
          </a:bodyPr>
          <a:lstStyle>
            <a:lvl1pPr>
              <a:defRPr lang="en-US" sz="4400" kern="1200" dirty="0">
                <a:solidFill>
                  <a:srgbClr val="EDAA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75704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6094-CD70-4075-8C6C-9C419FCD98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6094-CD70-4075-8C6C-9C419FCD98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6094-CD70-4075-8C6C-9C419FCD98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 descr="avid revers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10400" y="5105400"/>
            <a:ext cx="2001375" cy="259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all">
                <a:solidFill>
                  <a:srgbClr val="EDAA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6094-CD70-4075-8C6C-9C419FCD98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6094-CD70-4075-8C6C-9C419FCD98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6094-CD70-4075-8C6C-9C419FCD98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6094-CD70-4075-8C6C-9C419FCD98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6094-CD70-4075-8C6C-9C419FCD98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6094-CD70-4075-8C6C-9C419FCD98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327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46094-CD70-4075-8C6C-9C419FCD989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EDAA00"/>
        </a:buClr>
        <a:buFont typeface="Arial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/>
        </a:buClr>
        <a:buSzPct val="90000"/>
        <a:buFont typeface="Courier New" pitchFamily="49" charset="0"/>
        <a:buChar char="o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EDAA00"/>
        </a:buClr>
        <a:buFont typeface="Wingdings" pitchFamily="2" charset="2"/>
        <a:buChar char="§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EDAA00"/>
        </a:buClr>
        <a:buFont typeface="Arial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Microsoft_Office_Word_97_-_2003_Document2.doc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sd12.org/AVI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97-2003_Worksheet1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148059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4200" dirty="0" smtClean="0">
                <a:latin typeface="Arial" pitchFamily="34" charset="0"/>
                <a:cs typeface="Arial" pitchFamily="34" charset="0"/>
              </a:rPr>
              <a:t>Creating Professional Learning to Promote </a:t>
            </a:r>
            <a:r>
              <a:rPr lang="en-US" sz="4200" dirty="0" err="1" smtClean="0">
                <a:latin typeface="Arial" pitchFamily="34" charset="0"/>
                <a:cs typeface="Arial" pitchFamily="34" charset="0"/>
              </a:rPr>
              <a:t>Schoolwide</a:t>
            </a:r>
            <a:r>
              <a:rPr lang="en-US" sz="4200" dirty="0" smtClean="0">
                <a:latin typeface="Arial" pitchFamily="34" charset="0"/>
                <a:cs typeface="Arial" pitchFamily="34" charset="0"/>
              </a:rPr>
              <a:t> AVID</a:t>
            </a:r>
            <a:endParaRPr lang="en-US" sz="4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Rounded Rectangle 6"/>
          <p:cNvSpPr>
            <a:spLocks noChangeArrowheads="1"/>
          </p:cNvSpPr>
          <p:nvPr/>
        </p:nvSpPr>
        <p:spPr bwMode="auto">
          <a:xfrm>
            <a:off x="0" y="2036440"/>
            <a:ext cx="9144000" cy="1752600"/>
          </a:xfrm>
          <a:prstGeom prst="roundRect">
            <a:avLst>
              <a:gd name="adj" fmla="val 0"/>
            </a:avLst>
          </a:prstGeom>
          <a:blipFill>
            <a:blip r:embed="rId3" cstate="print"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/>
            <a:endParaRPr lang="en-US" sz="280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533400" y="1982441"/>
            <a:ext cx="8305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spcBef>
                <a:spcPts val="0"/>
              </a:spcBef>
              <a:defRPr/>
            </a:pP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n-ea"/>
                <a:cs typeface="+mn-cs"/>
              </a:rPr>
              <a:t>Sunnyside Unified School District</a:t>
            </a:r>
          </a:p>
          <a:p>
            <a:pPr algn="ctr" eaLnBrk="0" hangingPunct="0">
              <a:spcBef>
                <a:spcPts val="0"/>
              </a:spcBef>
              <a:defRPr/>
            </a:pPr>
            <a:r>
              <a:rPr lang="en-US" sz="1400" b="1" kern="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n-ea"/>
                <a:cs typeface="+mn-cs"/>
              </a:rPr>
              <a:t/>
            </a:r>
            <a:br>
              <a:rPr lang="en-US" sz="1400" b="1" kern="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n-ea"/>
                <a:cs typeface="+mn-cs"/>
              </a:rPr>
            </a:br>
            <a:r>
              <a:rPr lang="en-US" sz="3200" b="1" kern="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n-ea"/>
                <a:cs typeface="+mn-cs"/>
              </a:rPr>
              <a:t>Tucson, Arizona</a:t>
            </a:r>
            <a:endParaRPr lang="en-US" sz="3200" kern="0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0" y="4005064"/>
            <a:ext cx="914400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spcBef>
                <a:spcPts val="0"/>
              </a:spcBef>
              <a:defRPr/>
            </a:pPr>
            <a:r>
              <a:rPr lang="en-US" sz="3600" b="1" kern="0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Arial" pitchFamily="34" charset="0"/>
                <a:ea typeface="+mn-ea"/>
                <a:cs typeface="+mn-cs"/>
              </a:rPr>
              <a:t>Heather McAuley and </a:t>
            </a:r>
            <a:r>
              <a:rPr lang="en-US" sz="3600" b="1" kern="0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Arial" pitchFamily="34" charset="0"/>
              </a:rPr>
              <a:t>NJ Utter</a:t>
            </a:r>
            <a:endParaRPr lang="en-US" sz="3600" kern="0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827584" y="404661"/>
          <a:ext cx="7416826" cy="5161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369"/>
                <a:gridCol w="4104457"/>
              </a:tblGrid>
              <a:tr h="45823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2006-2007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2013-2014</a:t>
                      </a:r>
                      <a:endParaRPr lang="en-US" sz="3200" b="1" dirty="0"/>
                    </a:p>
                  </a:txBody>
                  <a:tcPr/>
                </a:tc>
              </a:tr>
              <a:tr h="4582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AP English Literature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AP English Literature</a:t>
                      </a:r>
                      <a:endParaRPr lang="en-US" sz="2400" dirty="0"/>
                    </a:p>
                  </a:txBody>
                  <a:tcPr/>
                </a:tc>
              </a:tr>
              <a:tr h="4582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AP US History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AP US History</a:t>
                      </a:r>
                    </a:p>
                  </a:txBody>
                  <a:tcPr/>
                </a:tc>
              </a:tr>
              <a:tr h="45823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AP Economics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AP Economics</a:t>
                      </a:r>
                    </a:p>
                  </a:txBody>
                  <a:tcPr/>
                </a:tc>
              </a:tr>
              <a:tr h="458233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AP Government</a:t>
                      </a:r>
                      <a:endParaRPr lang="en-US" sz="2400" dirty="0"/>
                    </a:p>
                  </a:txBody>
                  <a:tcPr/>
                </a:tc>
              </a:tr>
              <a:tr h="458233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AP</a:t>
                      </a:r>
                      <a:r>
                        <a:rPr lang="en-US" sz="2400" baseline="0" dirty="0" smtClean="0"/>
                        <a:t> English Language </a:t>
                      </a:r>
                      <a:endParaRPr lang="en-US" sz="2400" dirty="0"/>
                    </a:p>
                  </a:txBody>
                  <a:tcPr/>
                </a:tc>
              </a:tr>
              <a:tr h="458233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AP Spanish Language</a:t>
                      </a:r>
                      <a:endParaRPr lang="en-US" sz="2400" dirty="0"/>
                    </a:p>
                  </a:txBody>
                  <a:tcPr/>
                </a:tc>
              </a:tr>
              <a:tr h="458233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AP Calculus </a:t>
                      </a:r>
                      <a:endParaRPr lang="en-US" sz="2400" dirty="0"/>
                    </a:p>
                  </a:txBody>
                  <a:tcPr/>
                </a:tc>
              </a:tr>
              <a:tr h="458233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AP Physics</a:t>
                      </a:r>
                      <a:endParaRPr lang="en-US" sz="2400" dirty="0"/>
                    </a:p>
                  </a:txBody>
                  <a:tcPr/>
                </a:tc>
              </a:tr>
              <a:tr h="458233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AP Biology</a:t>
                      </a:r>
                      <a:endParaRPr lang="en-US" sz="2400" dirty="0"/>
                    </a:p>
                  </a:txBody>
                  <a:tcPr/>
                </a:tc>
              </a:tr>
              <a:tr h="458233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AP Human Geography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95536" y="332656"/>
            <a:ext cx="8367464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>
              <a:defRPr/>
            </a:pPr>
            <a:r>
              <a:rPr lang="en-US" sz="1800" dirty="0">
                <a:solidFill>
                  <a:prstClr val="white"/>
                </a:solidFill>
                <a:latin typeface="Bookman Old Style"/>
                <a:ea typeface="+mj-ea"/>
                <a:cs typeface="+mj-cs"/>
              </a:rPr>
              <a:t/>
            </a:r>
            <a:br>
              <a:rPr lang="en-US" sz="1800" dirty="0">
                <a:solidFill>
                  <a:prstClr val="white"/>
                </a:solidFill>
                <a:latin typeface="Bookman Old Style"/>
                <a:ea typeface="+mj-ea"/>
                <a:cs typeface="+mj-cs"/>
              </a:rPr>
            </a:br>
            <a:endParaRPr lang="en-US" sz="4400" b="1" dirty="0">
              <a:solidFill>
                <a:schemeClr val="bg1"/>
              </a:solidFill>
              <a:latin typeface="Times New Roman" pitchFamily="84" charset="0"/>
              <a:ea typeface="ＭＳ Ｐゴシック" pitchFamily="84" charset="-128"/>
              <a:cs typeface="ＭＳ Ｐゴシック" pitchFamily="8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en-US" sz="3600" dirty="0" smtClean="0"/>
              <a:t>AP Exams </a:t>
            </a:r>
            <a:r>
              <a:rPr lang="en-US" sz="3600" dirty="0" smtClean="0"/>
              <a:t>Taken: The DVHS Story</a:t>
            </a:r>
            <a:endParaRPr lang="en-US" sz="3600" dirty="0">
              <a:ea typeface="+mj-ea"/>
              <a:cs typeface="+mj-cs"/>
            </a:endParaRPr>
          </a:p>
        </p:txBody>
      </p:sp>
      <p:graphicFrame>
        <p:nvGraphicFramePr>
          <p:cNvPr id="15" name="Group 58"/>
          <p:cNvGraphicFramePr>
            <a:graphicFrameLocks noGrp="1"/>
          </p:cNvGraphicFramePr>
          <p:nvPr/>
        </p:nvGraphicFramePr>
        <p:xfrm>
          <a:off x="827586" y="980728"/>
          <a:ext cx="7416821" cy="4558968"/>
        </p:xfrm>
        <a:graphic>
          <a:graphicData uri="http://schemas.openxmlformats.org/drawingml/2006/table">
            <a:tbl>
              <a:tblPr/>
              <a:tblGrid>
                <a:gridCol w="1578047"/>
                <a:gridCol w="1388965"/>
                <a:gridCol w="1482797"/>
                <a:gridCol w="1484215"/>
                <a:gridCol w="1482797"/>
              </a:tblGrid>
              <a:tr h="483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FFFFCC"/>
                        </a:solidFill>
                        <a:effectLst/>
                        <a:latin typeface="Calibri" pitchFamily="3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marL="72140" marR="72140" marT="36070" marB="36070" anchor="ctr" horzOverflow="overflow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2006-2007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2008-2009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2010-2011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2011-2012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565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Am. Indian/ Alaska Native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2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9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13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16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565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Asian American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11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9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21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24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8095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Black or African American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0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6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2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14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565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Hispanic/Latino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48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100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262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267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5051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White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7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10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30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31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5051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Other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2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6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10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12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</a:tr>
              <a:tr h="5373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Total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70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140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338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84" charset="-128"/>
                          <a:cs typeface="ＭＳ Ｐゴシック" pitchFamily="84" charset="-128"/>
                        </a:rPr>
                        <a:t>417</a:t>
                      </a:r>
                    </a:p>
                  </a:txBody>
                  <a:tcPr marL="72140" marR="72140" marT="36070" marB="36070" anchor="ctr" horzOverflow="overflow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ACT Test </a:t>
            </a:r>
            <a:r>
              <a:rPr lang="en-US" dirty="0" err="1" smtClean="0"/>
              <a:t>Scores:DVHS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4840"/>
                <a:gridCol w="1296144"/>
                <a:gridCol w="1296144"/>
                <a:gridCol w="1162472"/>
              </a:tblGrid>
              <a:tr h="370840">
                <a:tc>
                  <a:txBody>
                    <a:bodyPr/>
                    <a:lstStyle/>
                    <a:p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2010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2011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2012</a:t>
                      </a:r>
                      <a:endParaRPr lang="en-US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# of Seniors Testing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58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67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98</a:t>
                      </a:r>
                      <a:endParaRPr lang="en-US" sz="2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Math Score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17.8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17.0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17.4</a:t>
                      </a:r>
                      <a:endParaRPr lang="en-US" sz="2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English Score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14.9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14.8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16.1</a:t>
                      </a:r>
                      <a:endParaRPr lang="en-US" sz="2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Reading Score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16.8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16.8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17.9</a:t>
                      </a:r>
                      <a:endParaRPr lang="en-US" sz="28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Composite Score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16.9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16.8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17.2</a:t>
                      </a:r>
                      <a:endParaRPr lang="en-US" sz="32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DVHS</a:t>
            </a:r>
            <a:r>
              <a:rPr lang="en-US" sz="3200" dirty="0" smtClean="0"/>
              <a:t> </a:t>
            </a:r>
            <a:r>
              <a:rPr lang="en-US" sz="3200" dirty="0" smtClean="0"/>
              <a:t>admissible to a 4-year school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12777"/>
          <a:ext cx="822960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DV Enrollment at the U of 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67544" y="1268760"/>
          <a:ext cx="822960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87624" y="2852936"/>
            <a:ext cx="100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9</a:t>
            </a:r>
            <a:r>
              <a:rPr lang="en-US" b="1" baseline="30000" dirty="0" smtClean="0">
                <a:solidFill>
                  <a:srgbClr val="FFFFFF"/>
                </a:solidFill>
              </a:rPr>
              <a:t>th</a:t>
            </a:r>
            <a:r>
              <a:rPr lang="en-US" b="1" dirty="0" smtClean="0">
                <a:solidFill>
                  <a:srgbClr val="FFFFFF"/>
                </a:solidFill>
              </a:rPr>
              <a:t> grade AVID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60032" y="1124744"/>
            <a:ext cx="1008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AVID Grads</a:t>
            </a:r>
            <a:endParaRPr lang="en-US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DV Enrollment at PCC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68761"/>
          <a:ext cx="822960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91680" y="1844824"/>
            <a:ext cx="1224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9</a:t>
            </a:r>
            <a:r>
              <a:rPr lang="en-US" b="1" baseline="30000" dirty="0" smtClean="0">
                <a:solidFill>
                  <a:srgbClr val="FFFFFF"/>
                </a:solidFill>
              </a:rPr>
              <a:t>th</a:t>
            </a:r>
            <a:r>
              <a:rPr lang="en-US" b="1" dirty="0" smtClean="0">
                <a:solidFill>
                  <a:srgbClr val="FFFFFF"/>
                </a:solidFill>
              </a:rPr>
              <a:t> Grade AVID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8024" y="980728"/>
            <a:ext cx="122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AVID Grads</a:t>
            </a:r>
            <a:endParaRPr lang="en-US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4-year Graduation Rate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79712" y="1600200"/>
          <a:ext cx="5760640" cy="3645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2880320"/>
              </a:tblGrid>
              <a:tr h="520824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Desert View</a:t>
                      </a:r>
                      <a:endParaRPr lang="en-US" sz="2800" dirty="0"/>
                    </a:p>
                  </a:txBody>
                  <a:tcPr/>
                </a:tc>
              </a:tr>
              <a:tr h="52082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2007</a:t>
                      </a:r>
                      <a:endParaRPr lang="en-US" sz="28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70.0%</a:t>
                      </a:r>
                      <a:endParaRPr lang="en-US" sz="28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2082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2008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70.0%</a:t>
                      </a:r>
                      <a:endParaRPr lang="en-US" sz="2800" b="1" dirty="0"/>
                    </a:p>
                  </a:txBody>
                  <a:tcPr/>
                </a:tc>
              </a:tr>
              <a:tr h="52082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2009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72.1%</a:t>
                      </a:r>
                      <a:endParaRPr lang="en-US" sz="2800" b="1" dirty="0"/>
                    </a:p>
                  </a:txBody>
                  <a:tcPr/>
                </a:tc>
              </a:tr>
              <a:tr h="52082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2010</a:t>
                      </a:r>
                      <a:endParaRPr lang="en-US" sz="28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75.2%</a:t>
                      </a:r>
                      <a:endParaRPr lang="en-US" sz="28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2082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2011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77.8%</a:t>
                      </a:r>
                      <a:endParaRPr lang="en-US" sz="2800" b="1" dirty="0"/>
                    </a:p>
                  </a:txBody>
                  <a:tcPr/>
                </a:tc>
              </a:tr>
              <a:tr h="52082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2012</a:t>
                      </a:r>
                      <a:endParaRPr lang="en-US" sz="28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81.6%</a:t>
                      </a:r>
                      <a:endParaRPr lang="en-US" sz="28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1700808"/>
            <a:ext cx="1691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FF"/>
                </a:solidFill>
              </a:rPr>
              <a:t>9</a:t>
            </a:r>
            <a:r>
              <a:rPr lang="en-US" b="1" baseline="30000" dirty="0" smtClean="0">
                <a:solidFill>
                  <a:srgbClr val="FFFFFF"/>
                </a:solidFill>
              </a:rPr>
              <a:t>th</a:t>
            </a:r>
            <a:r>
              <a:rPr lang="en-US" b="1" dirty="0" smtClean="0">
                <a:solidFill>
                  <a:srgbClr val="FFFFFF"/>
                </a:solidFill>
              </a:rPr>
              <a:t> Grade AVID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3429000"/>
            <a:ext cx="122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AVID Grads</a:t>
            </a:r>
            <a:endParaRPr lang="en-US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Sharing Data for Professional Learning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230332" y="2670892"/>
            <a:ext cx="2170850" cy="928694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29480" y="2714620"/>
            <a:ext cx="2000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Research:</a:t>
            </a:r>
            <a:b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AVID works!</a:t>
            </a:r>
            <a:endParaRPr lang="en-US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ight Arrow 13"/>
          <p:cNvSpPr/>
          <p:nvPr/>
        </p:nvSpPr>
        <p:spPr>
          <a:xfrm rot="20261604">
            <a:off x="2395839" y="2136009"/>
            <a:ext cx="785818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1448343">
            <a:off x="2467573" y="3716941"/>
            <a:ext cx="785818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472752" y="1742198"/>
            <a:ext cx="288036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500462" y="1785926"/>
            <a:ext cx="2928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Use Data:</a:t>
            </a:r>
            <a:b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Programmatically</a:t>
            </a:r>
            <a:endParaRPr lang="en-US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472752" y="3514732"/>
            <a:ext cx="288036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571900" y="3558460"/>
            <a:ext cx="2786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Use Data:</a:t>
            </a:r>
            <a:b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Generate Support</a:t>
            </a:r>
            <a:endParaRPr lang="en-US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072362" y="2586038"/>
            <a:ext cx="1857388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7072298" y="2643182"/>
            <a:ext cx="2214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Take AVID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schoolwide</a:t>
            </a:r>
            <a:endParaRPr lang="en-US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ight Arrow 22"/>
          <p:cNvSpPr/>
          <p:nvPr/>
        </p:nvSpPr>
        <p:spPr>
          <a:xfrm rot="1539610">
            <a:off x="6461862" y="2024582"/>
            <a:ext cx="785818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 rot="19881948">
            <a:off x="6538389" y="3738322"/>
            <a:ext cx="785818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148059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4200" dirty="0" smtClean="0">
                <a:ea typeface="+mj-ea"/>
                <a:cs typeface="+mj-cs"/>
              </a:rPr>
              <a:t>Creating Professional Learning to Promote </a:t>
            </a:r>
            <a:r>
              <a:rPr lang="en-US" sz="4200" dirty="0" err="1" smtClean="0">
                <a:ea typeface="+mj-ea"/>
                <a:cs typeface="+mj-cs"/>
              </a:rPr>
              <a:t>Schoolwide</a:t>
            </a:r>
            <a:r>
              <a:rPr lang="en-US" sz="4200" dirty="0" smtClean="0">
                <a:ea typeface="+mj-ea"/>
                <a:cs typeface="+mj-cs"/>
              </a:rPr>
              <a:t> AVID</a:t>
            </a:r>
            <a:endParaRPr lang="en-US" sz="4200" dirty="0">
              <a:ea typeface="+mj-ea"/>
              <a:cs typeface="+mj-cs"/>
            </a:endParaRPr>
          </a:p>
        </p:txBody>
      </p:sp>
      <p:sp>
        <p:nvSpPr>
          <p:cNvPr id="17410" name="Rounded Rectangle 6"/>
          <p:cNvSpPr>
            <a:spLocks noChangeArrowheads="1"/>
          </p:cNvSpPr>
          <p:nvPr/>
        </p:nvSpPr>
        <p:spPr bwMode="auto">
          <a:xfrm>
            <a:off x="0" y="2036440"/>
            <a:ext cx="9144000" cy="1752600"/>
          </a:xfrm>
          <a:prstGeom prst="roundRect">
            <a:avLst>
              <a:gd name="adj" fmla="val 0"/>
            </a:avLst>
          </a:prstGeom>
          <a:blipFill>
            <a:blip r:embed="rId3" cstate="print"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/>
            <a:endParaRPr lang="en-US" sz="280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533400" y="1982441"/>
            <a:ext cx="8305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spcBef>
                <a:spcPts val="0"/>
              </a:spcBef>
              <a:defRPr/>
            </a:pPr>
            <a:endParaRPr lang="en-US" sz="3600" b="1" kern="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+mn-ea"/>
              <a:cs typeface="+mn-cs"/>
            </a:endParaRPr>
          </a:p>
          <a:p>
            <a:pPr algn="ctr" eaLnBrk="0" hangingPunct="0">
              <a:spcBef>
                <a:spcPts val="0"/>
              </a:spcBef>
              <a:defRPr/>
            </a:pP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n-ea"/>
                <a:cs typeface="+mn-cs"/>
              </a:rPr>
              <a:t>Promoting a Greater Understanding of AVID</a:t>
            </a:r>
            <a:endParaRPr lang="en-US" sz="3200" kern="0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0" y="4005064"/>
            <a:ext cx="914400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spcBef>
                <a:spcPts val="0"/>
              </a:spcBef>
              <a:defRPr/>
            </a:pPr>
            <a:endParaRPr lang="en-US" sz="3200" kern="0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Tips for Sharing about AVID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 the students do it!</a:t>
            </a:r>
          </a:p>
          <a:p>
            <a:r>
              <a:rPr lang="en-US" dirty="0" smtClean="0"/>
              <a:t>Allow parents and content area teachers share best practices</a:t>
            </a:r>
          </a:p>
          <a:p>
            <a:r>
              <a:rPr lang="en-US" dirty="0" smtClean="0"/>
              <a:t>Bottom up will engage more teachers to utilizing AVID strategies and ideas in their classroom and instruction.</a:t>
            </a:r>
          </a:p>
          <a:p>
            <a:r>
              <a:rPr lang="en-US" dirty="0" smtClean="0"/>
              <a:t>Provide easy access to AVID tools and curriculum for faculty.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148059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4200" dirty="0" smtClean="0">
                <a:latin typeface="Arial" pitchFamily="34" charset="0"/>
                <a:cs typeface="Arial" pitchFamily="34" charset="0"/>
              </a:rPr>
              <a:t>Creating Professional Learning to Promote </a:t>
            </a:r>
            <a:r>
              <a:rPr lang="en-US" sz="4200" dirty="0" err="1" smtClean="0">
                <a:latin typeface="Arial" pitchFamily="34" charset="0"/>
                <a:cs typeface="Arial" pitchFamily="34" charset="0"/>
              </a:rPr>
              <a:t>Schoolwide</a:t>
            </a:r>
            <a:r>
              <a:rPr lang="en-US" sz="4200" dirty="0" smtClean="0">
                <a:latin typeface="Arial" pitchFamily="34" charset="0"/>
                <a:cs typeface="Arial" pitchFamily="34" charset="0"/>
              </a:rPr>
              <a:t> AVID</a:t>
            </a:r>
            <a:endParaRPr lang="en-US" sz="4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Rounded Rectangle 6"/>
          <p:cNvSpPr>
            <a:spLocks noChangeArrowheads="1"/>
          </p:cNvSpPr>
          <p:nvPr/>
        </p:nvSpPr>
        <p:spPr bwMode="auto">
          <a:xfrm>
            <a:off x="0" y="2036440"/>
            <a:ext cx="9144000" cy="1752600"/>
          </a:xfrm>
          <a:prstGeom prst="roundRect">
            <a:avLst>
              <a:gd name="adj" fmla="val 0"/>
            </a:avLst>
          </a:prstGeom>
          <a:blipFill>
            <a:blip r:embed="rId2" cstate="print"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/>
            <a:endParaRPr lang="en-US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533400" y="1982441"/>
            <a:ext cx="8305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spcBef>
                <a:spcPts val="0"/>
              </a:spcBef>
              <a:defRPr/>
            </a:pPr>
            <a:endParaRPr lang="en-US" sz="3600" b="1" kern="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algn="ctr" eaLnBrk="0" hangingPunct="0">
              <a:spcBef>
                <a:spcPts val="0"/>
              </a:spcBef>
              <a:defRPr/>
            </a:pP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Collaboration</a:t>
            </a:r>
            <a:endParaRPr lang="en-US" sz="3200" kern="0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0" y="4005064"/>
            <a:ext cx="914400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spcBef>
                <a:spcPts val="0"/>
              </a:spcBef>
              <a:defRPr/>
            </a:pPr>
            <a:endParaRPr lang="en-US" sz="3200" kern="0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60032" y="1268761"/>
            <a:ext cx="3816424" cy="3416320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What Do You Know About</a:t>
            </a:r>
          </a:p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AVID?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40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92695"/>
            <a:ext cx="3960440" cy="528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0212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148059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4200" dirty="0" smtClean="0">
                <a:ea typeface="+mj-ea"/>
                <a:cs typeface="+mj-cs"/>
              </a:rPr>
              <a:t>Creating Professional Learning to Promote </a:t>
            </a:r>
            <a:r>
              <a:rPr lang="en-US" sz="4200" dirty="0" err="1" smtClean="0">
                <a:ea typeface="+mj-ea"/>
                <a:cs typeface="+mj-cs"/>
              </a:rPr>
              <a:t>Schoolwide</a:t>
            </a:r>
            <a:r>
              <a:rPr lang="en-US" sz="4200" dirty="0" smtClean="0">
                <a:ea typeface="+mj-ea"/>
                <a:cs typeface="+mj-cs"/>
              </a:rPr>
              <a:t> AVID</a:t>
            </a:r>
            <a:endParaRPr lang="en-US" sz="4200" dirty="0">
              <a:ea typeface="+mj-ea"/>
              <a:cs typeface="+mj-cs"/>
            </a:endParaRPr>
          </a:p>
        </p:txBody>
      </p:sp>
      <p:sp>
        <p:nvSpPr>
          <p:cNvPr id="17410" name="Rounded Rectangle 6"/>
          <p:cNvSpPr>
            <a:spLocks noChangeArrowheads="1"/>
          </p:cNvSpPr>
          <p:nvPr/>
        </p:nvSpPr>
        <p:spPr bwMode="auto">
          <a:xfrm>
            <a:off x="0" y="2036440"/>
            <a:ext cx="9144000" cy="1752600"/>
          </a:xfrm>
          <a:prstGeom prst="roundRect">
            <a:avLst>
              <a:gd name="adj" fmla="val 0"/>
            </a:avLst>
          </a:prstGeom>
          <a:blipFill>
            <a:blip r:embed="rId2" cstate="print"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/>
            <a:endParaRPr lang="en-US" sz="280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533400" y="1982441"/>
            <a:ext cx="8305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spcBef>
                <a:spcPts val="0"/>
              </a:spcBef>
              <a:defRPr/>
            </a:pPr>
            <a:endParaRPr lang="en-US" sz="3600" b="1" kern="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+mn-ea"/>
              <a:cs typeface="+mn-cs"/>
            </a:endParaRPr>
          </a:p>
          <a:p>
            <a:pPr algn="ctr" eaLnBrk="0" hangingPunct="0">
              <a:spcBef>
                <a:spcPts val="0"/>
              </a:spcBef>
              <a:defRPr/>
            </a:pP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n-ea"/>
                <a:cs typeface="+mn-cs"/>
              </a:rPr>
              <a:t>College Knowledge</a:t>
            </a:r>
            <a:endParaRPr lang="en-US" sz="3200" kern="0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0" y="4005064"/>
            <a:ext cx="914400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spcBef>
                <a:spcPts val="0"/>
              </a:spcBef>
              <a:defRPr/>
            </a:pPr>
            <a:endParaRPr lang="en-US" sz="3200" kern="0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58813" y="455613"/>
            <a:ext cx="7824787" cy="611187"/>
          </a:xfrm>
        </p:spPr>
        <p:txBody>
          <a:bodyPr tIns="0" bIns="0" anchor="b">
            <a:noAutofit/>
          </a:bodyPr>
          <a:lstStyle/>
          <a:p>
            <a:pPr algn="ctr" eaLnBrk="1" hangingPunct="1">
              <a:defRPr/>
            </a:pPr>
            <a:r>
              <a:rPr lang="en-US" sz="33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What was your educational journey?</a:t>
            </a:r>
            <a:endParaRPr lang="en-US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173059" name="Object 1027"/>
          <p:cNvGraphicFramePr>
            <a:graphicFrameLocks noChangeAspect="1"/>
          </p:cNvGraphicFramePr>
          <p:nvPr/>
        </p:nvGraphicFramePr>
        <p:xfrm>
          <a:off x="457200" y="1295400"/>
          <a:ext cx="6705600" cy="4356100"/>
        </p:xfrm>
        <a:graphic>
          <a:graphicData uri="http://schemas.openxmlformats.org/presentationml/2006/ole">
            <p:oleObj spid="_x0000_s138242" name="Document" r:id="rId4" imgW="5384090" imgH="5937206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Title 1"/>
          <p:cNvSpPr>
            <a:spLocks noGrp="1"/>
          </p:cNvSpPr>
          <p:nvPr>
            <p:ph type="title" idx="4294967295"/>
          </p:nvPr>
        </p:nvSpPr>
        <p:spPr>
          <a:xfrm>
            <a:off x="457200" y="228600"/>
            <a:ext cx="8229600" cy="896144"/>
          </a:xfrm>
        </p:spPr>
        <p:txBody>
          <a:bodyPr lIns="0" rIns="0" bIns="0" anchor="b"/>
          <a:lstStyle/>
          <a:p>
            <a:pPr algn="ctr" eaLnBrk="1" hangingPunct="1"/>
            <a:r>
              <a:rPr lang="en-US" sz="3900" dirty="0">
                <a:latin typeface="Cambria" pitchFamily="-72" charset="0"/>
              </a:rPr>
              <a:t>Key Predictors of College Attendance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68760"/>
            <a:ext cx="8229600" cy="4979640"/>
          </a:xfrm>
        </p:spPr>
        <p:txBody>
          <a:bodyPr>
            <a:normAutofit/>
          </a:bodyPr>
          <a:lstStyle/>
          <a:p>
            <a:pPr marL="273050" indent="-273050" eaLnBrk="1" hangingPunct="1">
              <a:spcAft>
                <a:spcPct val="40000"/>
              </a:spcAft>
              <a:buFont typeface="Times" pitchFamily="-72" charset="0"/>
              <a:buChar char="•"/>
            </a:pPr>
            <a:r>
              <a:rPr lang="en-US" sz="3600" dirty="0">
                <a:latin typeface="Cambria" pitchFamily="-72" charset="0"/>
              </a:rPr>
              <a:t>Having college plans by the 7th grade</a:t>
            </a:r>
          </a:p>
          <a:p>
            <a:pPr marL="273050" indent="-273050" eaLnBrk="1" hangingPunct="1">
              <a:spcAft>
                <a:spcPct val="40000"/>
              </a:spcAft>
              <a:buFont typeface="Times" pitchFamily="-72" charset="0"/>
              <a:buChar char="•"/>
            </a:pPr>
            <a:r>
              <a:rPr lang="en-US" sz="3600" dirty="0">
                <a:latin typeface="Cambria" pitchFamily="-72" charset="0"/>
              </a:rPr>
              <a:t> Having family support</a:t>
            </a:r>
          </a:p>
          <a:p>
            <a:pPr marL="273050" indent="-273050" eaLnBrk="1" hangingPunct="1">
              <a:spcAft>
                <a:spcPct val="40000"/>
              </a:spcAft>
              <a:buFont typeface="Times" pitchFamily="-72" charset="0"/>
              <a:buChar char="•"/>
            </a:pPr>
            <a:r>
              <a:rPr lang="en-US" sz="3600" dirty="0">
                <a:latin typeface="Cambria" pitchFamily="-72" charset="0"/>
              </a:rPr>
              <a:t>Attending a school with a college readiness culture</a:t>
            </a:r>
            <a:endParaRPr lang="en-US" dirty="0">
              <a:latin typeface="Calibri" pitchFamily="-72" charset="0"/>
              <a:ea typeface="Times New Roman" pitchFamily="-72" charset="0"/>
              <a:cs typeface="Times New Roman" pitchFamily="-72" charset="0"/>
            </a:endParaRPr>
          </a:p>
          <a:p>
            <a:pPr marL="273050" indent="-273050"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 i="1" dirty="0">
                <a:latin typeface="Cambria" pitchFamily="-72" charset="0"/>
              </a:rPr>
              <a:t>Patricia M. McDonough, UCLA</a:t>
            </a:r>
            <a:endParaRPr lang="en-US" dirty="0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149080"/>
            <a:ext cx="3361729" cy="2521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50825" y="1700213"/>
            <a:ext cx="8497888" cy="381635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7154" name="Title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229600" cy="1239838"/>
          </a:xfrm>
        </p:spPr>
        <p:txBody>
          <a:bodyPr/>
          <a:lstStyle/>
          <a:p>
            <a:pPr eaLnBrk="1" hangingPunct="1"/>
            <a:r>
              <a:rPr lang="en-US" sz="4000" smtClean="0"/>
              <a:t>What is a culture?</a:t>
            </a:r>
          </a:p>
        </p:txBody>
      </p:sp>
      <p:sp>
        <p:nvSpPr>
          <p:cNvPr id="177155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7924800" cy="3827463"/>
          </a:xfrm>
        </p:spPr>
        <p:txBody>
          <a:bodyPr/>
          <a:lstStyle/>
          <a:p>
            <a:pPr indent="-231775" eaLnBrk="1" hangingPunct="1">
              <a:spcBef>
                <a:spcPts val="1500"/>
              </a:spcBef>
              <a:buClr>
                <a:srgbClr val="953735"/>
              </a:buClr>
            </a:pPr>
            <a:r>
              <a:rPr lang="en-US" sz="2800" smtClean="0">
                <a:solidFill>
                  <a:schemeClr val="tx1"/>
                </a:solidFill>
                <a:latin typeface="Arial" pitchFamily="-72" charset="0"/>
              </a:rPr>
              <a:t>An organization's underlying beliefs, values, and meanings which are deeply held, static and enduring. </a:t>
            </a:r>
          </a:p>
          <a:p>
            <a:pPr indent="-231775" eaLnBrk="1" hangingPunct="1">
              <a:spcBef>
                <a:spcPts val="1500"/>
              </a:spcBef>
              <a:buClr>
                <a:srgbClr val="953735"/>
              </a:buClr>
            </a:pPr>
            <a:r>
              <a:rPr lang="en-US" sz="2800" smtClean="0">
                <a:solidFill>
                  <a:schemeClr val="tx1"/>
                </a:solidFill>
                <a:latin typeface="Arial" pitchFamily="-72" charset="0"/>
              </a:rPr>
              <a:t>Culture influences daily operations through expectations, assumptions, language, flow of information, content of information, and specific options highlighted or downplayed</a:t>
            </a:r>
            <a:endParaRPr lang="en-US" sz="2400" smtClean="0">
              <a:solidFill>
                <a:schemeClr val="tx1"/>
              </a:solidFill>
              <a:latin typeface="Arial" pitchFamily="-72" charset="0"/>
            </a:endParaRPr>
          </a:p>
          <a:p>
            <a:pPr indent="-231775" eaLnBrk="1" hangingPunct="1">
              <a:spcBef>
                <a:spcPts val="1500"/>
              </a:spcBef>
              <a:buClr>
                <a:srgbClr val="953735"/>
              </a:buClr>
            </a:pPr>
            <a:endParaRPr lang="en-US" sz="2400" smtClean="0">
              <a:solidFill>
                <a:schemeClr val="tx1"/>
              </a:solidFill>
              <a:latin typeface="Arial" pitchFamily="-72" charset="0"/>
            </a:endParaRPr>
          </a:p>
          <a:p>
            <a:pPr indent="-231775" eaLnBrk="1" hangingPunct="1">
              <a:spcBef>
                <a:spcPts val="1500"/>
              </a:spcBef>
              <a:buClr>
                <a:srgbClr val="953735"/>
              </a:buClr>
            </a:pPr>
            <a:endParaRPr lang="en-US" sz="2400" smtClean="0">
              <a:solidFill>
                <a:schemeClr val="tx1"/>
              </a:solidFill>
              <a:latin typeface="Arial" pitchFamily="-7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50825" y="1447800"/>
            <a:ext cx="8497888" cy="4191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2147" name="Title 1"/>
          <p:cNvSpPr>
            <a:spLocks noGrp="1"/>
          </p:cNvSpPr>
          <p:nvPr>
            <p:ph type="title" idx="4294967295"/>
          </p:nvPr>
        </p:nvSpPr>
        <p:spPr>
          <a:xfrm>
            <a:off x="457200" y="244475"/>
            <a:ext cx="8229600" cy="1239838"/>
          </a:xfrm>
        </p:spPr>
        <p:txBody>
          <a:bodyPr/>
          <a:lstStyle/>
          <a:p>
            <a:pPr eaLnBrk="1" hangingPunct="1"/>
            <a:r>
              <a:rPr lang="en-US" sz="4000" smtClean="0"/>
              <a:t>College Ready Culture</a:t>
            </a:r>
          </a:p>
        </p:txBody>
      </p:sp>
      <p:sp>
        <p:nvSpPr>
          <p:cNvPr id="262148" name="Content Placeholder 2"/>
          <p:cNvSpPr>
            <a:spLocks noGrp="1"/>
          </p:cNvSpPr>
          <p:nvPr>
            <p:ph idx="4294967295"/>
          </p:nvPr>
        </p:nvSpPr>
        <p:spPr>
          <a:xfrm>
            <a:off x="457200" y="1524000"/>
            <a:ext cx="7924800" cy="4208463"/>
          </a:xfrm>
        </p:spPr>
        <p:txBody>
          <a:bodyPr/>
          <a:lstStyle/>
          <a:p>
            <a:pPr indent="-231775" eaLnBrk="1" hangingPunct="1">
              <a:spcBef>
                <a:spcPts val="1500"/>
              </a:spcBef>
              <a:buClr>
                <a:srgbClr val="953735"/>
              </a:buClr>
            </a:pPr>
            <a:r>
              <a:rPr lang="en-US" sz="3000" dirty="0" smtClean="0">
                <a:solidFill>
                  <a:schemeClr val="tx1"/>
                </a:solidFill>
                <a:latin typeface="Arial" pitchFamily="-72" charset="0"/>
              </a:rPr>
              <a:t>School leadership is committed to building a college ready culture</a:t>
            </a:r>
          </a:p>
          <a:p>
            <a:pPr indent="-231775" eaLnBrk="1" hangingPunct="1">
              <a:spcBef>
                <a:spcPts val="1500"/>
              </a:spcBef>
              <a:buClr>
                <a:srgbClr val="953735"/>
              </a:buClr>
            </a:pPr>
            <a:r>
              <a:rPr lang="en-US" sz="3000" dirty="0" smtClean="0">
                <a:solidFill>
                  <a:schemeClr val="tx1"/>
                </a:solidFill>
                <a:latin typeface="Arial" pitchFamily="-72" charset="0"/>
              </a:rPr>
              <a:t>All school personnel provide a consistent message to students that supports their quest for a college preparatory  K-12 experience</a:t>
            </a:r>
          </a:p>
          <a:p>
            <a:pPr indent="-231775" eaLnBrk="1" hangingPunct="1">
              <a:spcBef>
                <a:spcPts val="1500"/>
              </a:spcBef>
              <a:buClr>
                <a:srgbClr val="953735"/>
              </a:buClr>
            </a:pPr>
            <a:r>
              <a:rPr lang="en-US" sz="3000" dirty="0" smtClean="0">
                <a:solidFill>
                  <a:schemeClr val="tx1"/>
                </a:solidFill>
                <a:latin typeface="Arial" pitchFamily="-72" charset="0"/>
              </a:rPr>
              <a:t> Counselors, teachers, and families are partners in preparing students for college</a:t>
            </a:r>
            <a:r>
              <a:rPr lang="en-US" sz="2800" dirty="0" smtClean="0">
                <a:solidFill>
                  <a:schemeClr val="tx1"/>
                </a:solidFill>
                <a:latin typeface="Arial" pitchFamily="-72" charset="0"/>
              </a:rPr>
              <a:t> </a:t>
            </a:r>
          </a:p>
          <a:p>
            <a:pPr indent="-231775" eaLnBrk="1" hangingPunct="1">
              <a:spcBef>
                <a:spcPts val="1500"/>
              </a:spcBef>
              <a:buClr>
                <a:srgbClr val="953735"/>
              </a:buClr>
            </a:pPr>
            <a:endParaRPr lang="en-US" sz="2400" dirty="0" smtClean="0">
              <a:solidFill>
                <a:schemeClr val="tx1"/>
              </a:solidFill>
              <a:latin typeface="Arial" pitchFamily="-72" charset="0"/>
            </a:endParaRPr>
          </a:p>
          <a:p>
            <a:pPr indent="-231775" eaLnBrk="1" hangingPunct="1">
              <a:spcBef>
                <a:spcPts val="1500"/>
              </a:spcBef>
              <a:buClr>
                <a:srgbClr val="953735"/>
              </a:buClr>
            </a:pPr>
            <a:endParaRPr lang="en-US" sz="2400" dirty="0" smtClean="0">
              <a:solidFill>
                <a:schemeClr val="tx1"/>
              </a:solidFill>
              <a:latin typeface="Arial" pitchFamily="-72" charset="0"/>
            </a:endParaRPr>
          </a:p>
          <a:p>
            <a:pPr indent="-231775" eaLnBrk="1" hangingPunct="1">
              <a:spcBef>
                <a:spcPts val="1500"/>
              </a:spcBef>
              <a:buClr>
                <a:srgbClr val="953735"/>
              </a:buClr>
            </a:pPr>
            <a:endParaRPr lang="en-US" sz="2400" dirty="0" smtClean="0">
              <a:solidFill>
                <a:schemeClr val="tx1"/>
              </a:solidFill>
              <a:latin typeface="Arial" pitchFamily="-7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3200" b="1" dirty="0" smtClean="0"/>
              <a:t>Sending College Messages</a:t>
            </a:r>
            <a:endParaRPr lang="en-US" b="1" dirty="0">
              <a:ea typeface="+mj-ea"/>
              <a:cs typeface="+mj-cs"/>
            </a:endParaRPr>
          </a:p>
        </p:txBody>
      </p:sp>
      <p:pic>
        <p:nvPicPr>
          <p:cNvPr id="1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728" y="1412775"/>
            <a:ext cx="6144682" cy="417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ea typeface="+mj-ea"/>
                <a:cs typeface="+mj-cs"/>
              </a:rPr>
              <a:t>Sending College Messages</a:t>
            </a:r>
            <a:endParaRPr lang="en-US" b="1" dirty="0">
              <a:ea typeface="+mj-ea"/>
              <a:cs typeface="+mj-cs"/>
            </a:endParaRPr>
          </a:p>
        </p:txBody>
      </p:sp>
      <p:pic>
        <p:nvPicPr>
          <p:cNvPr id="3194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9" y="980728"/>
            <a:ext cx="3453539" cy="2590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 descr="DV Wall of Fam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980728"/>
            <a:ext cx="3487936" cy="26159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3789040"/>
            <a:ext cx="3816423" cy="2754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ea typeface="+mj-ea"/>
                <a:cs typeface="+mj-cs"/>
              </a:rPr>
              <a:t>Door Decorating</a:t>
            </a:r>
            <a:endParaRPr lang="en-US" b="1" dirty="0">
              <a:ea typeface="+mj-ea"/>
              <a:cs typeface="+mj-cs"/>
            </a:endParaRPr>
          </a:p>
        </p:txBody>
      </p:sp>
      <p:pic>
        <p:nvPicPr>
          <p:cNvPr id="1720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5556" y="1052736"/>
            <a:ext cx="383442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32656"/>
            <a:ext cx="3726414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College Knowledge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400" dirty="0" smtClean="0"/>
              <a:t>What are the Factors for College Admission:</a:t>
            </a:r>
          </a:p>
          <a:p>
            <a:pPr algn="ctr">
              <a:buNone/>
            </a:pPr>
            <a:endParaRPr lang="en-US" sz="4400" dirty="0" smtClean="0"/>
          </a:p>
          <a:p>
            <a:pPr algn="ctr">
              <a:buNone/>
            </a:pPr>
            <a:r>
              <a:rPr lang="en-US" sz="4400" dirty="0" smtClean="0"/>
              <a:t>Line Up!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4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Corner Activities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Teacher collaboration within schools has a direct  correlation to student test scores. </a:t>
            </a:r>
          </a:p>
          <a:p>
            <a:pPr>
              <a:buNone/>
            </a:pPr>
            <a:endParaRPr lang="en-US" sz="40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15616" y="3717032"/>
          <a:ext cx="64807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6912"/>
                <a:gridCol w="3163808"/>
              </a:tblGrid>
              <a:tr h="604867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chemeClr val="tx1"/>
                          </a:solidFill>
                        </a:rPr>
                        <a:t>AGREE</a:t>
                      </a:r>
                      <a:endParaRPr lang="en-US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chemeClr val="tx1"/>
                          </a:solidFill>
                        </a:rPr>
                        <a:t>DISAGREE</a:t>
                      </a:r>
                      <a:endParaRPr lang="en-US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123325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chemeClr val="tx1"/>
                          </a:solidFill>
                        </a:rPr>
                        <a:t>STRONGLY AGREE</a:t>
                      </a:r>
                      <a:endParaRPr lang="en-US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chemeClr val="tx1"/>
                          </a:solidFill>
                        </a:rPr>
                        <a:t>STRONGLY DISAGREE</a:t>
                      </a:r>
                      <a:endParaRPr lang="en-US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Factors of College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Grades in college prep classes</a:t>
            </a:r>
          </a:p>
          <a:p>
            <a:r>
              <a:rPr lang="en-US" dirty="0" smtClean="0"/>
              <a:t>Strength of curriculum</a:t>
            </a:r>
          </a:p>
          <a:p>
            <a:r>
              <a:rPr lang="en-US" dirty="0" smtClean="0"/>
              <a:t>ACT/SAT scores</a:t>
            </a:r>
          </a:p>
          <a:p>
            <a:r>
              <a:rPr lang="en-US" dirty="0" smtClean="0"/>
              <a:t>Overall GPA</a:t>
            </a:r>
          </a:p>
          <a:p>
            <a:r>
              <a:rPr lang="en-US" dirty="0" smtClean="0"/>
              <a:t>Strength of the application essay or writing sample </a:t>
            </a:r>
          </a:p>
          <a:p>
            <a:r>
              <a:rPr lang="en-US" dirty="0" smtClean="0"/>
              <a:t>Counselor and teacher recommendations </a:t>
            </a:r>
          </a:p>
          <a:p>
            <a:r>
              <a:rPr lang="en-US" dirty="0" smtClean="0"/>
              <a:t>Extracurricular activities </a:t>
            </a:r>
          </a:p>
          <a:p>
            <a:r>
              <a:rPr lang="en-US" dirty="0" smtClean="0"/>
              <a:t>Class rank </a:t>
            </a:r>
          </a:p>
          <a:p>
            <a:r>
              <a:rPr lang="en-US" dirty="0" smtClean="0"/>
              <a:t>Student's level of interest in attending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5877272"/>
            <a:ext cx="5256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*National Association of College Admission Counselors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148059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4200" dirty="0" smtClean="0">
                <a:ea typeface="+mj-ea"/>
                <a:cs typeface="+mj-cs"/>
              </a:rPr>
              <a:t>Creating Professional Learning to Promote </a:t>
            </a:r>
            <a:r>
              <a:rPr lang="en-US" sz="4200" dirty="0" err="1" smtClean="0">
                <a:ea typeface="+mj-ea"/>
                <a:cs typeface="+mj-cs"/>
              </a:rPr>
              <a:t>Schoolwide</a:t>
            </a:r>
            <a:r>
              <a:rPr lang="en-US" sz="4200" dirty="0" smtClean="0">
                <a:ea typeface="+mj-ea"/>
                <a:cs typeface="+mj-cs"/>
              </a:rPr>
              <a:t> AVID</a:t>
            </a:r>
            <a:endParaRPr lang="en-US" sz="4200" dirty="0">
              <a:ea typeface="+mj-ea"/>
              <a:cs typeface="+mj-cs"/>
            </a:endParaRPr>
          </a:p>
        </p:txBody>
      </p:sp>
      <p:sp>
        <p:nvSpPr>
          <p:cNvPr id="17410" name="Rounded Rectangle 6"/>
          <p:cNvSpPr>
            <a:spLocks noChangeArrowheads="1"/>
          </p:cNvSpPr>
          <p:nvPr/>
        </p:nvSpPr>
        <p:spPr bwMode="auto">
          <a:xfrm>
            <a:off x="0" y="2036440"/>
            <a:ext cx="9144000" cy="1752600"/>
          </a:xfrm>
          <a:prstGeom prst="roundRect">
            <a:avLst>
              <a:gd name="adj" fmla="val 0"/>
            </a:avLst>
          </a:prstGeom>
          <a:blipFill>
            <a:blip r:embed="rId3" cstate="print"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/>
            <a:endParaRPr lang="en-US" sz="280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533400" y="1982441"/>
            <a:ext cx="8305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spcBef>
                <a:spcPts val="0"/>
              </a:spcBef>
              <a:defRPr/>
            </a:pPr>
            <a:endParaRPr lang="en-US" sz="3600" b="1" kern="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+mn-ea"/>
              <a:cs typeface="+mn-cs"/>
            </a:endParaRPr>
          </a:p>
          <a:p>
            <a:pPr algn="ctr" eaLnBrk="0" hangingPunct="0">
              <a:spcBef>
                <a:spcPts val="0"/>
              </a:spcBef>
              <a:defRPr/>
            </a:pP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n-ea"/>
                <a:cs typeface="+mn-cs"/>
              </a:rPr>
              <a:t>Organization in a One to One Classroom</a:t>
            </a:r>
            <a:endParaRPr lang="en-US" sz="3200" kern="0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0" y="4005064"/>
            <a:ext cx="914400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spcBef>
                <a:spcPts val="0"/>
              </a:spcBef>
              <a:defRPr/>
            </a:pPr>
            <a:endParaRPr lang="en-US" sz="3200" kern="0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Training Teachers in Google Drive, </a:t>
            </a:r>
            <a:r>
              <a:rPr lang="en-US" dirty="0" err="1" smtClean="0"/>
              <a:t>GoogleDocs</a:t>
            </a:r>
            <a:r>
              <a:rPr lang="en-US" dirty="0" smtClean="0"/>
              <a:t>, and Gmail.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Must be part of professional development and adopted by your administration.</a:t>
            </a:r>
          </a:p>
          <a:p>
            <a:r>
              <a:rPr lang="en-US" dirty="0" smtClean="0"/>
              <a:t>Work with district IT to have all teachers set up a </a:t>
            </a:r>
            <a:r>
              <a:rPr lang="en-US" dirty="0"/>
              <a:t>G</a:t>
            </a:r>
            <a:r>
              <a:rPr lang="en-US" dirty="0" smtClean="0"/>
              <a:t>oogle account prior to PD.</a:t>
            </a:r>
          </a:p>
          <a:p>
            <a:r>
              <a:rPr lang="en-US" dirty="0" smtClean="0"/>
              <a:t>Require teachers to bring their lap tops to the training.</a:t>
            </a:r>
          </a:p>
          <a:p>
            <a:r>
              <a:rPr lang="en-US" dirty="0" smtClean="0"/>
              <a:t>Walk them through key points and uses in Google.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Great Points to Use Google in Your Classroom!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Easy access (anywhere and anytime)</a:t>
            </a:r>
          </a:p>
          <a:p>
            <a:r>
              <a:rPr lang="en-US" dirty="0" smtClean="0"/>
              <a:t>Creation of documents with Word, Excel, Power point for students to use (For Free)</a:t>
            </a:r>
          </a:p>
          <a:p>
            <a:r>
              <a:rPr lang="en-US" dirty="0" smtClean="0"/>
              <a:t>Create your online binder with folders (titles and color coordination)</a:t>
            </a:r>
          </a:p>
          <a:p>
            <a:r>
              <a:rPr lang="en-US" dirty="0" smtClean="0"/>
              <a:t>Be able to share with classmates, teacher, teams as a “live document”.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5059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C:\Documents and Settings\nju\Desktop\AVID LEARN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76673"/>
            <a:ext cx="7859216" cy="53071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148059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4200" dirty="0" smtClean="0">
                <a:latin typeface="Arial" pitchFamily="34" charset="0"/>
                <a:cs typeface="Arial" pitchFamily="34" charset="0"/>
              </a:rPr>
              <a:t>Creating Professional Learning to Promote </a:t>
            </a:r>
            <a:r>
              <a:rPr lang="en-US" sz="4200" dirty="0" err="1" smtClean="0">
                <a:latin typeface="Arial" pitchFamily="34" charset="0"/>
                <a:cs typeface="Arial" pitchFamily="34" charset="0"/>
              </a:rPr>
              <a:t>Schoolwide</a:t>
            </a:r>
            <a:r>
              <a:rPr lang="en-US" sz="4200" dirty="0" smtClean="0">
                <a:latin typeface="Arial" pitchFamily="34" charset="0"/>
                <a:cs typeface="Arial" pitchFamily="34" charset="0"/>
              </a:rPr>
              <a:t> AVID</a:t>
            </a:r>
            <a:endParaRPr lang="en-US" sz="4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Rounded Rectangle 6"/>
          <p:cNvSpPr>
            <a:spLocks noChangeArrowheads="1"/>
          </p:cNvSpPr>
          <p:nvPr/>
        </p:nvSpPr>
        <p:spPr bwMode="auto">
          <a:xfrm>
            <a:off x="0" y="2036440"/>
            <a:ext cx="9144000" cy="1752600"/>
          </a:xfrm>
          <a:prstGeom prst="roundRect">
            <a:avLst>
              <a:gd name="adj" fmla="val 0"/>
            </a:avLst>
          </a:prstGeom>
          <a:blipFill>
            <a:blip r:embed="rId2" cstate="print"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/>
            <a:endParaRPr lang="en-US" sz="280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533400" y="1982441"/>
            <a:ext cx="8305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spcBef>
                <a:spcPts val="0"/>
              </a:spcBef>
              <a:defRPr/>
            </a:pPr>
            <a:endParaRPr lang="en-US" sz="3600" b="1" kern="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+mn-ea"/>
              <a:cs typeface="+mn-cs"/>
            </a:endParaRPr>
          </a:p>
          <a:p>
            <a:pPr algn="ctr" eaLnBrk="0" hangingPunct="0">
              <a:spcBef>
                <a:spcPts val="0"/>
              </a:spcBef>
              <a:defRPr/>
            </a:pP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n-ea"/>
                <a:cs typeface="+mn-cs"/>
              </a:rPr>
              <a:t>Non Cognitive Variables of Success</a:t>
            </a:r>
            <a:endParaRPr lang="en-US" sz="3200" kern="0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0" y="4005064"/>
            <a:ext cx="914400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spcBef>
                <a:spcPts val="0"/>
              </a:spcBef>
              <a:defRPr/>
            </a:pPr>
            <a:endParaRPr lang="en-US" sz="3200" kern="0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Supporting the Non-Cognitive Variables of Success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Positive self-concept</a:t>
            </a:r>
          </a:p>
          <a:p>
            <a:r>
              <a:rPr lang="en-US" sz="3200" dirty="0" smtClean="0"/>
              <a:t>Realistic self-appraisal</a:t>
            </a:r>
          </a:p>
          <a:p>
            <a:r>
              <a:rPr lang="en-US" sz="3200" dirty="0" smtClean="0"/>
              <a:t>Understands and deals with racism</a:t>
            </a:r>
          </a:p>
          <a:p>
            <a:r>
              <a:rPr lang="en-US" sz="3200" dirty="0" smtClean="0"/>
              <a:t>Prefers long range goals to short range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3200" dirty="0" smtClean="0"/>
              <a:t>Availability of strong support person</a:t>
            </a:r>
          </a:p>
          <a:p>
            <a:r>
              <a:rPr lang="en-US" sz="3200" dirty="0" smtClean="0"/>
              <a:t>Successful leadership experience</a:t>
            </a:r>
          </a:p>
          <a:p>
            <a:r>
              <a:rPr lang="en-US" sz="3200" dirty="0" smtClean="0"/>
              <a:t>Community involvement</a:t>
            </a:r>
          </a:p>
          <a:p>
            <a:r>
              <a:rPr lang="en-US" sz="3200" dirty="0" smtClean="0"/>
              <a:t>Knowledge acquired in a field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As a Component of a College Ready Culture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988840"/>
            <a:ext cx="4038600" cy="4137323"/>
          </a:xfrm>
        </p:spPr>
        <p:txBody>
          <a:bodyPr/>
          <a:lstStyle/>
          <a:p>
            <a:r>
              <a:rPr lang="en-US" sz="3200" dirty="0" smtClean="0"/>
              <a:t>Students:</a:t>
            </a:r>
          </a:p>
          <a:p>
            <a:r>
              <a:rPr lang="en-US" sz="3200" dirty="0" smtClean="0"/>
              <a:t>Funds of Knowledge</a:t>
            </a:r>
          </a:p>
          <a:p>
            <a:r>
              <a:rPr lang="en-US" sz="3200" dirty="0" smtClean="0"/>
              <a:t>Scholarship Essays</a:t>
            </a:r>
          </a:p>
          <a:p>
            <a:r>
              <a:rPr lang="en-US" sz="3200" dirty="0" smtClean="0"/>
              <a:t>Gates - </a:t>
            </a:r>
            <a:r>
              <a:rPr lang="en-US" sz="3200" dirty="0" err="1" smtClean="0"/>
              <a:t>Millenium</a:t>
            </a:r>
            <a:endParaRPr lang="en-US" sz="3200" dirty="0" smtClean="0"/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988840"/>
            <a:ext cx="4038600" cy="413732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Stanford Research:</a:t>
            </a:r>
          </a:p>
          <a:p>
            <a:r>
              <a:rPr lang="en-US" dirty="0" smtClean="0"/>
              <a:t>"Small gestures of affirmation can have lasting consequences, especially when they are woven into the student's daily experience." </a:t>
            </a:r>
          </a:p>
          <a:p>
            <a:endParaRPr lang="en-US" sz="32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College Street Smarts</a:t>
            </a:r>
            <a:endParaRPr lang="en-US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701008"/>
          </a:xfrm>
        </p:spPr>
        <p:txBody>
          <a:bodyPr/>
          <a:lstStyle/>
          <a:p>
            <a:r>
              <a:rPr lang="en-US" sz="3200" dirty="0" smtClean="0"/>
              <a:t>Brush Your Shoulder Off</a:t>
            </a:r>
          </a:p>
          <a:p>
            <a:r>
              <a:rPr lang="en-US" sz="3200" dirty="0" smtClean="0"/>
              <a:t>Keep it Real</a:t>
            </a:r>
          </a:p>
          <a:p>
            <a:r>
              <a:rPr lang="en-US" sz="3200" dirty="0" smtClean="0"/>
              <a:t>Work the System</a:t>
            </a:r>
          </a:p>
          <a:p>
            <a:r>
              <a:rPr lang="en-US" sz="3200" dirty="0" smtClean="0"/>
              <a:t>Map Your Future</a:t>
            </a:r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268960"/>
          </a:xfrm>
        </p:spPr>
        <p:txBody>
          <a:bodyPr/>
          <a:lstStyle/>
          <a:p>
            <a:r>
              <a:rPr lang="en-US" sz="3200" dirty="0" smtClean="0"/>
              <a:t>Recruit a Crew</a:t>
            </a:r>
          </a:p>
          <a:p>
            <a:r>
              <a:rPr lang="en-US" sz="3200" dirty="0" smtClean="0"/>
              <a:t>Be a Leader</a:t>
            </a:r>
          </a:p>
          <a:p>
            <a:r>
              <a:rPr lang="en-US" sz="3200" dirty="0" smtClean="0"/>
              <a:t>Show Some Love</a:t>
            </a:r>
          </a:p>
          <a:p>
            <a:r>
              <a:rPr lang="en-US" sz="3200" dirty="0" smtClean="0"/>
              <a:t>Master Your Knowledge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Supporting the Non-Cognitive Variables of Success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4038600" cy="471338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Positive self-concept</a:t>
            </a:r>
          </a:p>
          <a:p>
            <a:r>
              <a:rPr lang="en-US" sz="3200" dirty="0" smtClean="0"/>
              <a:t>Realistic self-appraisal</a:t>
            </a:r>
          </a:p>
          <a:p>
            <a:r>
              <a:rPr lang="en-US" sz="3200" dirty="0" smtClean="0"/>
              <a:t>Understands and deals with racism</a:t>
            </a:r>
          </a:p>
          <a:p>
            <a:r>
              <a:rPr lang="en-US" sz="3200" dirty="0" smtClean="0"/>
              <a:t>Prefers long range goals to short range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412776"/>
            <a:ext cx="4038600" cy="4713387"/>
          </a:xfrm>
        </p:spPr>
        <p:txBody>
          <a:bodyPr/>
          <a:lstStyle/>
          <a:p>
            <a:r>
              <a:rPr lang="en-US" sz="3200" dirty="0" smtClean="0"/>
              <a:t>Availability of strong support person</a:t>
            </a:r>
          </a:p>
          <a:p>
            <a:r>
              <a:rPr lang="en-US" sz="3200" dirty="0" smtClean="0"/>
              <a:t>Successful leadership experience</a:t>
            </a:r>
          </a:p>
          <a:p>
            <a:r>
              <a:rPr lang="en-US" sz="3200" dirty="0" smtClean="0"/>
              <a:t>Community involvement</a:t>
            </a:r>
          </a:p>
          <a:p>
            <a:r>
              <a:rPr lang="en-US" sz="3200" dirty="0" smtClean="0"/>
              <a:t>Knowledge acquired in a field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6021288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+mn-lt"/>
              </a:rPr>
              <a:t>Select one  characteristic  and do a quick write</a:t>
            </a:r>
            <a:endParaRPr lang="en-US" sz="2800" b="1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2" descr="C:\Documents and Settings\nju\Desktop\LEARN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76672"/>
            <a:ext cx="8525541" cy="507646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3528" y="5733256"/>
            <a:ext cx="66967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</a:rPr>
              <a:t>http:learn.susd12.org/course/</a:t>
            </a:r>
            <a:r>
              <a:rPr lang="en-US" sz="2200" dirty="0" err="1" smtClean="0">
                <a:solidFill>
                  <a:schemeClr val="bg1"/>
                </a:solidFill>
              </a:rPr>
              <a:t>view.php?id</a:t>
            </a:r>
            <a:r>
              <a:rPr lang="en-US" sz="2200" dirty="0" smtClean="0">
                <a:solidFill>
                  <a:schemeClr val="bg1"/>
                </a:solidFill>
              </a:rPr>
              <a:t>=3192&amp;=guest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12 Resources on LEARN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sz="3200" dirty="0" smtClean="0"/>
              <a:t>Collaboration</a:t>
            </a:r>
          </a:p>
          <a:p>
            <a:r>
              <a:rPr lang="en-US" sz="3200" dirty="0" smtClean="0"/>
              <a:t>What is AVID?</a:t>
            </a:r>
          </a:p>
          <a:p>
            <a:r>
              <a:rPr lang="en-US" sz="3200" dirty="0" smtClean="0"/>
              <a:t>Philosophical Chairs</a:t>
            </a:r>
          </a:p>
          <a:p>
            <a:r>
              <a:rPr lang="en-US" sz="3200" dirty="0" smtClean="0"/>
              <a:t>Socratic Seminar</a:t>
            </a:r>
          </a:p>
          <a:p>
            <a:r>
              <a:rPr lang="en-US" sz="3200" dirty="0" smtClean="0"/>
              <a:t>Google Docs/Organization</a:t>
            </a:r>
          </a:p>
          <a:p>
            <a:r>
              <a:rPr lang="en-US" sz="3200" dirty="0" smtClean="0"/>
              <a:t>Critical Reading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sz="3200" dirty="0" smtClean="0"/>
              <a:t>Using Data</a:t>
            </a:r>
          </a:p>
          <a:p>
            <a:r>
              <a:rPr lang="en-US" sz="3200" dirty="0" smtClean="0"/>
              <a:t>College Ready Culture</a:t>
            </a:r>
          </a:p>
          <a:p>
            <a:r>
              <a:rPr lang="en-US" sz="3200" dirty="0" smtClean="0"/>
              <a:t>College Test Prep</a:t>
            </a:r>
          </a:p>
          <a:p>
            <a:r>
              <a:rPr lang="en-US" sz="3200" dirty="0" err="1" smtClean="0"/>
              <a:t>Schoolwide</a:t>
            </a:r>
            <a:r>
              <a:rPr lang="en-US" sz="3200" dirty="0" smtClean="0"/>
              <a:t> </a:t>
            </a:r>
            <a:r>
              <a:rPr lang="en-US" sz="3200" dirty="0" err="1" smtClean="0"/>
              <a:t>Tutorology</a:t>
            </a:r>
            <a:endParaRPr lang="en-US" sz="3200" dirty="0" smtClean="0"/>
          </a:p>
          <a:p>
            <a:r>
              <a:rPr lang="en-US" sz="3200" dirty="0" smtClean="0"/>
              <a:t>Levels of Inquiry</a:t>
            </a:r>
          </a:p>
          <a:p>
            <a:r>
              <a:rPr lang="en-US" sz="3200" dirty="0" smtClean="0"/>
              <a:t>Non- Cognitive Variables of Success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551723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http:learn.susd12.org/course/</a:t>
            </a:r>
            <a:r>
              <a:rPr lang="en-US" dirty="0" err="1" smtClean="0">
                <a:solidFill>
                  <a:schemeClr val="bg1"/>
                </a:solidFill>
              </a:rPr>
              <a:t>view.php?id</a:t>
            </a:r>
            <a:r>
              <a:rPr lang="en-US" dirty="0" smtClean="0">
                <a:solidFill>
                  <a:schemeClr val="bg1"/>
                </a:solidFill>
              </a:rPr>
              <a:t>=3192&amp;=guest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555776" y="5733256"/>
            <a:ext cx="3888432" cy="648072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99392"/>
            <a:ext cx="8686800" cy="148059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2800" dirty="0" smtClean="0">
                <a:ea typeface="+mj-ea"/>
                <a:cs typeface="+mj-cs"/>
              </a:rPr>
              <a:t>Creating Professional Learning to Promote </a:t>
            </a:r>
            <a:r>
              <a:rPr lang="en-US" sz="2800" dirty="0" err="1" smtClean="0">
                <a:ea typeface="+mj-ea"/>
                <a:cs typeface="+mj-cs"/>
              </a:rPr>
              <a:t>Schoolwide</a:t>
            </a:r>
            <a:r>
              <a:rPr lang="en-US" sz="2800" dirty="0" smtClean="0">
                <a:ea typeface="+mj-ea"/>
                <a:cs typeface="+mj-cs"/>
              </a:rPr>
              <a:t> AVID</a:t>
            </a:r>
            <a:endParaRPr lang="en-US" sz="2800" dirty="0">
              <a:ea typeface="+mj-ea"/>
              <a:cs typeface="+mj-cs"/>
            </a:endParaRPr>
          </a:p>
        </p:txBody>
      </p:sp>
      <p:sp>
        <p:nvSpPr>
          <p:cNvPr id="17410" name="Rounded Rectangle 6"/>
          <p:cNvSpPr>
            <a:spLocks noChangeArrowheads="1"/>
          </p:cNvSpPr>
          <p:nvPr/>
        </p:nvSpPr>
        <p:spPr bwMode="auto">
          <a:xfrm>
            <a:off x="0" y="1268760"/>
            <a:ext cx="9144000" cy="1368152"/>
          </a:xfrm>
          <a:prstGeom prst="roundRect">
            <a:avLst>
              <a:gd name="adj" fmla="val 0"/>
            </a:avLst>
          </a:prstGeom>
          <a:blipFill>
            <a:blip r:embed="rId2" cstate="print"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/>
            <a:endParaRPr lang="en-US" sz="280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533400" y="1268760"/>
            <a:ext cx="83058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spcBef>
                <a:spcPts val="0"/>
              </a:spcBef>
              <a:defRPr/>
            </a:pPr>
            <a:r>
              <a:rPr lang="en-US" sz="4800" b="1" kern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n-ea"/>
                <a:cs typeface="+mn-cs"/>
              </a:rPr>
              <a:t>Questions and Comments</a:t>
            </a:r>
            <a:endParaRPr lang="en-US" sz="4800" kern="0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0" y="2996952"/>
            <a:ext cx="914400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spcBef>
                <a:spcPts val="0"/>
              </a:spcBef>
              <a:defRPr/>
            </a:pPr>
            <a:r>
              <a:rPr lang="en-US" sz="2800" b="1" kern="0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Arial" pitchFamily="34" charset="0"/>
                <a:ea typeface="+mn-ea"/>
                <a:cs typeface="+mn-cs"/>
              </a:rPr>
              <a:t>Heather McAuley</a:t>
            </a:r>
          </a:p>
          <a:p>
            <a:pPr algn="ctr" eaLnBrk="0" hangingPunct="0">
              <a:spcBef>
                <a:spcPts val="0"/>
              </a:spcBef>
              <a:defRPr/>
            </a:pPr>
            <a:r>
              <a:rPr lang="en-US" sz="2800" b="1" kern="0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Arial" pitchFamily="34" charset="0"/>
                <a:ea typeface="+mn-ea"/>
                <a:cs typeface="+mn-cs"/>
              </a:rPr>
              <a:t>HeatherM@susd12.org</a:t>
            </a:r>
            <a:r>
              <a:rPr lang="en-US" sz="3600" b="1" kern="0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Arial" pitchFamily="34" charset="0"/>
                <a:ea typeface="+mn-ea"/>
                <a:cs typeface="+mn-cs"/>
              </a:rPr>
              <a:t/>
            </a:r>
            <a:br>
              <a:rPr lang="en-US" sz="3600" b="1" kern="0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Arial" pitchFamily="34" charset="0"/>
                <a:ea typeface="+mn-ea"/>
                <a:cs typeface="+mn-cs"/>
              </a:rPr>
            </a:br>
            <a:endParaRPr lang="en-US" sz="2000" b="1" kern="0" dirty="0" smtClean="0"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Arial" pitchFamily="34" charset="0"/>
              <a:ea typeface="+mn-ea"/>
              <a:cs typeface="+mn-cs"/>
            </a:endParaRPr>
          </a:p>
          <a:p>
            <a:pPr algn="ctr" eaLnBrk="0" hangingPunct="0">
              <a:spcBef>
                <a:spcPts val="0"/>
              </a:spcBef>
              <a:defRPr/>
            </a:pPr>
            <a:r>
              <a:rPr lang="en-US" sz="2800" b="1" kern="0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Arial" pitchFamily="34" charset="0"/>
                <a:ea typeface="+mn-ea"/>
                <a:cs typeface="+mn-cs"/>
              </a:rPr>
              <a:t>NJ Utter</a:t>
            </a:r>
          </a:p>
          <a:p>
            <a:pPr algn="ctr" eaLnBrk="0" hangingPunct="0">
              <a:spcBef>
                <a:spcPts val="0"/>
              </a:spcBef>
              <a:defRPr/>
            </a:pPr>
            <a:r>
              <a:rPr lang="en-US" sz="2800" b="1" kern="0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Arial" pitchFamily="34" charset="0"/>
                <a:ea typeface="+mn-ea"/>
                <a:cs typeface="+mn-cs"/>
              </a:rPr>
              <a:t>NJU@susd12.org</a:t>
            </a:r>
            <a:endParaRPr lang="en-US" sz="2800" kern="0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68736" y="5805264"/>
            <a:ext cx="37966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>
                <a:solidFill>
                  <a:schemeClr val="bg1"/>
                </a:solidFill>
                <a:hlinkClick r:id="rId3"/>
              </a:rPr>
              <a:t>http://www.susd12.org/AVID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Research Findings: </a:t>
            </a:r>
            <a:br>
              <a:rPr lang="en-US" sz="3200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Fidelity and Exportability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rapezoid 3"/>
          <p:cNvSpPr/>
          <p:nvPr/>
        </p:nvSpPr>
        <p:spPr bwMode="auto">
          <a:xfrm rot="10800000">
            <a:off x="476850" y="1878309"/>
            <a:ext cx="8153400" cy="2990850"/>
          </a:xfrm>
          <a:prstGeom prst="trapezoid">
            <a:avLst>
              <a:gd name="adj" fmla="val 8056"/>
            </a:avLst>
          </a:prstGeom>
          <a:solidFill>
            <a:schemeClr val="bg2">
              <a:lumMod val="75000"/>
            </a:schemeClr>
          </a:solidFill>
          <a:ln w="762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US">
              <a:latin typeface="Times New Roman" pitchFamily="1" charset="0"/>
              <a:ea typeface="+mn-ea"/>
              <a:cs typeface="+mn-cs"/>
            </a:endParaRPr>
          </a:p>
        </p:txBody>
      </p:sp>
      <p:sp>
        <p:nvSpPr>
          <p:cNvPr id="91139" name="Rectangle 4"/>
          <p:cNvSpPr>
            <a:spLocks noChangeArrowheads="1"/>
          </p:cNvSpPr>
          <p:nvPr/>
        </p:nvSpPr>
        <p:spPr bwMode="auto">
          <a:xfrm>
            <a:off x="696666" y="1997967"/>
            <a:ext cx="7711008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>
              <a:spcBef>
                <a:spcPts val="1500"/>
              </a:spcBef>
            </a:pPr>
            <a:r>
              <a:rPr lang="en-US" sz="2200" b="1" dirty="0" smtClean="0">
                <a:solidFill>
                  <a:schemeClr val="tx2">
                    <a:lumMod val="75000"/>
                  </a:schemeClr>
                </a:solidFill>
                <a:latin typeface="Arial" pitchFamily="84" charset="0"/>
                <a:ea typeface="Arial" pitchFamily="84" charset="0"/>
                <a:cs typeface="Arial" pitchFamily="84" charset="0"/>
              </a:rPr>
              <a:t>The study will determine the relationship between the program implementation of AVID and the degree to which a school is “</a:t>
            </a:r>
            <a:r>
              <a:rPr lang="en-US" sz="2200" b="1" dirty="0" err="1" smtClean="0">
                <a:solidFill>
                  <a:schemeClr val="tx2">
                    <a:lumMod val="75000"/>
                  </a:schemeClr>
                </a:solidFill>
                <a:latin typeface="Arial" pitchFamily="84" charset="0"/>
                <a:ea typeface="Arial" pitchFamily="84" charset="0"/>
                <a:cs typeface="Arial" pitchFamily="84" charset="0"/>
              </a:rPr>
              <a:t>AVIDized</a:t>
            </a:r>
            <a:r>
              <a:rPr lang="en-US" sz="2200" b="1" dirty="0" smtClean="0">
                <a:solidFill>
                  <a:schemeClr val="tx2">
                    <a:lumMod val="75000"/>
                  </a:schemeClr>
                </a:solidFill>
                <a:latin typeface="Arial" pitchFamily="84" charset="0"/>
                <a:ea typeface="Arial" pitchFamily="84" charset="0"/>
                <a:cs typeface="Arial" pitchFamily="84" charset="0"/>
              </a:rPr>
              <a:t>“</a:t>
            </a:r>
            <a:br>
              <a:rPr lang="en-US" sz="2200" b="1" dirty="0" smtClean="0">
                <a:solidFill>
                  <a:schemeClr val="tx2">
                    <a:lumMod val="75000"/>
                  </a:schemeClr>
                </a:solidFill>
                <a:latin typeface="Arial" pitchFamily="84" charset="0"/>
                <a:ea typeface="Arial" pitchFamily="84" charset="0"/>
                <a:cs typeface="Arial" pitchFamily="84" charset="0"/>
              </a:rPr>
            </a:br>
            <a:r>
              <a:rPr lang="en-US" sz="2200" b="1" dirty="0" smtClean="0">
                <a:solidFill>
                  <a:schemeClr val="tx2">
                    <a:lumMod val="75000"/>
                  </a:schemeClr>
                </a:solidFill>
                <a:latin typeface="Arial" pitchFamily="84" charset="0"/>
                <a:ea typeface="Arial" pitchFamily="84" charset="0"/>
                <a:cs typeface="Arial" pitchFamily="84" charset="0"/>
              </a:rPr>
              <a:t/>
            </a:r>
            <a:br>
              <a:rPr lang="en-US" sz="2200" b="1" dirty="0" smtClean="0">
                <a:solidFill>
                  <a:schemeClr val="tx2">
                    <a:lumMod val="75000"/>
                  </a:schemeClr>
                </a:solidFill>
                <a:latin typeface="Arial" pitchFamily="84" charset="0"/>
                <a:ea typeface="Arial" pitchFamily="84" charset="0"/>
                <a:cs typeface="Arial" pitchFamily="84" charset="0"/>
              </a:rPr>
            </a:br>
            <a:r>
              <a:rPr lang="en-US" sz="2200" b="1" dirty="0" smtClean="0">
                <a:solidFill>
                  <a:schemeClr val="tx2">
                    <a:lumMod val="75000"/>
                  </a:schemeClr>
                </a:solidFill>
                <a:latin typeface="Arial" pitchFamily="84" charset="0"/>
                <a:ea typeface="Arial" pitchFamily="84" charset="0"/>
                <a:cs typeface="Arial" pitchFamily="84" charset="0"/>
              </a:rPr>
              <a:t>….meaning that the knowledge, appreciation and incorporation of AVID strategies extend beyond AVID trained teachers and are adopted by non-AVID teachers in non-AVID classes. </a:t>
            </a:r>
            <a:endParaRPr lang="en-US" sz="2200" b="1" dirty="0">
              <a:solidFill>
                <a:schemeClr val="tx2">
                  <a:lumMod val="75000"/>
                </a:schemeClr>
              </a:solidFill>
              <a:latin typeface="Arial" pitchFamily="84" charset="0"/>
              <a:ea typeface="Arial" pitchFamily="84" charset="0"/>
              <a:cs typeface="Arial" pitchFamily="8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Research Findings: </a:t>
            </a:r>
            <a:br>
              <a:rPr lang="en-US" sz="3200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Fidelity and Exportability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8"/>
          <p:cNvGrpSpPr/>
          <p:nvPr/>
        </p:nvGrpSpPr>
        <p:grpSpPr>
          <a:xfrm>
            <a:off x="323528" y="1329720"/>
            <a:ext cx="8496944" cy="5184576"/>
            <a:chOff x="323528" y="1412549"/>
            <a:chExt cx="8496944" cy="5176419"/>
          </a:xfrm>
        </p:grpSpPr>
        <p:sp>
          <p:nvSpPr>
            <p:cNvPr id="7" name="Rounded Rectangle 6"/>
            <p:cNvSpPr/>
            <p:nvPr/>
          </p:nvSpPr>
          <p:spPr>
            <a:xfrm>
              <a:off x="323528" y="2276872"/>
              <a:ext cx="6256312" cy="431209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23528" y="1412549"/>
              <a:ext cx="8496944" cy="4176691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234" name="TextBox 12"/>
            <p:cNvSpPr txBox="1">
              <a:spLocks noChangeArrowheads="1"/>
            </p:cNvSpPr>
            <p:nvPr/>
          </p:nvSpPr>
          <p:spPr bwMode="auto">
            <a:xfrm>
              <a:off x="6948264" y="1628800"/>
              <a:ext cx="1656184" cy="101566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2000" b="1" u="sng" dirty="0" smtClean="0">
                  <a:solidFill>
                    <a:schemeClr val="tx2">
                      <a:lumMod val="75000"/>
                    </a:schemeClr>
                  </a:solidFill>
                  <a:latin typeface="Calibri" pitchFamily="84" charset="0"/>
                </a:rPr>
                <a:t>AVID Exportability Survey</a:t>
              </a:r>
              <a:endParaRPr lang="en-US" sz="2000" b="1" u="sng" dirty="0">
                <a:solidFill>
                  <a:schemeClr val="tx2">
                    <a:lumMod val="75000"/>
                  </a:schemeClr>
                </a:solidFill>
                <a:latin typeface="Calibri" pitchFamily="84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44736" y="4921736"/>
              <a:ext cx="6245352" cy="739512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23528" y="1523399"/>
              <a:ext cx="8389440" cy="49936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lvl="0" indent="-231775" fontAlgn="auto">
                <a:spcBef>
                  <a:spcPts val="1500"/>
                </a:spcBef>
                <a:spcAft>
                  <a:spcPts val="0"/>
                </a:spcAft>
                <a:buClr>
                  <a:schemeClr val="accent2">
                    <a:lumMod val="75000"/>
                  </a:schemeClr>
                </a:buClr>
                <a:buFont typeface="Arial" pitchFamily="34" charset="0"/>
                <a:buChar char="•"/>
              </a:pPr>
              <a:r>
                <a:rPr lang="en-US" sz="2100" b="1" dirty="0" smtClean="0">
                  <a:solidFill>
                    <a:schemeClr val="tx2">
                      <a:lumMod val="75000"/>
                    </a:schemeClr>
                  </a:solidFill>
                  <a:latin typeface="Calibri" pitchFamily="84" charset="0"/>
                  <a:ea typeface="Arial" pitchFamily="84" charset="0"/>
                  <a:cs typeface="Arial" pitchFamily="84" charset="0"/>
                </a:rPr>
                <a:t>I understand the goals and mission of the AVID Program.</a:t>
              </a:r>
            </a:p>
            <a:p>
              <a:pPr marL="342900" lvl="0" indent="-231775" fontAlgn="auto">
                <a:spcBef>
                  <a:spcPts val="1500"/>
                </a:spcBef>
                <a:spcAft>
                  <a:spcPts val="0"/>
                </a:spcAft>
                <a:buClr>
                  <a:schemeClr val="accent2">
                    <a:lumMod val="75000"/>
                  </a:schemeClr>
                </a:buClr>
                <a:buFont typeface="Arial" pitchFamily="34" charset="0"/>
                <a:buChar char="•"/>
              </a:pPr>
              <a:r>
                <a:rPr lang="en-US" sz="2100" dirty="0" smtClean="0">
                  <a:solidFill>
                    <a:schemeClr val="tx2">
                      <a:lumMod val="75000"/>
                    </a:schemeClr>
                  </a:solidFill>
                  <a:latin typeface="Calibri" pitchFamily="84" charset="0"/>
                  <a:ea typeface="Arial" pitchFamily="84" charset="0"/>
                  <a:cs typeface="Arial" pitchFamily="84" charset="0"/>
                </a:rPr>
                <a:t>The AVID Program is a valuable asset to our school.</a:t>
              </a:r>
            </a:p>
            <a:p>
              <a:pPr marL="342900" lvl="0" indent="-231775" fontAlgn="auto">
                <a:spcBef>
                  <a:spcPts val="1500"/>
                </a:spcBef>
                <a:spcAft>
                  <a:spcPts val="0"/>
                </a:spcAft>
                <a:buClr>
                  <a:schemeClr val="accent2">
                    <a:lumMod val="75000"/>
                  </a:schemeClr>
                </a:buClr>
                <a:buFont typeface="Arial" pitchFamily="34" charset="0"/>
                <a:buChar char="•"/>
              </a:pPr>
              <a:r>
                <a:rPr lang="en-US" sz="2100" b="1" dirty="0" smtClean="0">
                  <a:solidFill>
                    <a:schemeClr val="tx2">
                      <a:lumMod val="75000"/>
                    </a:schemeClr>
                  </a:solidFill>
                  <a:latin typeface="Calibri" pitchFamily="84" charset="0"/>
                  <a:ea typeface="Arial" pitchFamily="84" charset="0"/>
                  <a:cs typeface="Arial" pitchFamily="84" charset="0"/>
                </a:rPr>
                <a:t>The AVID Program is a regular topic at faculty meetings.</a:t>
              </a:r>
            </a:p>
            <a:p>
              <a:pPr marL="342900" lvl="0" indent="-231775" fontAlgn="auto">
                <a:spcBef>
                  <a:spcPts val="1500"/>
                </a:spcBef>
                <a:spcAft>
                  <a:spcPts val="0"/>
                </a:spcAft>
                <a:buClr>
                  <a:schemeClr val="accent2">
                    <a:lumMod val="75000"/>
                  </a:schemeClr>
                </a:buClr>
                <a:buFont typeface="Arial" pitchFamily="34" charset="0"/>
                <a:buChar char="•"/>
              </a:pPr>
              <a:r>
                <a:rPr lang="en-US" sz="2100" dirty="0" smtClean="0">
                  <a:solidFill>
                    <a:schemeClr val="tx2">
                      <a:lumMod val="75000"/>
                    </a:schemeClr>
                  </a:solidFill>
                  <a:latin typeface="Calibri" pitchFamily="84" charset="0"/>
                  <a:ea typeface="Arial" pitchFamily="84" charset="0"/>
                  <a:cs typeface="Arial" pitchFamily="84" charset="0"/>
                </a:rPr>
                <a:t>I see a positive difference between AVID and non-AVID students in their academic classroom skills.</a:t>
              </a:r>
            </a:p>
            <a:p>
              <a:pPr marL="342900" lvl="0" indent="-231775" fontAlgn="auto">
                <a:spcBef>
                  <a:spcPts val="1500"/>
                </a:spcBef>
                <a:spcAft>
                  <a:spcPts val="0"/>
                </a:spcAft>
                <a:buClr>
                  <a:schemeClr val="accent2">
                    <a:lumMod val="75000"/>
                  </a:schemeClr>
                </a:buClr>
                <a:buFont typeface="Arial" pitchFamily="34" charset="0"/>
                <a:buChar char="•"/>
              </a:pPr>
              <a:r>
                <a:rPr lang="en-US" sz="2100" dirty="0" smtClean="0">
                  <a:solidFill>
                    <a:schemeClr val="tx2">
                      <a:lumMod val="75000"/>
                    </a:schemeClr>
                  </a:solidFill>
                  <a:latin typeface="Calibri" pitchFamily="84" charset="0"/>
                  <a:ea typeface="Arial" pitchFamily="84" charset="0"/>
                  <a:cs typeface="Arial" pitchFamily="84" charset="0"/>
                </a:rPr>
                <a:t>I can recognize AVID students without knowing that they are in the AVID Program.</a:t>
              </a:r>
            </a:p>
            <a:p>
              <a:pPr marL="342900" lvl="0" indent="-231775" fontAlgn="auto">
                <a:spcBef>
                  <a:spcPts val="1500"/>
                </a:spcBef>
                <a:spcAft>
                  <a:spcPts val="0"/>
                </a:spcAft>
                <a:buClr>
                  <a:schemeClr val="accent2">
                    <a:lumMod val="75000"/>
                  </a:schemeClr>
                </a:buClr>
                <a:buFont typeface="Arial" pitchFamily="34" charset="0"/>
                <a:buChar char="•"/>
              </a:pPr>
              <a:r>
                <a:rPr lang="en-US" sz="2100" b="1" dirty="0" smtClean="0">
                  <a:solidFill>
                    <a:schemeClr val="tx2">
                      <a:lumMod val="75000"/>
                    </a:schemeClr>
                  </a:solidFill>
                  <a:latin typeface="Calibri" pitchFamily="84" charset="0"/>
                  <a:ea typeface="Arial" pitchFamily="84" charset="0"/>
                  <a:cs typeface="Arial" pitchFamily="84" charset="0"/>
                </a:rPr>
                <a:t>I am aware of specific AVID academic methodologies used by students.</a:t>
              </a:r>
            </a:p>
            <a:p>
              <a:pPr marL="342900" lvl="0" indent="-231775" fontAlgn="auto">
                <a:spcBef>
                  <a:spcPts val="1500"/>
                </a:spcBef>
                <a:spcAft>
                  <a:spcPts val="0"/>
                </a:spcAft>
                <a:buClr>
                  <a:schemeClr val="accent2">
                    <a:lumMod val="75000"/>
                  </a:schemeClr>
                </a:buClr>
                <a:buFont typeface="Arial" pitchFamily="34" charset="0"/>
                <a:buChar char="•"/>
              </a:pPr>
              <a:r>
                <a:rPr lang="en-US" sz="2100" b="1" dirty="0" smtClean="0">
                  <a:solidFill>
                    <a:schemeClr val="tx2">
                      <a:lumMod val="75000"/>
                    </a:schemeClr>
                  </a:solidFill>
                  <a:latin typeface="Calibri" pitchFamily="84" charset="0"/>
                  <a:ea typeface="Arial" pitchFamily="84" charset="0"/>
                  <a:cs typeface="Arial" pitchFamily="84" charset="0"/>
                </a:rPr>
                <a:t>I have participated in professional development activities on AVID strategies this year.</a:t>
              </a:r>
            </a:p>
            <a:p>
              <a:pPr marL="342900" lvl="0" indent="-231775" fontAlgn="auto">
                <a:spcBef>
                  <a:spcPts val="1500"/>
                </a:spcBef>
                <a:spcAft>
                  <a:spcPts val="0"/>
                </a:spcAft>
                <a:buClr>
                  <a:schemeClr val="accent2">
                    <a:lumMod val="75000"/>
                  </a:schemeClr>
                </a:buClr>
                <a:buFont typeface="Arial" pitchFamily="34" charset="0"/>
                <a:buChar char="•"/>
              </a:pPr>
              <a:r>
                <a:rPr lang="en-US" sz="2100" b="1" dirty="0" smtClean="0">
                  <a:solidFill>
                    <a:schemeClr val="tx2">
                      <a:lumMod val="75000"/>
                    </a:schemeClr>
                  </a:solidFill>
                  <a:latin typeface="Calibri" pitchFamily="84" charset="0"/>
                  <a:ea typeface="Arial" pitchFamily="84" charset="0"/>
                  <a:cs typeface="Arial" pitchFamily="84" charset="0"/>
                </a:rPr>
                <a:t>I utilize AVID teaching strategies in my classroom.</a:t>
              </a:r>
              <a:endParaRPr lang="en-US" sz="2100" b="1" dirty="0" smtClean="0">
                <a:solidFill>
                  <a:prstClr val="white"/>
                </a:solidFill>
                <a:latin typeface="Calibri" pitchFamily="84" charset="0"/>
                <a:ea typeface="Arial" pitchFamily="84" charset="0"/>
                <a:cs typeface="Arial" pitchFamily="8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148059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4200" dirty="0" smtClean="0">
                <a:latin typeface="Arial" pitchFamily="34" charset="0"/>
                <a:cs typeface="Arial" pitchFamily="34" charset="0"/>
              </a:rPr>
              <a:t>Creating Professional Learning to Promote </a:t>
            </a:r>
            <a:r>
              <a:rPr lang="en-US" sz="4200" dirty="0" err="1" smtClean="0">
                <a:latin typeface="Arial" pitchFamily="34" charset="0"/>
                <a:cs typeface="Arial" pitchFamily="34" charset="0"/>
              </a:rPr>
              <a:t>Schoolwide</a:t>
            </a:r>
            <a:r>
              <a:rPr lang="en-US" sz="4200" dirty="0" smtClean="0">
                <a:latin typeface="Arial" pitchFamily="34" charset="0"/>
                <a:cs typeface="Arial" pitchFamily="34" charset="0"/>
              </a:rPr>
              <a:t> AVID</a:t>
            </a:r>
            <a:endParaRPr lang="en-US" sz="4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Rounded Rectangle 6"/>
          <p:cNvSpPr>
            <a:spLocks noChangeArrowheads="1"/>
          </p:cNvSpPr>
          <p:nvPr/>
        </p:nvSpPr>
        <p:spPr bwMode="auto">
          <a:xfrm>
            <a:off x="0" y="2036440"/>
            <a:ext cx="9144000" cy="1752600"/>
          </a:xfrm>
          <a:prstGeom prst="roundRect">
            <a:avLst>
              <a:gd name="adj" fmla="val 0"/>
            </a:avLst>
          </a:prstGeom>
          <a:blipFill>
            <a:blip r:embed="rId3" cstate="print"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/>
            <a:endParaRPr lang="en-US" sz="280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533400" y="1982441"/>
            <a:ext cx="8305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spcBef>
                <a:spcPts val="0"/>
              </a:spcBef>
              <a:defRPr/>
            </a:pPr>
            <a:endParaRPr lang="en-US" sz="3600" b="1" kern="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+mn-ea"/>
              <a:cs typeface="+mn-cs"/>
            </a:endParaRPr>
          </a:p>
          <a:p>
            <a:pPr algn="ctr" eaLnBrk="0" hangingPunct="0">
              <a:spcBef>
                <a:spcPts val="0"/>
              </a:spcBef>
              <a:defRPr/>
            </a:pP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n-ea"/>
                <a:cs typeface="+mn-cs"/>
              </a:rPr>
              <a:t>Using Data as a Means to Foster </a:t>
            </a:r>
            <a:r>
              <a:rPr lang="en-US" sz="3600" b="1" kern="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n-ea"/>
                <a:cs typeface="+mn-cs"/>
              </a:rPr>
              <a:t>Schoolwide</a:t>
            </a:r>
            <a:r>
              <a:rPr lang="en-US" sz="3600" b="1" kern="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n-ea"/>
                <a:cs typeface="+mn-cs"/>
              </a:rPr>
              <a:t> AVID</a:t>
            </a:r>
            <a:endParaRPr lang="en-US" sz="3200" kern="0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0" y="4005064"/>
            <a:ext cx="914400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spcBef>
                <a:spcPts val="0"/>
              </a:spcBef>
              <a:defRPr/>
            </a:pPr>
            <a:endParaRPr lang="en-US" sz="3200" kern="0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3528" y="1196752"/>
            <a:ext cx="8496944" cy="432048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4158"/>
            <a:ext cx="8229600" cy="7159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sz="4000" dirty="0" smtClean="0">
                <a:latin typeface="Arial" pitchFamily="34" charset="0"/>
                <a:cs typeface="Arial" pitchFamily="34" charset="0"/>
              </a:rPr>
              <a:t>Sunnyside Unified School District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457200" y="1207293"/>
            <a:ext cx="8579296" cy="4525963"/>
          </a:xfrm>
        </p:spPr>
        <p:txBody>
          <a:bodyPr>
            <a:noAutofit/>
          </a:bodyPr>
          <a:lstStyle/>
          <a:p>
            <a:pPr indent="-231775">
              <a:spcBef>
                <a:spcPts val="1500"/>
              </a:spcBef>
              <a:buClr>
                <a:schemeClr val="accent2">
                  <a:lumMod val="75000"/>
                </a:schemeClr>
              </a:buClr>
            </a:pP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rial" pitchFamily="84" charset="0"/>
                <a:cs typeface="Arial" pitchFamily="34" charset="0"/>
              </a:rPr>
              <a:t>Implemented AVID in 2006 -2007 in all </a:t>
            </a:r>
            <a:b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rial" pitchFamily="84" charset="0"/>
                <a:cs typeface="Arial" pitchFamily="34" charset="0"/>
              </a:rPr>
            </a:b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rial" pitchFamily="84" charset="0"/>
                <a:cs typeface="Arial" pitchFamily="34" charset="0"/>
              </a:rPr>
              <a:t>five middle schools and two traditional high schools</a:t>
            </a:r>
          </a:p>
          <a:p>
            <a:pPr indent="-231775">
              <a:spcBef>
                <a:spcPts val="1500"/>
              </a:spcBef>
              <a:buClr>
                <a:schemeClr val="accent2">
                  <a:lumMod val="75000"/>
                </a:schemeClr>
              </a:buClr>
            </a:pP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rial" pitchFamily="84" charset="0"/>
                <a:cs typeface="Arial" pitchFamily="34" charset="0"/>
              </a:rPr>
              <a:t>Urban district in Pima County, AZ with approximately 18,000 students</a:t>
            </a:r>
          </a:p>
          <a:p>
            <a:pPr indent="-231775">
              <a:spcBef>
                <a:spcPts val="1500"/>
              </a:spcBef>
              <a:buClr>
                <a:schemeClr val="accent2">
                  <a:lumMod val="75000"/>
                </a:schemeClr>
              </a:buClr>
            </a:pP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rial" pitchFamily="84" charset="0"/>
                <a:cs typeface="Arial" pitchFamily="34" charset="0"/>
              </a:rPr>
              <a:t>Demographics: 88% Hispanic, 6% White, 4% Native American, 2% African American, 1% Asian</a:t>
            </a:r>
          </a:p>
          <a:p>
            <a:pPr indent="-231775">
              <a:spcBef>
                <a:spcPts val="1500"/>
              </a:spcBef>
              <a:buClr>
                <a:schemeClr val="accent2">
                  <a:lumMod val="75000"/>
                </a:schemeClr>
              </a:buClr>
            </a:pP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rial" pitchFamily="84" charset="0"/>
                <a:cs typeface="Arial" pitchFamily="34" charset="0"/>
              </a:rPr>
              <a:t>Free and reduced-price meals: 84%</a:t>
            </a:r>
          </a:p>
          <a:p>
            <a:pPr indent="-231775">
              <a:spcBef>
                <a:spcPts val="1500"/>
              </a:spcBef>
              <a:buClr>
                <a:schemeClr val="accent2">
                  <a:lumMod val="75000"/>
                </a:schemeClr>
              </a:buClr>
            </a:pP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Arial" pitchFamily="84" charset="0"/>
                <a:cs typeface="Arial" pitchFamily="34" charset="0"/>
              </a:rPr>
              <a:t>Four-year university matriculation rate:  12% (2007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ea typeface="Arial" pitchFamily="84" charset="0"/>
                <a:cs typeface="Arial" pitchFamily="34" charset="0"/>
              </a:rPr>
              <a:t>)</a:t>
            </a:r>
            <a:endParaRPr lang="en-US" sz="2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SUSD logo stac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22324" y="3110326"/>
            <a:ext cx="1356330" cy="966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00034" y="1285860"/>
            <a:ext cx="4500594" cy="4572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Data: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Programmatic Decisions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321300" y="1438612"/>
            <a:ext cx="3657600" cy="386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600" b="1" dirty="0">
                <a:solidFill>
                  <a:schemeClr val="bg1"/>
                </a:solidFill>
                <a:latin typeface="Univers LT Std 45 Light" charset="0"/>
              </a:rPr>
              <a:t>Students who take AP courses and exams are much more likely than their peers to complete a bachelor’s degree in four years or less.</a:t>
            </a:r>
          </a:p>
          <a:p>
            <a:pPr algn="ctr">
              <a:spcBef>
                <a:spcPct val="50000"/>
              </a:spcBef>
            </a:pPr>
            <a:r>
              <a:rPr lang="en-US" sz="1400" b="1" i="1" dirty="0">
                <a:solidFill>
                  <a:schemeClr val="bg1"/>
                </a:solidFill>
                <a:latin typeface="Univers LT Std 45 Light" charset="0"/>
              </a:rPr>
              <a:t>Source:</a:t>
            </a:r>
            <a:r>
              <a:rPr lang="en-US" sz="1400" dirty="0">
                <a:solidFill>
                  <a:schemeClr val="bg1"/>
                </a:solidFill>
                <a:latin typeface="Univers LT Std 45 Light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Univers LT Std 45 Light" charset="0"/>
              </a:rPr>
              <a:t>Camara</a:t>
            </a:r>
            <a:r>
              <a:rPr lang="en-US" sz="1400" dirty="0">
                <a:solidFill>
                  <a:schemeClr val="bg1"/>
                </a:solidFill>
                <a:latin typeface="Univers LT Std 45 Light" charset="0"/>
              </a:rPr>
              <a:t>, Wayne. (2003). College Persistence, Graduation, and Remediation</a:t>
            </a:r>
            <a:r>
              <a:rPr lang="en-US" sz="1400" i="1" dirty="0">
                <a:solidFill>
                  <a:schemeClr val="bg1"/>
                </a:solidFill>
                <a:latin typeface="Univers LT Std 45 Light" charset="0"/>
              </a:rPr>
              <a:t>. College Board Research Notes (RN-19). </a:t>
            </a:r>
            <a:r>
              <a:rPr lang="en-US" sz="1400" dirty="0">
                <a:solidFill>
                  <a:schemeClr val="bg1"/>
                </a:solidFill>
                <a:latin typeface="Univers LT Std 45 Light" charset="0"/>
              </a:rPr>
              <a:t>New York, NY: College Board.</a:t>
            </a: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480073" y="900133"/>
          <a:ext cx="4562475" cy="5457825"/>
        </p:xfrm>
        <a:graphic>
          <a:graphicData uri="http://schemas.openxmlformats.org/presentationml/2006/ole">
            <p:oleObj spid="_x0000_s121858" name="Worksheet" r:id="rId4" imgW="4562570" imgH="5457682" progId="Excel.Sheet.8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71472" y="6072206"/>
            <a:ext cx="4357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AP &amp; College Success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Office Theme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7365D"/>
      </a:hlink>
      <a:folHlink>
        <a:srgbClr val="17365D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27149</TotalTime>
  <Words>1437</Words>
  <Application>Microsoft Office PowerPoint</Application>
  <PresentationFormat>On-screen Show (4:3)</PresentationFormat>
  <Paragraphs>315</Paragraphs>
  <Slides>41</Slides>
  <Notes>27</Notes>
  <HiddenSlides>0</HiddenSlides>
  <MMClips>0</MMClips>
  <ScaleCrop>false</ScaleCrop>
  <HeadingPairs>
    <vt:vector size="8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41</vt:i4>
      </vt:variant>
      <vt:variant>
        <vt:lpstr>Custom Shows</vt:lpstr>
      </vt:variant>
      <vt:variant>
        <vt:i4>1</vt:i4>
      </vt:variant>
    </vt:vector>
  </HeadingPairs>
  <TitlesOfParts>
    <vt:vector size="45" baseType="lpstr">
      <vt:lpstr>4_Office Theme</vt:lpstr>
      <vt:lpstr>Worksheet</vt:lpstr>
      <vt:lpstr>Document</vt:lpstr>
      <vt:lpstr>Creating Professional Learning to Promote Schoolwide AVID</vt:lpstr>
      <vt:lpstr>Creating Professional Learning to Promote Schoolwide AVID</vt:lpstr>
      <vt:lpstr>4 Corner Activities</vt:lpstr>
      <vt:lpstr>Slide 4</vt:lpstr>
      <vt:lpstr>Research Findings:  Fidelity and Exportability</vt:lpstr>
      <vt:lpstr>Research Findings:  Fidelity and Exportability</vt:lpstr>
      <vt:lpstr>Creating Professional Learning to Promote Schoolwide AVID</vt:lpstr>
      <vt:lpstr> Sunnyside Unified School District</vt:lpstr>
      <vt:lpstr>Data:  Programmatic Decisions</vt:lpstr>
      <vt:lpstr>Slide 10</vt:lpstr>
      <vt:lpstr>AP Exams Taken: The DVHS Story</vt:lpstr>
      <vt:lpstr>ACT Test Scores:DVHS</vt:lpstr>
      <vt:lpstr>DVHS admissible to a 4-year school</vt:lpstr>
      <vt:lpstr>DV Enrollment at the U of A</vt:lpstr>
      <vt:lpstr>DV Enrollment at PCC</vt:lpstr>
      <vt:lpstr>4-year Graduation Rate</vt:lpstr>
      <vt:lpstr>Sharing Data for Professional Learning</vt:lpstr>
      <vt:lpstr>Creating Professional Learning to Promote Schoolwide AVID</vt:lpstr>
      <vt:lpstr>Tips for Sharing about AVID</vt:lpstr>
      <vt:lpstr>Slide 20</vt:lpstr>
      <vt:lpstr>Creating Professional Learning to Promote Schoolwide AVID</vt:lpstr>
      <vt:lpstr>What was your educational journey?</vt:lpstr>
      <vt:lpstr>Key Predictors of College Attendance </vt:lpstr>
      <vt:lpstr>What is a culture?</vt:lpstr>
      <vt:lpstr>College Ready Culture</vt:lpstr>
      <vt:lpstr>Sending College Messages</vt:lpstr>
      <vt:lpstr>Sending College Messages</vt:lpstr>
      <vt:lpstr>Door Decorating</vt:lpstr>
      <vt:lpstr>College Knowledge</vt:lpstr>
      <vt:lpstr>Factors of College Selection</vt:lpstr>
      <vt:lpstr>Creating Professional Learning to Promote Schoolwide AVID</vt:lpstr>
      <vt:lpstr>Training Teachers in Google Drive, GoogleDocs, and Gmail.</vt:lpstr>
      <vt:lpstr>Great Points to Use Google in Your Classroom!</vt:lpstr>
      <vt:lpstr>Slide 34</vt:lpstr>
      <vt:lpstr>Creating Professional Learning to Promote Schoolwide AVID</vt:lpstr>
      <vt:lpstr>Supporting the Non-Cognitive Variables of Success</vt:lpstr>
      <vt:lpstr>As a Component of a College Ready Culture</vt:lpstr>
      <vt:lpstr>College Street Smarts</vt:lpstr>
      <vt:lpstr>Supporting the Non-Cognitive Variables of Success</vt:lpstr>
      <vt:lpstr>12 Resources on LEARN </vt:lpstr>
      <vt:lpstr>Creating Professional Learning to Promote Schoolwide AVID</vt:lpstr>
      <vt:lpstr>(1.1)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Jeopardy</dc:title>
  <dc:creator>Jerry Myers</dc:creator>
  <dc:description>Created by Jerry Myers is 1998 for a class.</dc:description>
  <cp:lastModifiedBy>nju</cp:lastModifiedBy>
  <cp:revision>664</cp:revision>
  <cp:lastPrinted>2001-01-31T16:21:13Z</cp:lastPrinted>
  <dcterms:created xsi:type="dcterms:W3CDTF">1998-08-03T22:24:04Z</dcterms:created>
  <dcterms:modified xsi:type="dcterms:W3CDTF">2013-12-06T14:46:41Z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 completed">
    <vt:lpwstr>1998</vt:lpwstr>
  </property>
</Properties>
</file>