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883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DC875B3-4266-47D1-BBB1-3C18B9D0255A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CCED44-A43A-4377-B3A4-F7A5BCBB81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00800" cy="1935480"/>
          </a:xfrm>
        </p:spPr>
        <p:txBody>
          <a:bodyPr>
            <a:normAutofit/>
          </a:bodyPr>
          <a:lstStyle/>
          <a:p>
            <a:r>
              <a:rPr lang="en-US" dirty="0" smtClean="0"/>
              <a:t>Rivera’s Reading Scores &amp; </a:t>
            </a:r>
            <a:r>
              <a:rPr lang="en-US" dirty="0"/>
              <a:t>Attendance </a:t>
            </a:r>
            <a:r>
              <a:rPr lang="en-US" dirty="0" smtClean="0"/>
              <a:t>Figures for 2014-15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Absences Affect Your Child’s Scores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07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Critical-23</a:t>
            </a:r>
            <a:r>
              <a:rPr lang="en-US" sz="3200" dirty="0"/>
              <a:t>%</a:t>
            </a:r>
          </a:p>
          <a:p>
            <a:r>
              <a:rPr lang="en-US" sz="3200" dirty="0"/>
              <a:t>Approaches – 12%</a:t>
            </a:r>
          </a:p>
          <a:p>
            <a:r>
              <a:rPr lang="en-US" sz="3200" dirty="0"/>
              <a:t> 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903.00</a:t>
            </a:r>
            <a:r>
              <a:rPr lang="en-US" sz="3200" dirty="0" smtClean="0"/>
              <a:t> absences in 2014-15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56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Critical -16%</a:t>
            </a:r>
          </a:p>
          <a:p>
            <a:r>
              <a:rPr lang="en-US" sz="3200" dirty="0" smtClean="0"/>
              <a:t>App. -70%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1157.50</a:t>
            </a:r>
            <a:r>
              <a:rPr lang="en-US" sz="3200" dirty="0" smtClean="0"/>
              <a:t> absences in 2014-15</a:t>
            </a:r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Critical -26%</a:t>
            </a:r>
          </a:p>
          <a:p>
            <a:r>
              <a:rPr lang="en-US" sz="2900" dirty="0" smtClean="0"/>
              <a:t>App. 37%</a:t>
            </a:r>
          </a:p>
          <a:p>
            <a:r>
              <a:rPr lang="en-US" sz="2900" dirty="0" smtClean="0"/>
              <a:t> </a:t>
            </a:r>
            <a:r>
              <a:rPr lang="en-US" sz="2900" b="1" dirty="0" smtClean="0">
                <a:solidFill>
                  <a:srgbClr val="FF0000"/>
                </a:solidFill>
              </a:rPr>
              <a:t>1106.50</a:t>
            </a:r>
            <a:r>
              <a:rPr lang="en-US" sz="2900" dirty="0" smtClean="0"/>
              <a:t> absences in 2014-15 school year 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8352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Critical – 47%</a:t>
            </a:r>
          </a:p>
          <a:p>
            <a:r>
              <a:rPr lang="en-US" sz="3200" dirty="0" smtClean="0"/>
              <a:t>App. 33%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877.50</a:t>
            </a:r>
            <a:r>
              <a:rPr lang="en-US" sz="3200" dirty="0" smtClean="0"/>
              <a:t> absences in 2014-15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36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Critical 14%</a:t>
            </a:r>
          </a:p>
          <a:p>
            <a:r>
              <a:rPr lang="en-US" sz="3200" dirty="0" smtClean="0"/>
              <a:t>App. 73%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1135.50</a:t>
            </a:r>
            <a:r>
              <a:rPr lang="en-US" sz="3200" dirty="0" smtClean="0"/>
              <a:t> absences in 2014-15</a:t>
            </a:r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Sixth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Critical 40%</a:t>
            </a:r>
          </a:p>
          <a:p>
            <a:r>
              <a:rPr lang="en-US" sz="3200" dirty="0" smtClean="0"/>
              <a:t>App. 49%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807</a:t>
            </a:r>
            <a:r>
              <a:rPr lang="en-US" sz="3200" dirty="0" smtClean="0"/>
              <a:t> absences in 2014-15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8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00800" cy="19354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Total of </a:t>
            </a:r>
            <a:r>
              <a:rPr lang="en-US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5987</a:t>
            </a:r>
            <a:r>
              <a:rPr lang="en-US" dirty="0">
                <a:latin typeface="Arial Black" panose="020B0A04020102020204" pitchFamily="34" charset="0"/>
              </a:rPr>
              <a:t> absences in grades 1</a:t>
            </a:r>
            <a:r>
              <a:rPr lang="en-US" baseline="30000" dirty="0">
                <a:latin typeface="Arial Black" panose="020B0A04020102020204" pitchFamily="34" charset="0"/>
              </a:rPr>
              <a:t>st</a:t>
            </a:r>
            <a:r>
              <a:rPr lang="en-US" dirty="0">
                <a:latin typeface="Arial Black" panose="020B0A04020102020204" pitchFamily="34" charset="0"/>
              </a:rPr>
              <a:t>-6</a:t>
            </a:r>
            <a:r>
              <a:rPr lang="en-US" baseline="30000" dirty="0">
                <a:latin typeface="Arial Black" panose="020B0A04020102020204" pitchFamily="34" charset="0"/>
              </a:rPr>
              <a:t>th</a:t>
            </a:r>
            <a:r>
              <a:rPr lang="en-US" dirty="0">
                <a:latin typeface="Arial Black" panose="020B0A04020102020204" pitchFamily="34" charset="0"/>
              </a:rPr>
              <a:t> during the 2014-15 school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(* Scores based off of 4</a:t>
            </a:r>
            <a:r>
              <a:rPr lang="en-US" baseline="30000" dirty="0" smtClean="0">
                <a:latin typeface="Arial Black" panose="020B0A04020102020204" pitchFamily="34" charset="0"/>
              </a:rPr>
              <a:t>th</a:t>
            </a:r>
            <a:r>
              <a:rPr lang="en-US" dirty="0" smtClean="0">
                <a:latin typeface="Arial Black" panose="020B0A04020102020204" pitchFamily="34" charset="0"/>
              </a:rPr>
              <a:t> Qtr. District </a:t>
            </a:r>
            <a:r>
              <a:rPr lang="en-US" dirty="0">
                <a:latin typeface="Arial Black" panose="020B0A04020102020204" pitchFamily="34" charset="0"/>
              </a:rPr>
              <a:t>B</a:t>
            </a:r>
            <a:r>
              <a:rPr lang="en-US" dirty="0" smtClean="0">
                <a:latin typeface="Arial Black" panose="020B0A04020102020204" pitchFamily="34" charset="0"/>
              </a:rPr>
              <a:t>enchmarks from 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2014-15.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** Attendance compiled from PowerSchool Records </a:t>
            </a:r>
            <a:r>
              <a:rPr lang="en-US" smtClean="0">
                <a:latin typeface="Arial Black" panose="020B0A04020102020204" pitchFamily="34" charset="0"/>
              </a:rPr>
              <a:t>for </a:t>
            </a:r>
          </a:p>
          <a:p>
            <a:pPr algn="ctr"/>
            <a:r>
              <a:rPr lang="en-US" smtClean="0">
                <a:latin typeface="Arial Black" panose="020B0A04020102020204" pitchFamily="34" charset="0"/>
              </a:rPr>
              <a:t>2014-15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**kinder was not included in this study).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146</TotalTime>
  <Words>140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Rivera’s Reading Scores &amp; Attendance Figures for 2014-15</vt:lpstr>
      <vt:lpstr>First Grade</vt:lpstr>
      <vt:lpstr>Second Grade</vt:lpstr>
      <vt:lpstr>Third Grade</vt:lpstr>
      <vt:lpstr>Fourth Grade</vt:lpstr>
      <vt:lpstr>Fifth Grade</vt:lpstr>
      <vt:lpstr>Sixth Grade</vt:lpstr>
      <vt:lpstr>Total of 5987 absences in grades 1st-6th during the 2014-15 school year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2015-08-24T17:39:58Z</dcterms:created>
  <dcterms:modified xsi:type="dcterms:W3CDTF">2015-08-25T23:24:19Z</dcterms:modified>
</cp:coreProperties>
</file>