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s/slide47.xml" ContentType="application/vnd.openxmlformats-officedocument.presentationml.slide+xml"/>
  <Override PartName="/ppt/slides/slide56.xml" ContentType="application/vnd.openxmlformats-officedocument.presentationml.slide+xml"/>
  <Override PartName="/ppt/slides/slide58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69"/>
  </p:notesMasterIdLst>
  <p:sldIdLst>
    <p:sldId id="256" r:id="rId2"/>
    <p:sldId id="258" r:id="rId3"/>
    <p:sldId id="319" r:id="rId4"/>
    <p:sldId id="322" r:id="rId5"/>
    <p:sldId id="323" r:id="rId6"/>
    <p:sldId id="324" r:id="rId7"/>
    <p:sldId id="325" r:id="rId8"/>
    <p:sldId id="326" r:id="rId9"/>
    <p:sldId id="261" r:id="rId10"/>
    <p:sldId id="265" r:id="rId11"/>
    <p:sldId id="262" r:id="rId12"/>
    <p:sldId id="264" r:id="rId13"/>
    <p:sldId id="263" r:id="rId14"/>
    <p:sldId id="268" r:id="rId15"/>
    <p:sldId id="267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1" r:id="rId28"/>
    <p:sldId id="280" r:id="rId29"/>
    <p:sldId id="282" r:id="rId30"/>
    <p:sldId id="287" r:id="rId31"/>
    <p:sldId id="283" r:id="rId32"/>
    <p:sldId id="284" r:id="rId33"/>
    <p:sldId id="285" r:id="rId34"/>
    <p:sldId id="286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9" r:id="rId55"/>
    <p:sldId id="308" r:id="rId56"/>
    <p:sldId id="307" r:id="rId57"/>
    <p:sldId id="310" r:id="rId58"/>
    <p:sldId id="311" r:id="rId59"/>
    <p:sldId id="312" r:id="rId60"/>
    <p:sldId id="314" r:id="rId61"/>
    <p:sldId id="315" r:id="rId62"/>
    <p:sldId id="313" r:id="rId63"/>
    <p:sldId id="318" r:id="rId64"/>
    <p:sldId id="317" r:id="rId65"/>
    <p:sldId id="316" r:id="rId66"/>
    <p:sldId id="320" r:id="rId67"/>
    <p:sldId id="321" r:id="rId6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55F9B-FA5D-485A-8755-F894D5EB246A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066AD6-1CEE-46AF-A279-549DD9698CB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0" name="Rectangle 39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1" name="Rectangle 40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42" name="Rectangle 41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914400" y="4343400"/>
            <a:ext cx="7772400" cy="1975104"/>
          </a:xfrm>
        </p:spPr>
        <p:txBody>
          <a:bodyPr/>
          <a:lstStyle>
            <a:lvl1pPr marR="9144" algn="l">
              <a:defRPr sz="4000" b="1" cap="all" spc="0" baseline="0">
                <a:effectLst>
                  <a:reflection blurRad="12700" stA="34000" endA="740" endPos="53000" dir="5400000" sy="-100000" algn="bl" rotWithShape="0"/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914400" y="2834640"/>
            <a:ext cx="7772400" cy="1508760"/>
          </a:xfrm>
        </p:spPr>
        <p:txBody>
          <a:bodyPr lIns="100584" tIns="45720" anchor="b"/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56" name="Rectangle 55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5" name="Rectangle 64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6" name="Rectangle 65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7" name="Rectangle 66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981200" cy="5851525"/>
          </a:xfrm>
        </p:spPr>
        <p:txBody>
          <a:bodyPr vert="eaVert"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58674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Freeform 13"/>
          <p:cNvSpPr>
            <a:spLocks/>
          </p:cNvSpPr>
          <p:nvPr/>
        </p:nvSpPr>
        <p:spPr bwMode="auto">
          <a:xfrm>
            <a:off x="4828952" y="1073888"/>
            <a:ext cx="4322136" cy="5791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3648"/>
              </a:cxn>
              <a:cxn ang="0">
                <a:pos x="720" y="2016"/>
              </a:cxn>
              <a:cxn ang="0">
                <a:pos x="2736" y="0"/>
              </a:cxn>
              <a:cxn ang="0">
                <a:pos x="2736" y="96"/>
              </a:cxn>
              <a:cxn ang="0">
                <a:pos x="744" y="2038"/>
              </a:cxn>
              <a:cxn ang="0">
                <a:pos x="48" y="3648"/>
              </a:cxn>
              <a:cxn ang="0">
                <a:pos x="0" y="3648"/>
              </a:cxn>
            </a:cxnLst>
            <a:rect l="0" t="0" r="0" b="0"/>
            <a:pathLst>
              <a:path w="2736" h="3648">
                <a:moveTo>
                  <a:pt x="0" y="3648"/>
                </a:moveTo>
                <a:lnTo>
                  <a:pt x="720" y="2016"/>
                </a:lnTo>
                <a:lnTo>
                  <a:pt x="2736" y="672"/>
                </a:lnTo>
                <a:lnTo>
                  <a:pt x="2736" y="720"/>
                </a:lnTo>
                <a:lnTo>
                  <a:pt x="744" y="2038"/>
                </a:lnTo>
                <a:lnTo>
                  <a:pt x="48" y="3648"/>
                </a:lnTo>
                <a:lnTo>
                  <a:pt x="48" y="3648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5" name="Freeform 14"/>
          <p:cNvSpPr>
            <a:spLocks/>
          </p:cNvSpPr>
          <p:nvPr/>
        </p:nvSpPr>
        <p:spPr bwMode="auto">
          <a:xfrm>
            <a:off x="373966" y="0"/>
            <a:ext cx="5514536" cy="661533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4080"/>
              </a:cxn>
              <a:cxn ang="0">
                <a:pos x="0" y="4128"/>
              </a:cxn>
              <a:cxn ang="0">
                <a:pos x="3504" y="2640"/>
              </a:cxn>
              <a:cxn ang="0">
                <a:pos x="2880" y="0"/>
              </a:cxn>
              <a:cxn ang="0">
                <a:pos x="2832" y="0"/>
              </a:cxn>
              <a:cxn ang="0">
                <a:pos x="3465" y="2619"/>
              </a:cxn>
              <a:cxn ang="0">
                <a:pos x="0" y="4080"/>
              </a:cxn>
            </a:cxnLst>
            <a:rect l="0" t="0" r="0" b="0"/>
            <a:pathLst>
              <a:path w="3504" h="4128">
                <a:moveTo>
                  <a:pt x="0" y="4080"/>
                </a:moveTo>
                <a:lnTo>
                  <a:pt x="0" y="4128"/>
                </a:lnTo>
                <a:lnTo>
                  <a:pt x="3504" y="2640"/>
                </a:lnTo>
                <a:lnTo>
                  <a:pt x="2880" y="0"/>
                </a:lnTo>
                <a:lnTo>
                  <a:pt x="2832" y="0"/>
                </a:lnTo>
                <a:lnTo>
                  <a:pt x="3465" y="2619"/>
                </a:lnTo>
                <a:lnTo>
                  <a:pt x="0" y="4080"/>
                </a:lnTo>
                <a:close/>
              </a:path>
            </a:pathLst>
          </a:custGeom>
          <a:noFill/>
          <a:ln w="3175" cap="flat" cmpd="sng" algn="ctr">
            <a:solidFill>
              <a:schemeClr val="accent2">
                <a:alpha val="5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3" name="Freeform 12"/>
          <p:cNvSpPr>
            <a:spLocks/>
          </p:cNvSpPr>
          <p:nvPr/>
        </p:nvSpPr>
        <p:spPr bwMode="auto">
          <a:xfrm rot="5236414">
            <a:off x="4462128" y="1483600"/>
            <a:ext cx="4114800" cy="118872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6" name="Freeform 15"/>
          <p:cNvSpPr>
            <a:spLocks/>
          </p:cNvSpPr>
          <p:nvPr/>
        </p:nvSpPr>
        <p:spPr bwMode="auto">
          <a:xfrm>
            <a:off x="5943600" y="0"/>
            <a:ext cx="27432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104" y="0"/>
              </a:cxn>
              <a:cxn ang="0">
                <a:pos x="1728" y="0"/>
              </a:cxn>
              <a:cxn ang="0">
                <a:pos x="0" y="2688"/>
              </a:cxn>
              <a:cxn ang="0">
                <a:pos x="1104" y="0"/>
              </a:cxn>
            </a:cxnLst>
            <a:rect l="0" t="0" r="0" b="0"/>
            <a:pathLst>
              <a:path w="1728" h="2688">
                <a:moveTo>
                  <a:pt x="1104" y="0"/>
                </a:moveTo>
                <a:lnTo>
                  <a:pt x="1728" y="0"/>
                </a:lnTo>
                <a:lnTo>
                  <a:pt x="0" y="2688"/>
                </a:lnTo>
                <a:lnTo>
                  <a:pt x="110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7" name="Freeform 16"/>
          <p:cNvSpPr>
            <a:spLocks/>
          </p:cNvSpPr>
          <p:nvPr/>
        </p:nvSpPr>
        <p:spPr bwMode="auto">
          <a:xfrm>
            <a:off x="5943600" y="4267200"/>
            <a:ext cx="3200400" cy="11430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2016" y="240"/>
              </a:cxn>
              <a:cxn ang="0">
                <a:pos x="2016" y="720"/>
              </a:cxn>
              <a:cxn ang="0">
                <a:pos x="0" y="0"/>
              </a:cxn>
            </a:cxnLst>
            <a:rect l="0" t="0" r="0" b="0"/>
            <a:pathLst>
              <a:path w="2016" h="720">
                <a:moveTo>
                  <a:pt x="0" y="0"/>
                </a:moveTo>
                <a:lnTo>
                  <a:pt x="2016" y="240"/>
                </a:lnTo>
                <a:lnTo>
                  <a:pt x="2016" y="72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8" name="Freeform 17"/>
          <p:cNvSpPr>
            <a:spLocks/>
          </p:cNvSpPr>
          <p:nvPr/>
        </p:nvSpPr>
        <p:spPr bwMode="auto">
          <a:xfrm>
            <a:off x="5943600" y="0"/>
            <a:ext cx="1371600" cy="4267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864" y="0"/>
              </a:cxn>
              <a:cxn ang="0">
                <a:pos x="0" y="2688"/>
              </a:cxn>
              <a:cxn ang="0">
                <a:pos x="768" y="0"/>
              </a:cxn>
              <a:cxn ang="0">
                <a:pos x="864" y="0"/>
              </a:cxn>
            </a:cxnLst>
            <a:rect l="0" t="0" r="0" b="0"/>
            <a:pathLst>
              <a:path w="864" h="2688">
                <a:moveTo>
                  <a:pt x="864" y="0"/>
                </a:moveTo>
                <a:lnTo>
                  <a:pt x="0" y="2688"/>
                </a:lnTo>
                <a:lnTo>
                  <a:pt x="768" y="0"/>
                </a:lnTo>
                <a:lnTo>
                  <a:pt x="864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9" name="Freeform 18"/>
          <p:cNvSpPr>
            <a:spLocks/>
          </p:cNvSpPr>
          <p:nvPr/>
        </p:nvSpPr>
        <p:spPr bwMode="auto">
          <a:xfrm>
            <a:off x="5948363" y="4246563"/>
            <a:ext cx="2090737" cy="2611437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71" y="1645"/>
              </a:cxn>
              <a:cxn ang="0">
                <a:pos x="1317" y="1645"/>
              </a:cxn>
              <a:cxn ang="0">
                <a:pos x="0" y="0"/>
              </a:cxn>
              <a:cxn ang="0">
                <a:pos x="1071" y="1645"/>
              </a:cxn>
            </a:cxnLst>
            <a:rect l="0" t="0" r="0" b="0"/>
            <a:pathLst>
              <a:path w="1317" h="1645">
                <a:moveTo>
                  <a:pt x="1071" y="1645"/>
                </a:moveTo>
                <a:lnTo>
                  <a:pt x="1317" y="1645"/>
                </a:lnTo>
                <a:lnTo>
                  <a:pt x="0" y="0"/>
                </a:lnTo>
                <a:lnTo>
                  <a:pt x="1071" y="1645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0" name="Freeform 19"/>
          <p:cNvSpPr>
            <a:spLocks/>
          </p:cNvSpPr>
          <p:nvPr/>
        </p:nvSpPr>
        <p:spPr bwMode="auto">
          <a:xfrm>
            <a:off x="5943600" y="4267200"/>
            <a:ext cx="16002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1008" y="1632"/>
              </a:cxn>
              <a:cxn ang="0">
                <a:pos x="0" y="0"/>
              </a:cxn>
              <a:cxn ang="0">
                <a:pos x="960" y="1632"/>
              </a:cxn>
              <a:cxn ang="0">
                <a:pos x="1008" y="1632"/>
              </a:cxn>
            </a:cxnLst>
            <a:rect l="0" t="0" r="0" b="0"/>
            <a:pathLst>
              <a:path w="1008" h="1632">
                <a:moveTo>
                  <a:pt x="1008" y="1632"/>
                </a:moveTo>
                <a:lnTo>
                  <a:pt x="0" y="0"/>
                </a:lnTo>
                <a:lnTo>
                  <a:pt x="960" y="1632"/>
                </a:lnTo>
                <a:lnTo>
                  <a:pt x="1008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1" name="Freeform 20"/>
          <p:cNvSpPr>
            <a:spLocks/>
          </p:cNvSpPr>
          <p:nvPr/>
        </p:nvSpPr>
        <p:spPr bwMode="auto">
          <a:xfrm>
            <a:off x="5943600" y="1371600"/>
            <a:ext cx="3200400" cy="2895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2016" y="144"/>
              </a:cxn>
              <a:cxn ang="0">
                <a:pos x="0" y="1824"/>
              </a:cxn>
              <a:cxn ang="0">
                <a:pos x="2016" y="0"/>
              </a:cxn>
            </a:cxnLst>
            <a:rect l="0" t="0" r="0" b="0"/>
            <a:pathLst>
              <a:path w="2016" h="1824">
                <a:moveTo>
                  <a:pt x="2016" y="0"/>
                </a:moveTo>
                <a:lnTo>
                  <a:pt x="2016" y="144"/>
                </a:lnTo>
                <a:lnTo>
                  <a:pt x="0" y="1824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2" name="Freeform 21"/>
          <p:cNvSpPr>
            <a:spLocks/>
          </p:cNvSpPr>
          <p:nvPr/>
        </p:nvSpPr>
        <p:spPr bwMode="auto">
          <a:xfrm>
            <a:off x="5943600" y="1752600"/>
            <a:ext cx="3200400" cy="2514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2016" y="0"/>
              </a:cxn>
              <a:cxn ang="0">
                <a:pos x="0" y="1584"/>
              </a:cxn>
              <a:cxn ang="0">
                <a:pos x="2016" y="48"/>
              </a:cxn>
              <a:cxn ang="0">
                <a:pos x="2016" y="0"/>
              </a:cxn>
            </a:cxnLst>
            <a:rect l="0" t="0" r="0" b="0"/>
            <a:pathLst>
              <a:path w="2016" h="1584">
                <a:moveTo>
                  <a:pt x="2016" y="0"/>
                </a:moveTo>
                <a:lnTo>
                  <a:pt x="0" y="1584"/>
                </a:lnTo>
                <a:lnTo>
                  <a:pt x="2016" y="48"/>
                </a:lnTo>
                <a:lnTo>
                  <a:pt x="2016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3" name="Freeform 22"/>
          <p:cNvSpPr>
            <a:spLocks/>
          </p:cNvSpPr>
          <p:nvPr/>
        </p:nvSpPr>
        <p:spPr bwMode="auto">
          <a:xfrm>
            <a:off x="990600" y="4267200"/>
            <a:ext cx="4953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120" y="0"/>
              </a:cxn>
              <a:cxn ang="0">
                <a:pos x="1056" y="1632"/>
              </a:cxn>
              <a:cxn ang="0">
                <a:pos x="0" y="1632"/>
              </a:cxn>
            </a:cxnLst>
            <a:rect l="0" t="0" r="0" b="0"/>
            <a:pathLst>
              <a:path w="3120" h="1632">
                <a:moveTo>
                  <a:pt x="0" y="1632"/>
                </a:moveTo>
                <a:lnTo>
                  <a:pt x="3120" y="0"/>
                </a:lnTo>
                <a:lnTo>
                  <a:pt x="1056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4" name="Freeform 23"/>
          <p:cNvSpPr>
            <a:spLocks/>
          </p:cNvSpPr>
          <p:nvPr/>
        </p:nvSpPr>
        <p:spPr bwMode="auto">
          <a:xfrm>
            <a:off x="533400" y="4267200"/>
            <a:ext cx="53340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3360" y="0"/>
              </a:cxn>
              <a:cxn ang="0">
                <a:pos x="144" y="1632"/>
              </a:cxn>
              <a:cxn ang="0">
                <a:pos x="0" y="1632"/>
              </a:cxn>
            </a:cxnLst>
            <a:rect l="0" t="0" r="0" b="0"/>
            <a:pathLst>
              <a:path w="3360" h="1632">
                <a:moveTo>
                  <a:pt x="0" y="1632"/>
                </a:moveTo>
                <a:lnTo>
                  <a:pt x="3360" y="0"/>
                </a:lnTo>
                <a:lnTo>
                  <a:pt x="144" y="1632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5" name="Freeform 24"/>
          <p:cNvSpPr>
            <a:spLocks/>
          </p:cNvSpPr>
          <p:nvPr/>
        </p:nvSpPr>
        <p:spPr bwMode="auto">
          <a:xfrm>
            <a:off x="366824" y="2438400"/>
            <a:ext cx="5638800" cy="1828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152"/>
              </a:cxn>
              <a:cxn ang="0">
                <a:pos x="0" y="384"/>
              </a:cxn>
              <a:cxn ang="0">
                <a:pos x="0" y="0"/>
              </a:cxn>
            </a:cxnLst>
            <a:rect l="0" t="0" r="0" b="0"/>
            <a:pathLst>
              <a:path w="3552" h="1152">
                <a:moveTo>
                  <a:pt x="0" y="0"/>
                </a:moveTo>
                <a:lnTo>
                  <a:pt x="3504" y="1152"/>
                </a:lnTo>
                <a:lnTo>
                  <a:pt x="0" y="384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6" name="Freeform 25"/>
          <p:cNvSpPr>
            <a:spLocks/>
          </p:cNvSpPr>
          <p:nvPr/>
        </p:nvSpPr>
        <p:spPr bwMode="auto">
          <a:xfrm>
            <a:off x="366824" y="2133600"/>
            <a:ext cx="5638800" cy="2133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3552" y="1344"/>
              </a:cxn>
              <a:cxn ang="0">
                <a:pos x="0" y="48"/>
              </a:cxn>
              <a:cxn ang="0">
                <a:pos x="0" y="0"/>
              </a:cxn>
            </a:cxnLst>
            <a:rect l="0" t="0" r="0" b="0"/>
            <a:pathLst>
              <a:path w="3552" h="1344">
                <a:moveTo>
                  <a:pt x="0" y="0"/>
                </a:moveTo>
                <a:lnTo>
                  <a:pt x="3552" y="1344"/>
                </a:lnTo>
                <a:lnTo>
                  <a:pt x="0" y="48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tint val="95000"/>
              <a:satMod val="20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27" name="Freeform 26"/>
          <p:cNvSpPr>
            <a:spLocks/>
          </p:cNvSpPr>
          <p:nvPr/>
        </p:nvSpPr>
        <p:spPr bwMode="auto">
          <a:xfrm>
            <a:off x="4572000" y="4267200"/>
            <a:ext cx="1371600" cy="25908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632"/>
              </a:cxn>
              <a:cxn ang="0">
                <a:pos x="96" y="1632"/>
              </a:cxn>
              <a:cxn ang="0">
                <a:pos x="864" y="0"/>
              </a:cxn>
              <a:cxn ang="0">
                <a:pos x="0" y="1632"/>
              </a:cxn>
            </a:cxnLst>
            <a:rect l="0" t="0" r="0" b="0"/>
            <a:pathLst>
              <a:path w="864" h="1632">
                <a:moveTo>
                  <a:pt x="0" y="1632"/>
                </a:moveTo>
                <a:lnTo>
                  <a:pt x="96" y="1632"/>
                </a:lnTo>
                <a:lnTo>
                  <a:pt x="864" y="0"/>
                </a:lnTo>
                <a:lnTo>
                  <a:pt x="0" y="1632"/>
                </a:lnTo>
                <a:close/>
              </a:path>
            </a:pathLst>
          </a:custGeom>
          <a:solidFill>
            <a:schemeClr val="bg2">
              <a:tint val="95000"/>
              <a:satMod val="180000"/>
              <a:alpha val="3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902" y="1351672"/>
            <a:ext cx="5718048" cy="977486"/>
          </a:xfrm>
        </p:spPr>
        <p:txBody>
          <a:bodyPr lIns="82296" tIns="45720" bIns="0" anchor="t"/>
          <a:lstStyle>
            <a:lvl1pPr marL="54864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63160" y="402264"/>
            <a:ext cx="850392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6902" y="512064"/>
            <a:ext cx="8156448" cy="777240"/>
          </a:xfrm>
        </p:spPr>
        <p:txBody>
          <a:bodyPr tIns="64008"/>
          <a:lstStyle>
            <a:lvl1pPr algn="l">
              <a:buNone/>
              <a:defRPr sz="3800" b="0" cap="none" spc="-150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 flipH="1">
            <a:off x="371538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9" name="Rectangle 8"/>
          <p:cNvSpPr/>
          <p:nvPr/>
        </p:nvSpPr>
        <p:spPr>
          <a:xfrm flipH="1">
            <a:off x="411109" y="680477"/>
            <a:ext cx="27432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0" name="Rectangle 9"/>
          <p:cNvSpPr/>
          <p:nvPr/>
        </p:nvSpPr>
        <p:spPr>
          <a:xfrm flipH="1">
            <a:off x="448450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H="1">
            <a:off x="476702" y="680477"/>
            <a:ext cx="9144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500478" y="680477"/>
            <a:ext cx="36576" cy="365760"/>
          </a:xfrm>
          <a:prstGeom prst="rect">
            <a:avLst/>
          </a:prstGeom>
          <a:solidFill>
            <a:srgbClr val="000000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2064"/>
            <a:ext cx="8229600" cy="9144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64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5344" y="17705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0" y="402265"/>
            <a:ext cx="8867080" cy="886265"/>
          </a:xfrm>
          <a:prstGeom prst="rect">
            <a:avLst/>
          </a:prstGeom>
          <a:solidFill>
            <a:schemeClr val="bg2">
              <a:tint val="95000"/>
              <a:satMod val="180000"/>
              <a:alpha val="4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4824" y="512064"/>
            <a:ext cx="7772400" cy="914400"/>
          </a:xfrm>
        </p:spPr>
        <p:txBody>
          <a:bodyPr anchor="t"/>
          <a:lstStyle>
            <a:lvl1pPr>
              <a:defRPr sz="400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09750"/>
            <a:ext cx="4040188" cy="639762"/>
          </a:xfrm>
        </p:spPr>
        <p:txBody>
          <a:bodyPr anchor="ctr"/>
          <a:lstStyle>
            <a:lvl1pPr marL="73152" indent="0" algn="l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09750"/>
            <a:ext cx="4041775" cy="639762"/>
          </a:xfrm>
        </p:spPr>
        <p:txBody>
          <a:bodyPr anchor="ctr"/>
          <a:lstStyle>
            <a:lvl1pPr marL="73152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459037"/>
            <a:ext cx="4040188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59037"/>
            <a:ext cx="4041775" cy="395935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87790" y="680477"/>
            <a:ext cx="45720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7" name="Rectangle 16"/>
          <p:cNvSpPr/>
          <p:nvPr/>
        </p:nvSpPr>
        <p:spPr>
          <a:xfrm>
            <a:off x="47305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8" name="Rectangle 17"/>
          <p:cNvSpPr/>
          <p:nvPr/>
        </p:nvSpPr>
        <p:spPr>
          <a:xfrm>
            <a:off x="2825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0" name="Rectangle 19"/>
          <p:cNvSpPr/>
          <p:nvPr/>
        </p:nvSpPr>
        <p:spPr>
          <a:xfrm flipH="1">
            <a:off x="149770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1" name="Rectangle 20"/>
          <p:cNvSpPr/>
          <p:nvPr/>
        </p:nvSpPr>
        <p:spPr>
          <a:xfrm flipH="1">
            <a:off x="189341" y="680477"/>
            <a:ext cx="27432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Rectangle 21"/>
          <p:cNvSpPr/>
          <p:nvPr/>
        </p:nvSpPr>
        <p:spPr>
          <a:xfrm flipH="1">
            <a:off x="226682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 flipH="1">
            <a:off x="254934" y="680477"/>
            <a:ext cx="9144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30" name="Rectangle 29"/>
          <p:cNvSpPr/>
          <p:nvPr/>
        </p:nvSpPr>
        <p:spPr>
          <a:xfrm>
            <a:off x="278710" y="680477"/>
            <a:ext cx="36576" cy="365760"/>
          </a:xfrm>
          <a:prstGeom prst="rect">
            <a:avLst/>
          </a:prstGeom>
          <a:solidFill>
            <a:schemeClr val="bg2"/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</p:spPr>
        <p:txBody>
          <a:bodyPr/>
          <a:lstStyle>
            <a:lvl1pPr>
              <a:defRPr sz="4000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8229600" cy="1162050"/>
          </a:xfrm>
        </p:spPr>
        <p:txBody>
          <a:bodyPr anchor="ctr"/>
          <a:lstStyle>
            <a:lvl1pPr algn="l">
              <a:buNone/>
              <a:defRPr sz="36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2514600" cy="4572000"/>
          </a:xfrm>
        </p:spPr>
        <p:txBody>
          <a:bodyPr/>
          <a:lstStyle>
            <a:lvl1pPr marL="54864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435100"/>
            <a:ext cx="54864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368032" y="0"/>
            <a:ext cx="8778240" cy="1878037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363195" y="1885028"/>
            <a:ext cx="8782622" cy="0"/>
          </a:xfrm>
          <a:prstGeom prst="line">
            <a:avLst/>
          </a:prstGeom>
          <a:noFill/>
          <a:ln w="19050" cap="flat" cmpd="sng" algn="ctr">
            <a:solidFill>
              <a:srgbClr val="FFFFFF">
                <a:alpha val="100000"/>
              </a:srgbClr>
            </a:soli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10" name="Group 9"/>
          <p:cNvGrpSpPr/>
          <p:nvPr/>
        </p:nvGrpSpPr>
        <p:grpSpPr>
          <a:xfrm rot="5400000">
            <a:off x="8514581" y="1219200"/>
            <a:ext cx="132763" cy="128466"/>
            <a:chOff x="6668087" y="1297746"/>
            <a:chExt cx="161840" cy="156602"/>
          </a:xfrm>
        </p:grpSpPr>
        <p:cxnSp>
          <p:nvCxnSpPr>
            <p:cNvPr id="15" name="Straight Connector 14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 bwMode="grayWhite">
          <a:xfrm>
            <a:off x="914400" y="441251"/>
            <a:ext cx="6858000" cy="701749"/>
          </a:xfrm>
        </p:spPr>
        <p:txBody>
          <a:bodyPr anchor="b"/>
          <a:lstStyle>
            <a:lvl1pPr algn="l">
              <a:buNone/>
              <a:defRPr sz="21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68032" y="1893781"/>
            <a:ext cx="8778240" cy="4960144"/>
          </a:xfrm>
          <a:solidFill>
            <a:schemeClr val="bg2"/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914400" y="1150144"/>
            <a:ext cx="6858000" cy="685800"/>
          </a:xfrm>
        </p:spPr>
        <p:txBody>
          <a:bodyPr/>
          <a:lstStyle>
            <a:lvl1pPr marL="27432" indent="0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grpSp>
        <p:nvGrpSpPr>
          <p:cNvPr id="14" name="Group 13"/>
          <p:cNvGrpSpPr/>
          <p:nvPr/>
        </p:nvGrpSpPr>
        <p:grpSpPr>
          <a:xfrm rot="5400000">
            <a:off x="8666981" y="1371600"/>
            <a:ext cx="132763" cy="128466"/>
            <a:chOff x="6668087" y="1297746"/>
            <a:chExt cx="161840" cy="156602"/>
          </a:xfrm>
        </p:grpSpPr>
        <p:cxnSp>
          <p:nvCxnSpPr>
            <p:cNvPr id="11" name="Straight Connector 10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8" name="Group 17"/>
          <p:cNvGrpSpPr/>
          <p:nvPr/>
        </p:nvGrpSpPr>
        <p:grpSpPr>
          <a:xfrm rot="5400000">
            <a:off x="8320088" y="1474763"/>
            <a:ext cx="132763" cy="128466"/>
            <a:chOff x="6668087" y="1297746"/>
            <a:chExt cx="161840" cy="156602"/>
          </a:xfrm>
        </p:grpSpPr>
        <p:cxnSp>
          <p:nvCxnSpPr>
            <p:cNvPr id="19" name="Straight Connector 18"/>
            <p:cNvCxnSpPr/>
            <p:nvPr/>
          </p:nvCxnSpPr>
          <p:spPr>
            <a:xfrm rot="16200000">
              <a:off x="6664064" y="1301769"/>
              <a:ext cx="88509" cy="80463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rot="16200000" flipV="1">
              <a:off x="6685888" y="1391257"/>
              <a:ext cx="125755" cy="427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rot="5400000" flipH="1">
              <a:off x="6744524" y="1300853"/>
              <a:ext cx="88509" cy="82296"/>
            </a:xfrm>
            <a:prstGeom prst="line">
              <a:avLst/>
            </a:prstGeom>
            <a:noFill/>
            <a:ln w="25400" cap="rnd" cmpd="sng" algn="ctr">
              <a:solidFill>
                <a:srgbClr val="FFFFFF">
                  <a:alpha val="100000"/>
                </a:srgbClr>
              </a:solidFill>
              <a:prstDash val="soli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477000" y="55499"/>
            <a:ext cx="2133600" cy="365125"/>
          </a:xfrm>
        </p:spPr>
        <p:txBody>
          <a:bodyPr/>
          <a:lstStyle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55499"/>
            <a:ext cx="5562600" cy="365125"/>
          </a:xfrm>
        </p:spPr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55499"/>
            <a:ext cx="457200" cy="365125"/>
          </a:xfrm>
        </p:spPr>
        <p:txBody>
          <a:bodyPr/>
          <a:lstStyle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365760" cy="6854456"/>
          </a:xfrm>
          <a:prstGeom prst="rect">
            <a:avLst/>
          </a:prstGeom>
          <a:solidFill>
            <a:srgbClr val="FFFFFF">
              <a:alpha val="100000"/>
            </a:srgb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255291" y="5047394"/>
            <a:ext cx="73152" cy="169164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255291" y="4796819"/>
            <a:ext cx="73152" cy="228600"/>
          </a:xfrm>
          <a:prstGeom prst="rect">
            <a:avLst/>
          </a:prstGeom>
          <a:solidFill>
            <a:schemeClr val="accent3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255291" y="4637685"/>
            <a:ext cx="73152" cy="137160"/>
          </a:xfrm>
          <a:prstGeom prst="rect">
            <a:avLst/>
          </a:prstGeom>
          <a:solidFill>
            <a:schemeClr val="bg2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55291" y="4542559"/>
            <a:ext cx="73152" cy="7315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2" name="Rectangle 11"/>
          <p:cNvSpPr/>
          <p:nvPr/>
        </p:nvSpPr>
        <p:spPr>
          <a:xfrm>
            <a:off x="309558" y="680477"/>
            <a:ext cx="45720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5" name="Rectangle 14"/>
          <p:cNvSpPr/>
          <p:nvPr/>
        </p:nvSpPr>
        <p:spPr>
          <a:xfrm>
            <a:off x="269073" y="680477"/>
            <a:ext cx="27432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16" name="Rectangle 15"/>
          <p:cNvSpPr/>
          <p:nvPr/>
        </p:nvSpPr>
        <p:spPr>
          <a:xfrm>
            <a:off x="250020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7" name="Rectangle 16"/>
          <p:cNvSpPr/>
          <p:nvPr/>
        </p:nvSpPr>
        <p:spPr>
          <a:xfrm>
            <a:off x="221768" y="680477"/>
            <a:ext cx="9144" cy="365760"/>
          </a:xfrm>
          <a:prstGeom prst="rect">
            <a:avLst/>
          </a:prstGeom>
          <a:solidFill>
            <a:srgbClr val="000000">
              <a:alpha val="10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914400"/>
          </a:xfrm>
          <a:prstGeom prst="rect">
            <a:avLst/>
          </a:prstGeom>
        </p:spPr>
        <p:txBody>
          <a:bodyPr vert="horz" anchor="t">
            <a:no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783560"/>
            <a:ext cx="7772400" cy="457200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770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9724152F-65C1-4E92-BB92-780E18E0AEC6}" type="datetimeFigureOut">
              <a:rPr lang="en-US" smtClean="0"/>
              <a:pPr/>
              <a:t>6/5/2013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416675"/>
            <a:ext cx="55626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610600" y="64166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  <a:extLst/>
          </a:lstStyle>
          <a:p>
            <a:fld id="{52CF3C08-B34D-409F-82DC-ED53DFCB1DA2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 spc="-100" baseline="0">
          <a:solidFill>
            <a:schemeClr val="tx2">
              <a:satMod val="200000"/>
            </a:schemeClr>
          </a:solidFill>
          <a:latin typeface="+mj-lt"/>
          <a:ea typeface="+mj-ea"/>
          <a:cs typeface="+mj-cs"/>
        </a:defRPr>
      </a:lvl1pPr>
      <a:extLst/>
    </p:titleStyle>
    <p:bodyStyle>
      <a:lvl1pPr marL="411480" indent="-342900" algn="l" rtl="0" eaLnBrk="1" latinLnBrk="0" hangingPunct="1">
        <a:spcBef>
          <a:spcPts val="700"/>
        </a:spcBef>
        <a:buClr>
          <a:schemeClr val="tx2"/>
        </a:buClr>
        <a:buSzPct val="95000"/>
        <a:buFont typeface="Wingdings"/>
        <a:buChar char="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40664" indent="-28575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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61872" indent="-228600" algn="l" rtl="0" eaLnBrk="1" latinLnBrk="0" hangingPunct="1">
        <a:spcBef>
          <a:spcPct val="20000"/>
        </a:spcBef>
        <a:buClr>
          <a:schemeClr val="accent3"/>
        </a:buClr>
        <a:buFont typeface="Wingdings 3"/>
        <a:buChar char="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813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9928" indent="-210312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01952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93976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www.gmail.com/" TargetMode="External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hyperlink" Target="http://computer.howstuffworks.com/internet/basics/google-docs3.htm" TargetMode="External"/><Relationship Id="rId3" Type="http://schemas.openxmlformats.org/officeDocument/2006/relationships/hyperlink" Target="http://support.google.com/docs/bin/answer.py?hl=en&amp;answer=107178" TargetMode="External"/><Relationship Id="rId7" Type="http://schemas.openxmlformats.org/officeDocument/2006/relationships/hyperlink" Target="https://docs.google.com/View?id=dzq234z_4fsjtzbfq" TargetMode="External"/><Relationship Id="rId2" Type="http://schemas.openxmlformats.org/officeDocument/2006/relationships/hyperlink" Target="http://www.google.com/google-d-s/college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schoox.com/blog/?p=308" TargetMode="External"/><Relationship Id="rId5" Type="http://schemas.openxmlformats.org/officeDocument/2006/relationships/hyperlink" Target="https://docs.google.com/templates?q=student&amp;sort=hottest&amp;view=public" TargetMode="External"/><Relationship Id="rId4" Type="http://schemas.openxmlformats.org/officeDocument/2006/relationships/hyperlink" Target="http://www.google.com/google-d-s/tour3.html" TargetMode="External"/><Relationship Id="rId9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pd.org/autocrat" TargetMode="External"/><Relationship Id="rId2" Type="http://schemas.openxmlformats.org/officeDocument/2006/relationships/hyperlink" Target="https://sites.google.com/site/formemailer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youpd.org/doctopus" TargetMode="External"/><Relationship Id="rId4" Type="http://schemas.openxmlformats.org/officeDocument/2006/relationships/hyperlink" Target="http://youpd.org/formmule" TargetMode="Externa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hyperlink" Target="mailto:ericcurts@gmail.com" TargetMode="External"/><Relationship Id="rId2" Type="http://schemas.openxmlformats.org/officeDocument/2006/relationships/hyperlink" Target="mailto:tech@northcantonschools.org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creativecommons.org/licenses/by-nc/3.0/" TargetMode="External"/><Relationship Id="rId4" Type="http://schemas.openxmlformats.org/officeDocument/2006/relationships/hyperlink" Target="http://www.ericcurts.com/" TargetMode="Externa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ppsusergroup.org/presentations/paperless-classroom" TargetMode="External"/><Relationship Id="rId2" Type="http://schemas.openxmlformats.org/officeDocument/2006/relationships/hyperlink" Target="http://www.youtube.com/watch?v=9ijAyGfaGx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educatorstechnology.com/2012/04/52-secrets-students-should-know-about.html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924800" cy="1831975"/>
          </a:xfrm>
        </p:spPr>
        <p:txBody>
          <a:bodyPr>
            <a:noAutofit/>
          </a:bodyPr>
          <a:lstStyle/>
          <a:p>
            <a:r>
              <a:rPr lang="en-US" sz="6000" dirty="0" smtClean="0">
                <a:solidFill>
                  <a:srgbClr val="FFFF00"/>
                </a:solidFill>
              </a:rPr>
              <a:t>The Paperless Classroom with</a:t>
            </a:r>
            <a:endParaRPr lang="en-US" sz="6000" dirty="0">
              <a:solidFill>
                <a:srgbClr val="FFFF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819400" y="685800"/>
            <a:ext cx="3276600" cy="91440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4267200"/>
            <a:ext cx="6410325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A) Signing in to Google Docs from the SUSD Website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>
            <a:noAutofit/>
          </a:bodyPr>
          <a:lstStyle/>
          <a:p>
            <a:r>
              <a:rPr lang="en-US" sz="2800" dirty="0" smtClean="0"/>
              <a:t>You only need your username and password for this portal.  This takes you to the dashboard – where you can access of the APPS, DRIVE/DOCS, GMAIL, Etc.)</a:t>
            </a:r>
            <a:endParaRPr lang="en-US" sz="2800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38600" y="1676400"/>
            <a:ext cx="4411579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4495800" y="4495800"/>
            <a:ext cx="2667000" cy="228600"/>
          </a:xfrm>
          <a:prstGeom prst="rect">
            <a:avLst/>
          </a:prstGeom>
          <a:solidFill>
            <a:srgbClr val="FFFF00">
              <a:alpha val="35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Arrow 6"/>
          <p:cNvSpPr/>
          <p:nvPr/>
        </p:nvSpPr>
        <p:spPr>
          <a:xfrm rot="10800000">
            <a:off x="7391400" y="4495800"/>
            <a:ext cx="685800" cy="30480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12192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Google Docs Sign-In Page from the SUSD Website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307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1752600"/>
            <a:ext cx="4747689" cy="4788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B) Signing in to Google Docs from SUSD LEARN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/>
        <p:txBody>
          <a:bodyPr>
            <a:noAutofit/>
          </a:bodyPr>
          <a:lstStyle/>
          <a:p>
            <a:pPr>
              <a:buFont typeface="Arial" pitchFamily="34" charset="0"/>
              <a:buChar char="•"/>
            </a:pPr>
            <a:r>
              <a:rPr lang="en-US" sz="2400" dirty="0" smtClean="0"/>
              <a:t>Sign in to your SUSD LEARN account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The Google Apps tabs are located on the right side of your home page</a:t>
            </a:r>
          </a:p>
          <a:p>
            <a:pPr>
              <a:buFont typeface="Arial" pitchFamily="34" charset="0"/>
              <a:buChar char="•"/>
            </a:pPr>
            <a:r>
              <a:rPr lang="en-US" sz="2400" dirty="0" smtClean="0"/>
              <a:t>Click on Docs to go directly to your Google Docs sign-in page</a:t>
            </a:r>
            <a:endParaRPr lang="en-US" sz="24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00305" y="1524000"/>
            <a:ext cx="4648849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ight Arrow 4"/>
          <p:cNvSpPr/>
          <p:nvPr/>
        </p:nvSpPr>
        <p:spPr>
          <a:xfrm rot="10800000">
            <a:off x="5638800" y="4724400"/>
            <a:ext cx="18288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C) Signing in from G-mail 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219200"/>
            <a:ext cx="2819400" cy="5257800"/>
          </a:xfrm>
        </p:spPr>
        <p:txBody>
          <a:bodyPr>
            <a:normAutofit fontScale="85000" lnSpcReduction="10000"/>
          </a:bodyPr>
          <a:lstStyle/>
          <a:p>
            <a:r>
              <a:rPr lang="en-US" sz="3300" b="1" dirty="0" smtClean="0">
                <a:hlinkClick r:id="rId2"/>
              </a:rPr>
              <a:t>www.gmail.com</a:t>
            </a:r>
            <a:r>
              <a:rPr lang="en-US" sz="3300" b="1" dirty="0" smtClean="0"/>
              <a:t> </a:t>
            </a:r>
          </a:p>
          <a:p>
            <a:r>
              <a:rPr lang="en-US" sz="2600" dirty="0" smtClean="0"/>
              <a:t>Takes you directly to Gmail – you can access Docs/Drive, Gmail by clicking the </a:t>
            </a:r>
            <a:r>
              <a:rPr lang="en-US" sz="2600" b="1" dirty="0" smtClean="0"/>
              <a:t>Drive</a:t>
            </a:r>
            <a:r>
              <a:rPr lang="en-US" sz="2600" dirty="0" smtClean="0"/>
              <a:t> icon in the black bar towards the top of the webpage – </a:t>
            </a:r>
            <a:r>
              <a:rPr lang="en-US" sz="2600" b="1" dirty="0" smtClean="0"/>
              <a:t>if you use this link make sure you put your full email address in the username field when signing in (e.g. marioc@students.susd12.org)</a:t>
            </a:r>
            <a:r>
              <a:rPr lang="en-US" sz="2600" dirty="0" smtClean="0"/>
              <a:t>.</a:t>
            </a:r>
          </a:p>
          <a:p>
            <a:endParaRPr lang="en-US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653757" y="1524000"/>
            <a:ext cx="5153348" cy="44957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2064"/>
            <a:ext cx="8001000" cy="9144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Google Task Bar After Sign-In</a:t>
            </a:r>
            <a:endParaRPr lang="en-US" dirty="0">
              <a:solidFill>
                <a:srgbClr val="FFFF00"/>
              </a:solidFill>
            </a:endParaRP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1981200"/>
            <a:ext cx="81534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990600" y="2895600"/>
            <a:ext cx="2514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</a:rPr>
              <a:t>Click on Drive to access Google Docs</a:t>
            </a: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9" name="Down Arrow 8"/>
          <p:cNvSpPr/>
          <p:nvPr/>
        </p:nvSpPr>
        <p:spPr>
          <a:xfrm rot="10800000">
            <a:off x="1752600" y="2438400"/>
            <a:ext cx="304800" cy="457200"/>
          </a:xfrm>
          <a:prstGeom prst="downArrow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A) How to Find Student G-mail Accounts in LEARN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435100"/>
            <a:ext cx="3200400" cy="45720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3200" dirty="0" smtClean="0"/>
              <a:t>From your LEARN page click on </a:t>
            </a:r>
            <a:r>
              <a:rPr lang="en-US" sz="3200" b="1" dirty="0" smtClean="0">
                <a:solidFill>
                  <a:srgbClr val="FFC000"/>
                </a:solidFill>
              </a:rPr>
              <a:t>Settings</a:t>
            </a:r>
          </a:p>
          <a:p>
            <a:pPr>
              <a:buFont typeface="Arial" pitchFamily="34" charset="0"/>
              <a:buChar char="•"/>
            </a:pPr>
            <a:endParaRPr lang="en-US" sz="1400" b="1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A drop-down menu will appear</a:t>
            </a:r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Select “</a:t>
            </a:r>
            <a:r>
              <a:rPr lang="en-US" sz="3200" b="1" dirty="0" smtClean="0">
                <a:solidFill>
                  <a:srgbClr val="FFC000"/>
                </a:solidFill>
              </a:rPr>
              <a:t>Users</a:t>
            </a:r>
            <a:r>
              <a:rPr lang="en-US" sz="3200" b="1" dirty="0" smtClean="0"/>
              <a:t>”</a:t>
            </a:r>
          </a:p>
          <a:p>
            <a:pPr>
              <a:buFont typeface="Arial" pitchFamily="34" charset="0"/>
              <a:buChar char="•"/>
            </a:pPr>
            <a:endParaRPr lang="en-US" sz="3200" dirty="0" smtClean="0"/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8195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1" y="1415354"/>
            <a:ext cx="3731522" cy="49092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ight Arrow 4"/>
          <p:cNvSpPr/>
          <p:nvPr/>
        </p:nvSpPr>
        <p:spPr>
          <a:xfrm rot="10800000">
            <a:off x="5943600" y="3048000"/>
            <a:ext cx="14478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B) How to Find Student G-mail Accounts in LEARN (cont)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3400" y="1447800"/>
            <a:ext cx="3124200" cy="4572000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S</a:t>
            </a:r>
            <a:r>
              <a:rPr lang="en-US" sz="3200" b="1" dirty="0" smtClean="0"/>
              <a:t>elect </a:t>
            </a:r>
            <a:r>
              <a:rPr lang="en-US" sz="3200" b="1" dirty="0" smtClean="0"/>
              <a:t>“</a:t>
            </a:r>
            <a:r>
              <a:rPr lang="en-US" sz="3200" b="1" dirty="0" smtClean="0">
                <a:solidFill>
                  <a:srgbClr val="FFC000"/>
                </a:solidFill>
              </a:rPr>
              <a:t>Enrolled users</a:t>
            </a:r>
            <a:r>
              <a:rPr lang="en-US" sz="3200" b="1" dirty="0" smtClean="0"/>
              <a:t>” to see a listing of students and their Gmail accounts.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435100"/>
            <a:ext cx="3352800" cy="502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ight Arrow 4"/>
          <p:cNvSpPr/>
          <p:nvPr/>
        </p:nvSpPr>
        <p:spPr>
          <a:xfrm rot="10800000">
            <a:off x="6781800" y="2895600"/>
            <a:ext cx="914400" cy="228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11430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C) Listing of Student G-mail Accounts in LEARN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2160980" y="1600200"/>
            <a:ext cx="4620820" cy="507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ight Arrow 3"/>
          <p:cNvSpPr/>
          <p:nvPr/>
        </p:nvSpPr>
        <p:spPr>
          <a:xfrm rot="10800000">
            <a:off x="4267200" y="2514600"/>
            <a:ext cx="1371600" cy="2286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28600"/>
            <a:ext cx="8229600" cy="914400"/>
          </a:xfrm>
        </p:spPr>
        <p:txBody>
          <a:bodyPr/>
          <a:lstStyle/>
          <a:p>
            <a:pPr algn="ctr"/>
            <a:r>
              <a:rPr lang="en-US" sz="3600" b="1" dirty="0" smtClean="0">
                <a:solidFill>
                  <a:srgbClr val="FFFF00"/>
                </a:solidFill>
              </a:rPr>
              <a:t>How to Organize </a:t>
            </a:r>
            <a:br>
              <a:rPr lang="en-US" sz="3600" b="1" dirty="0" smtClean="0">
                <a:solidFill>
                  <a:srgbClr val="FFFF00"/>
                </a:solidFill>
              </a:rPr>
            </a:br>
            <a:r>
              <a:rPr lang="en-US" sz="3600" b="1" dirty="0" smtClean="0">
                <a:solidFill>
                  <a:srgbClr val="FFFF00"/>
                </a:solidFill>
              </a:rPr>
              <a:t>Student Gmail Accounts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47800" y="1447800"/>
            <a:ext cx="6673181" cy="5175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ight Brace 3"/>
          <p:cNvSpPr/>
          <p:nvPr/>
        </p:nvSpPr>
        <p:spPr>
          <a:xfrm>
            <a:off x="2590800" y="5181600"/>
            <a:ext cx="457200" cy="1295400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7620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Naming Documents and Folders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066800"/>
            <a:ext cx="8153400" cy="5410200"/>
          </a:xfrm>
        </p:spPr>
        <p:txBody>
          <a:bodyPr>
            <a:normAutofit fontScale="77500" lnSpcReduction="20000"/>
          </a:bodyPr>
          <a:lstStyle/>
          <a:p>
            <a:pPr lvl="0"/>
            <a:r>
              <a:rPr lang="en" sz="3600" b="1" dirty="0" smtClean="0"/>
              <a:t>Set up a common naming scheme for classroom files and folders.</a:t>
            </a:r>
          </a:p>
          <a:p>
            <a:pPr lvl="0"/>
            <a:endParaRPr lang="en" sz="3600" b="1" dirty="0" smtClean="0"/>
          </a:p>
          <a:p>
            <a:pPr lvl="0"/>
            <a:r>
              <a:rPr lang="en" sz="3600" b="1" dirty="0" smtClean="0"/>
              <a:t>For documents and folders, include in the name:</a:t>
            </a:r>
          </a:p>
          <a:p>
            <a:pPr lvl="1"/>
            <a:r>
              <a:rPr lang="en" sz="3200" b="1" dirty="0" smtClean="0"/>
              <a:t>Current Year</a:t>
            </a:r>
          </a:p>
          <a:p>
            <a:pPr lvl="1"/>
            <a:r>
              <a:rPr lang="en" sz="3200" b="1" dirty="0" smtClean="0"/>
              <a:t>Class Period</a:t>
            </a:r>
          </a:p>
          <a:p>
            <a:pPr lvl="1"/>
            <a:r>
              <a:rPr lang="en" sz="3200" b="1" dirty="0" smtClean="0"/>
              <a:t>Last &amp; First Name</a:t>
            </a:r>
          </a:p>
          <a:p>
            <a:pPr lvl="1"/>
            <a:r>
              <a:rPr lang="en" sz="3200" b="1" dirty="0" smtClean="0"/>
              <a:t>Document or Folder Name</a:t>
            </a:r>
          </a:p>
          <a:p>
            <a:pPr lvl="0"/>
            <a:endParaRPr lang="en" sz="3600" b="1" dirty="0" smtClean="0"/>
          </a:p>
          <a:p>
            <a:pPr lvl="0"/>
            <a:r>
              <a:rPr lang="en" sz="3600" b="1" dirty="0" smtClean="0">
                <a:solidFill>
                  <a:schemeClr val="accent2"/>
                </a:solidFill>
              </a:rPr>
              <a:t>2013-06-WigginsMartin-Homework #1</a:t>
            </a:r>
          </a:p>
          <a:p>
            <a:pPr lvl="0"/>
            <a:endParaRPr lang="en" sz="3600" b="1" dirty="0" smtClean="0"/>
          </a:p>
          <a:p>
            <a:pPr lvl="0"/>
            <a:r>
              <a:rPr lang="en" sz="3600" b="1" dirty="0" smtClean="0">
                <a:solidFill>
                  <a:schemeClr val="accent3"/>
                </a:solidFill>
              </a:rPr>
              <a:t>2013-06-WigginsMartin – Turn-in Folder</a:t>
            </a:r>
          </a:p>
          <a:p>
            <a:pPr lvl="0"/>
            <a:endParaRPr lang="en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512064"/>
            <a:ext cx="5486400" cy="914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b="1" u="sng" dirty="0">
                <a:hlinkClick r:id="rId2"/>
              </a:rPr>
              <a:t>Access your documents from anywhere</a:t>
            </a:r>
            <a:r>
              <a:rPr lang="en-US" dirty="0" smtClean="0"/>
              <a:t>:</a:t>
            </a:r>
          </a:p>
          <a:p>
            <a:r>
              <a:rPr lang="en-US" b="1" u="sng" dirty="0">
                <a:hlinkClick r:id="rId3"/>
              </a:rPr>
              <a:t>Use Docs reference </a:t>
            </a:r>
            <a:r>
              <a:rPr lang="en-US" b="1" u="sng" dirty="0" smtClean="0">
                <a:hlinkClick r:id="rId3"/>
              </a:rPr>
              <a:t>tools</a:t>
            </a:r>
            <a:endParaRPr lang="en-US" b="1" u="sng" dirty="0" smtClean="0"/>
          </a:p>
          <a:p>
            <a:r>
              <a:rPr lang="en-US" b="1" u="sng" dirty="0">
                <a:hlinkClick r:id="rId4"/>
              </a:rPr>
              <a:t>Save to different file types</a:t>
            </a:r>
            <a:r>
              <a:rPr lang="en-US" dirty="0" smtClean="0"/>
              <a:t>:</a:t>
            </a:r>
          </a:p>
          <a:p>
            <a:r>
              <a:rPr lang="en-US" b="1" u="sng" dirty="0">
                <a:hlinkClick r:id="rId5"/>
              </a:rPr>
              <a:t>Use templates</a:t>
            </a:r>
            <a:r>
              <a:rPr lang="en-US" dirty="0" smtClean="0"/>
              <a:t>:</a:t>
            </a:r>
          </a:p>
          <a:p>
            <a:r>
              <a:rPr lang="en-US" b="1" u="sng" dirty="0">
                <a:hlinkClick r:id="rId6"/>
              </a:rPr>
              <a:t>Convert PDFs to images and text</a:t>
            </a:r>
            <a:r>
              <a:rPr lang="en-US" dirty="0" smtClean="0"/>
              <a:t>:</a:t>
            </a:r>
          </a:p>
          <a:p>
            <a:r>
              <a:rPr lang="en-US" b="1" u="sng" dirty="0">
                <a:hlinkClick r:id="rId7"/>
              </a:rPr>
              <a:t>Create forms</a:t>
            </a:r>
            <a:r>
              <a:rPr lang="en-US" dirty="0" smtClean="0"/>
              <a:t>:</a:t>
            </a:r>
          </a:p>
          <a:p>
            <a:r>
              <a:rPr lang="en-US" b="1" u="sng" dirty="0">
                <a:hlinkClick r:id="rId8"/>
              </a:rPr>
              <a:t>Work on documents all at the same time</a:t>
            </a:r>
            <a:r>
              <a:rPr lang="en-US" dirty="0" smtClean="0"/>
              <a:t>:</a:t>
            </a:r>
          </a:p>
          <a:p>
            <a:r>
              <a:rPr lang="en-US" b="1" u="sng" dirty="0" smtClean="0">
                <a:hlinkClick r:id="rId2"/>
              </a:rPr>
              <a:t>Share files and folders with </a:t>
            </a:r>
            <a:r>
              <a:rPr lang="en-US" b="1" u="sng" dirty="0">
                <a:hlinkClick r:id="rId2"/>
              </a:rPr>
              <a:t>anyone</a:t>
            </a:r>
            <a:r>
              <a:rPr lang="en-US" dirty="0"/>
              <a:t>: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371600" y="381000"/>
            <a:ext cx="6705600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2064"/>
            <a:ext cx="81534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How to Choose Sharing Options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95400"/>
            <a:ext cx="7772400" cy="5181600"/>
          </a:xfrm>
        </p:spPr>
        <p:txBody>
          <a:bodyPr>
            <a:normAutofit lnSpcReduction="10000"/>
          </a:bodyPr>
          <a:lstStyle/>
          <a:p>
            <a:r>
              <a:rPr lang="en-US" sz="3200" b="1" dirty="0" smtClean="0"/>
              <a:t>When you choose to share a document through Google Docs, you get to decide how much access that person has to your document. </a:t>
            </a:r>
          </a:p>
          <a:p>
            <a:endParaRPr lang="en-US" sz="1800" dirty="0" smtClean="0"/>
          </a:p>
          <a:p>
            <a:r>
              <a:rPr lang="en-US" sz="3200" b="1" dirty="0" smtClean="0"/>
              <a:t>The available options are: </a:t>
            </a:r>
            <a:r>
              <a:rPr lang="en-US" sz="3200" b="1" dirty="0" smtClean="0">
                <a:solidFill>
                  <a:srgbClr val="FF0000"/>
                </a:solidFill>
              </a:rPr>
              <a:t>Can Edit, </a:t>
            </a:r>
            <a:r>
              <a:rPr lang="en-US" sz="3200" b="1" dirty="0" smtClean="0">
                <a:solidFill>
                  <a:srgbClr val="FFC000"/>
                </a:solidFill>
              </a:rPr>
              <a:t>Can Comment</a:t>
            </a:r>
            <a:r>
              <a:rPr lang="en-US" sz="3200" b="1" dirty="0" smtClean="0">
                <a:solidFill>
                  <a:srgbClr val="FF0000"/>
                </a:solidFill>
              </a:rPr>
              <a:t>, </a:t>
            </a:r>
            <a:r>
              <a:rPr lang="en-US" sz="3200" b="1" dirty="0" smtClean="0">
                <a:solidFill>
                  <a:srgbClr val="FFFF00"/>
                </a:solidFill>
              </a:rPr>
              <a:t>Can View</a:t>
            </a:r>
          </a:p>
          <a:p>
            <a:endParaRPr lang="en-US" dirty="0" smtClean="0"/>
          </a:p>
          <a:p>
            <a:r>
              <a:rPr lang="en-US" sz="3200" b="1" dirty="0" smtClean="0"/>
              <a:t>The access you choose will depend why you are sharing the document with the person.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Can Edit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8153400" cy="5060160"/>
          </a:xfrm>
        </p:spPr>
        <p:txBody>
          <a:bodyPr>
            <a:noAutofit/>
          </a:bodyPr>
          <a:lstStyle/>
          <a:p>
            <a:r>
              <a:rPr lang="en-US" sz="3600" dirty="0" smtClean="0"/>
              <a:t>Persons you share with can edit the document</a:t>
            </a:r>
          </a:p>
          <a:p>
            <a:endParaRPr lang="en-US" sz="1800" dirty="0" smtClean="0"/>
          </a:p>
          <a:p>
            <a:r>
              <a:rPr lang="en-US" sz="3600" dirty="0" smtClean="0"/>
              <a:t>Good for group work where several students are collaborating on a project</a:t>
            </a:r>
          </a:p>
          <a:p>
            <a:endParaRPr lang="en-US" sz="1800" dirty="0" smtClean="0"/>
          </a:p>
          <a:p>
            <a:r>
              <a:rPr lang="en-US" sz="3600" dirty="0" smtClean="0"/>
              <a:t>Great for submitted assignments because teacher can mark up the document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C000"/>
                </a:solidFill>
              </a:rPr>
              <a:t>Can Comment</a:t>
            </a:r>
            <a:endParaRPr lang="en-US" b="1" dirty="0">
              <a:solidFill>
                <a:srgbClr val="FFC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5105400"/>
          </a:xfrm>
        </p:spPr>
        <p:txBody>
          <a:bodyPr>
            <a:normAutofit lnSpcReduction="10000"/>
          </a:bodyPr>
          <a:lstStyle/>
          <a:p>
            <a:r>
              <a:rPr lang="en-US" sz="3600" dirty="0" smtClean="0"/>
              <a:t>Students cannot edit the document but they CAN leave comments that are visible on the screen but don’t print out.  </a:t>
            </a:r>
          </a:p>
          <a:p>
            <a:endParaRPr lang="en-US" sz="3200" dirty="0" smtClean="0"/>
          </a:p>
          <a:p>
            <a:r>
              <a:rPr lang="en-US" sz="3600" dirty="0" smtClean="0"/>
              <a:t>Useful for peer review</a:t>
            </a:r>
          </a:p>
          <a:p>
            <a:endParaRPr lang="en-US" sz="3600" dirty="0" smtClean="0"/>
          </a:p>
          <a:p>
            <a:r>
              <a:rPr lang="en-US" sz="3600" dirty="0" smtClean="0"/>
              <a:t>Also useful for teacher comments on submitted student assignments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Can View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143000"/>
            <a:ext cx="7772400" cy="5410200"/>
          </a:xfrm>
        </p:spPr>
        <p:txBody>
          <a:bodyPr>
            <a:noAutofit/>
          </a:bodyPr>
          <a:lstStyle/>
          <a:p>
            <a:r>
              <a:rPr lang="en-US" sz="3600" dirty="0" smtClean="0"/>
              <a:t>Students can only view, but not comment or make changes to document.</a:t>
            </a:r>
          </a:p>
          <a:p>
            <a:endParaRPr lang="en-US" sz="1800" dirty="0" smtClean="0"/>
          </a:p>
          <a:p>
            <a:r>
              <a:rPr lang="en-US" sz="3600" dirty="0" smtClean="0"/>
              <a:t>Useful for handouts, </a:t>
            </a:r>
            <a:r>
              <a:rPr lang="en-US" sz="3600" dirty="0" err="1" smtClean="0"/>
              <a:t>syllibi</a:t>
            </a:r>
            <a:r>
              <a:rPr lang="en-US" sz="3600" dirty="0" smtClean="0"/>
              <a:t> and examples.</a:t>
            </a:r>
          </a:p>
          <a:p>
            <a:endParaRPr lang="en-US" sz="1800" dirty="0" smtClean="0"/>
          </a:p>
          <a:p>
            <a:r>
              <a:rPr lang="en-US" sz="3600" dirty="0" smtClean="0"/>
              <a:t>Also useful for documents that will serve as templates that students will copy and modify.</a:t>
            </a:r>
            <a:r>
              <a:rPr lang="en-US" sz="3200" dirty="0" smtClean="0"/>
              <a:t> 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1295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Sharing a Document with Specific People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1905000"/>
            <a:ext cx="8068887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1295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Using “Share” to Change or Remove People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pic>
        <p:nvPicPr>
          <p:cNvPr id="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 bwMode="auto">
          <a:xfrm>
            <a:off x="565880" y="1828800"/>
            <a:ext cx="8163984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57200"/>
            <a:ext cx="8305800" cy="1316736"/>
          </a:xfrm>
        </p:spPr>
        <p:txBody>
          <a:bodyPr/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How to Share a Document as a Link</a:t>
            </a:r>
            <a:endParaRPr lang="en-US" sz="3600" b="1" dirty="0">
              <a:solidFill>
                <a:srgbClr val="FFFF00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idx="1"/>
          </p:nvPr>
        </p:nvSpPr>
        <p:spPr>
          <a:xfrm>
            <a:off x="762000" y="1447800"/>
            <a:ext cx="7772400" cy="4145760"/>
          </a:xfrm>
        </p:spPr>
        <p:txBody>
          <a:bodyPr>
            <a:normAutofit/>
          </a:bodyPr>
          <a:lstStyle/>
          <a:p>
            <a:r>
              <a:rPr lang="en-US" sz="4000" b="1" dirty="0" smtClean="0"/>
              <a:t>Instead of sharing a document with specific people….. </a:t>
            </a:r>
          </a:p>
          <a:p>
            <a:endParaRPr lang="en-US" sz="4000" b="1" dirty="0" smtClean="0"/>
          </a:p>
          <a:p>
            <a:r>
              <a:rPr lang="en-US" sz="4000" b="1" dirty="0" smtClean="0"/>
              <a:t>You can share the document with anyone who has the </a:t>
            </a:r>
            <a:r>
              <a:rPr lang="en-US" sz="4000" b="1" dirty="0" smtClean="0">
                <a:solidFill>
                  <a:schemeClr val="accent3"/>
                </a:solidFill>
              </a:rPr>
              <a:t>link</a:t>
            </a:r>
            <a:r>
              <a:rPr lang="en-US" sz="4000" b="1" dirty="0" smtClean="0"/>
              <a:t> to the document</a:t>
            </a:r>
            <a:r>
              <a:rPr lang="en-US" sz="3600" b="1" dirty="0" smtClean="0"/>
              <a:t>.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8382000" cy="914400"/>
          </a:xfrm>
        </p:spPr>
        <p:txBody>
          <a:bodyPr/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How to Share a Document as a Link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9200" y="1066801"/>
            <a:ext cx="6934200" cy="5407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How to Use Folders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7772400" cy="5105400"/>
          </a:xfrm>
        </p:spPr>
        <p:txBody>
          <a:bodyPr>
            <a:noAutofit/>
          </a:bodyPr>
          <a:lstStyle/>
          <a:p>
            <a:r>
              <a:rPr lang="en-US" sz="2800" b="1" dirty="0" smtClean="0"/>
              <a:t>If you need to share documents frequently with the same people over a period of time, using folders will make the process easier. </a:t>
            </a:r>
          </a:p>
          <a:p>
            <a:endParaRPr lang="en-US" sz="2800" dirty="0" smtClean="0"/>
          </a:p>
          <a:p>
            <a:r>
              <a:rPr lang="en-US" sz="2800" b="1" dirty="0" smtClean="0"/>
              <a:t>In Google Docs, folders can be used to organize your documents. </a:t>
            </a:r>
          </a:p>
          <a:p>
            <a:endParaRPr lang="en-US" sz="2800" b="1" dirty="0" smtClean="0"/>
          </a:p>
          <a:p>
            <a:r>
              <a:rPr lang="en-US" sz="2800" b="1" dirty="0" smtClean="0"/>
              <a:t>Unlike the normal idea of folders, you can put a document into multiple folders at once in Google Docs </a:t>
            </a:r>
            <a:endParaRPr lang="en-US" sz="28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Creating a New Folder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1752600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3600" b="1" dirty="0" smtClean="0"/>
              <a:t>Go to your main Google Drive screen</a:t>
            </a:r>
          </a:p>
          <a:p>
            <a:pPr lvl="0"/>
            <a:r>
              <a:rPr lang="en-US" sz="3600" b="1" dirty="0" smtClean="0"/>
              <a:t> Select where you wish to create the folder.</a:t>
            </a:r>
          </a:p>
          <a:p>
            <a:pPr lvl="0"/>
            <a:endParaRPr lang="en-US" sz="24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3124200"/>
            <a:ext cx="671508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707136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</a:rPr>
              <a:t>Overview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71600"/>
            <a:ext cx="7772400" cy="5181600"/>
          </a:xfrm>
        </p:spPr>
        <p:txBody>
          <a:bodyPr>
            <a:normAutofit lnSpcReduction="10000"/>
          </a:bodyPr>
          <a:lstStyle/>
          <a:p>
            <a:r>
              <a:rPr lang="en-US" b="1" dirty="0" smtClean="0"/>
              <a:t>Sunnyside’s </a:t>
            </a:r>
            <a:r>
              <a:rPr lang="en-US" b="1" dirty="0" smtClean="0">
                <a:solidFill>
                  <a:schemeClr val="accent4">
                    <a:lumMod val="40000"/>
                    <a:lumOff val="60000"/>
                  </a:schemeClr>
                </a:solidFill>
              </a:rPr>
              <a:t>One-to-One</a:t>
            </a:r>
            <a:r>
              <a:rPr lang="en-US" b="1" dirty="0" smtClean="0"/>
              <a:t> program creates unique opportunities and problems for classroom teachers and </a:t>
            </a:r>
            <a:r>
              <a:rPr lang="en-US" b="1" dirty="0" smtClean="0">
                <a:solidFill>
                  <a:srgbClr val="FFC000"/>
                </a:solidFill>
              </a:rPr>
              <a:t>Google Docs </a:t>
            </a:r>
            <a:r>
              <a:rPr lang="en-US" b="1" dirty="0" smtClean="0"/>
              <a:t>can help.</a:t>
            </a:r>
          </a:p>
          <a:p>
            <a:endParaRPr lang="en-US" sz="1900" b="1" dirty="0" smtClean="0"/>
          </a:p>
          <a:p>
            <a:r>
              <a:rPr lang="en-US" b="1" dirty="0" smtClean="0"/>
              <a:t>There is not just one single right way to use Google  Docs for a paperless classroom</a:t>
            </a:r>
          </a:p>
          <a:p>
            <a:endParaRPr lang="en-US" sz="1800" b="1" dirty="0" smtClean="0"/>
          </a:p>
          <a:p>
            <a:r>
              <a:rPr lang="en-US" b="1" dirty="0" smtClean="0"/>
              <a:t>This session will cover many of the most common ways that Google Docs can help teachers and students move away from paper and into a digital-only environment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Creating a New Folder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1752600"/>
          </a:xfrm>
        </p:spPr>
        <p:txBody>
          <a:bodyPr>
            <a:normAutofit/>
          </a:bodyPr>
          <a:lstStyle/>
          <a:p>
            <a:pPr lvl="0"/>
            <a:r>
              <a:rPr lang="en-US" sz="3600" dirty="0" smtClean="0"/>
              <a:t>Click on “</a:t>
            </a:r>
            <a:r>
              <a:rPr lang="en-US" sz="3600" b="1" dirty="0" smtClean="0"/>
              <a:t>My Drive</a:t>
            </a:r>
            <a:r>
              <a:rPr lang="en-US" sz="3600" dirty="0" smtClean="0"/>
              <a:t>” on the left side of the Google Drive screen</a:t>
            </a:r>
            <a:r>
              <a:rPr lang="en-US" sz="3600" b="1" dirty="0" smtClean="0"/>
              <a:t> </a:t>
            </a:r>
          </a:p>
          <a:p>
            <a:pPr lvl="0"/>
            <a:endParaRPr lang="en-US" sz="2400" dirty="0" smtClean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3124200"/>
            <a:ext cx="6715088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ight Arrow 5"/>
          <p:cNvSpPr/>
          <p:nvPr/>
        </p:nvSpPr>
        <p:spPr>
          <a:xfrm rot="10800000">
            <a:off x="2210445" y="4653624"/>
            <a:ext cx="1066154" cy="304800"/>
          </a:xfrm>
          <a:prstGeom prst="rightArrow">
            <a:avLst/>
          </a:prstGeom>
          <a:solidFill>
            <a:schemeClr val="accent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8382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Creating a New Folder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990600"/>
            <a:ext cx="8153400" cy="14478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Click the “Create” button, and choose “Folder” from the drop-down menu.</a:t>
            </a:r>
            <a:endParaRPr lang="en-US" sz="3600" b="1" dirty="0"/>
          </a:p>
        </p:txBody>
      </p:sp>
      <p:pic>
        <p:nvPicPr>
          <p:cNvPr id="4" name="image12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600200" y="2438400"/>
            <a:ext cx="5943600" cy="4191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Creating a Folder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8229600" cy="1371600"/>
          </a:xfrm>
        </p:spPr>
        <p:txBody>
          <a:bodyPr>
            <a:normAutofit fontScale="92500"/>
          </a:bodyPr>
          <a:lstStyle/>
          <a:p>
            <a:pPr lvl="0"/>
            <a:r>
              <a:rPr lang="en-US" sz="3900" b="1" dirty="0" smtClean="0"/>
              <a:t>For a sub-folder of some other folder, click the grey “New Folder “button.</a:t>
            </a:r>
          </a:p>
          <a:p>
            <a:pPr marL="582930" lvl="0" indent="-514350">
              <a:buFont typeface="+mj-lt"/>
              <a:buAutoNum type="arabicPeriod"/>
            </a:pPr>
            <a:endParaRPr lang="en-US" sz="1700" b="1" dirty="0" smtClean="0"/>
          </a:p>
          <a:p>
            <a:endParaRPr lang="en-US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07" y="2514600"/>
            <a:ext cx="817858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Right Arrow 4"/>
          <p:cNvSpPr/>
          <p:nvPr/>
        </p:nvSpPr>
        <p:spPr>
          <a:xfrm rot="10032297">
            <a:off x="3605904" y="2484905"/>
            <a:ext cx="1147368" cy="349936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Creating a New Folder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382000" cy="111204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Either way you will be taken to a screen where you can type in the name of the new folder</a:t>
            </a:r>
            <a:endParaRPr lang="en-US" sz="3200" b="1" dirty="0"/>
          </a:p>
        </p:txBody>
      </p:sp>
      <p:pic>
        <p:nvPicPr>
          <p:cNvPr id="4" name="image0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5400" y="2895600"/>
            <a:ext cx="7162800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12192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Moving versus Adding Folders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3600" b="1" dirty="0" smtClean="0">
                <a:solidFill>
                  <a:srgbClr val="FF0000"/>
                </a:solidFill>
              </a:rPr>
              <a:t>Move</a:t>
            </a:r>
            <a:r>
              <a:rPr lang="en-US" sz="3600" b="1" dirty="0" smtClean="0"/>
              <a:t> -  This puts a file into a new folder and removes the document from any folders it is currently in. </a:t>
            </a:r>
          </a:p>
          <a:p>
            <a:pPr lvl="0"/>
            <a:endParaRPr lang="en-US" sz="3600" b="1" dirty="0" smtClean="0"/>
          </a:p>
          <a:p>
            <a:pPr lvl="0"/>
            <a:r>
              <a:rPr lang="en-US" sz="3600" b="1" dirty="0" smtClean="0">
                <a:solidFill>
                  <a:srgbClr val="FFC000"/>
                </a:solidFill>
              </a:rPr>
              <a:t>Add </a:t>
            </a:r>
            <a:r>
              <a:rPr lang="en-US" sz="3600" b="1" dirty="0" smtClean="0"/>
              <a:t>- This puts the file into a new folder while still leaving it in any existing folders it is currently associated with.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12192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How to Move Documents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7772400" cy="5136360"/>
          </a:xfrm>
        </p:spPr>
        <p:txBody>
          <a:bodyPr>
            <a:normAutofit lnSpcReduction="10000"/>
          </a:bodyPr>
          <a:lstStyle/>
          <a:p>
            <a:r>
              <a:rPr lang="en-US" sz="3600" b="1" dirty="0" smtClean="0">
                <a:solidFill>
                  <a:srgbClr val="FF0000"/>
                </a:solidFill>
              </a:rPr>
              <a:t>Method #1 </a:t>
            </a:r>
            <a:r>
              <a:rPr lang="en-US" sz="3600" b="1" dirty="0" smtClean="0"/>
              <a:t>- Add to a folder through Ctrl + Drag and Drop</a:t>
            </a:r>
          </a:p>
          <a:p>
            <a:endParaRPr lang="en-US" sz="1000" b="1" dirty="0" smtClean="0"/>
          </a:p>
          <a:p>
            <a:r>
              <a:rPr lang="en-US" sz="3600" b="1" dirty="0" smtClean="0">
                <a:solidFill>
                  <a:srgbClr val="FF0000"/>
                </a:solidFill>
              </a:rPr>
              <a:t>Method #2 </a:t>
            </a:r>
            <a:r>
              <a:rPr lang="en-US" sz="3600" b="1" dirty="0" smtClean="0"/>
              <a:t>- Move to a folder through normal Drag and Drop</a:t>
            </a:r>
          </a:p>
          <a:p>
            <a:endParaRPr lang="en-US" sz="1000" b="1" dirty="0" smtClean="0"/>
          </a:p>
          <a:p>
            <a:r>
              <a:rPr lang="en-US" sz="3600" b="1" dirty="0" smtClean="0">
                <a:solidFill>
                  <a:srgbClr val="FF0000"/>
                </a:solidFill>
              </a:rPr>
              <a:t>Method #3 </a:t>
            </a:r>
            <a:r>
              <a:rPr lang="en-US" sz="3600" b="1" dirty="0" smtClean="0"/>
              <a:t>- Organize from the Drive Screen</a:t>
            </a:r>
          </a:p>
          <a:p>
            <a:endParaRPr lang="en-US" sz="1000" b="1" dirty="0" smtClean="0"/>
          </a:p>
          <a:p>
            <a:r>
              <a:rPr lang="en-US" sz="3600" b="1" dirty="0" smtClean="0">
                <a:solidFill>
                  <a:srgbClr val="FF0000"/>
                </a:solidFill>
              </a:rPr>
              <a:t>Method #4 </a:t>
            </a:r>
            <a:r>
              <a:rPr lang="en-US" sz="3600" b="1" dirty="0" smtClean="0"/>
              <a:t>- Organize from inside the Document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Sharing a Folder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71600"/>
            <a:ext cx="7772400" cy="5105400"/>
          </a:xfrm>
        </p:spPr>
        <p:txBody>
          <a:bodyPr>
            <a:normAutofit fontScale="92500" lnSpcReduction="10000"/>
          </a:bodyPr>
          <a:lstStyle/>
          <a:p>
            <a:r>
              <a:rPr lang="en-US" sz="3600" b="1" dirty="0" smtClean="0"/>
              <a:t>Sharing a folder is useful if you plan to share multiple files routinely with the same person or group of people.</a:t>
            </a:r>
          </a:p>
          <a:p>
            <a:endParaRPr lang="en-US" sz="1100" b="1" dirty="0" smtClean="0"/>
          </a:p>
          <a:p>
            <a:r>
              <a:rPr lang="en-US" sz="3600" b="1" dirty="0" smtClean="0"/>
              <a:t>If you do this, then </a:t>
            </a:r>
            <a:r>
              <a:rPr lang="en-US" sz="3600" b="1" dirty="0" smtClean="0">
                <a:solidFill>
                  <a:srgbClr val="FF0000"/>
                </a:solidFill>
              </a:rPr>
              <a:t>everything inside the folder</a:t>
            </a:r>
            <a:r>
              <a:rPr lang="en-US" sz="3600" b="1" dirty="0" smtClean="0"/>
              <a:t> will be automatically shared with those people.</a:t>
            </a:r>
          </a:p>
          <a:p>
            <a:endParaRPr lang="en-US" sz="1100" b="1" dirty="0" smtClean="0"/>
          </a:p>
          <a:p>
            <a:r>
              <a:rPr lang="en-US" sz="3600" b="1" dirty="0" smtClean="0"/>
              <a:t>A shared folder could include a project you are working on, or a handouts folder, or an assignment turn-in folder.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707136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How to Share a Folder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990600"/>
            <a:ext cx="7772400" cy="2133600"/>
          </a:xfrm>
        </p:spPr>
        <p:txBody>
          <a:bodyPr>
            <a:normAutofit fontScale="85000" lnSpcReduction="20000"/>
          </a:bodyPr>
          <a:lstStyle/>
          <a:p>
            <a:pPr lvl="0"/>
            <a:r>
              <a:rPr lang="en-US" sz="3500" b="1" dirty="0" smtClean="0"/>
              <a:t>To share a folder, first click on the </a:t>
            </a:r>
            <a:r>
              <a:rPr lang="en-US" sz="3500" b="1" dirty="0" smtClean="0">
                <a:solidFill>
                  <a:srgbClr val="FFC000"/>
                </a:solidFill>
              </a:rPr>
              <a:t>folder</a:t>
            </a:r>
            <a:r>
              <a:rPr lang="en-US" sz="3500" b="1" dirty="0" smtClean="0">
                <a:solidFill>
                  <a:srgbClr val="FFFF00"/>
                </a:solidFill>
              </a:rPr>
              <a:t> </a:t>
            </a:r>
            <a:r>
              <a:rPr lang="en-US" sz="3500" b="1" dirty="0" smtClean="0">
                <a:solidFill>
                  <a:srgbClr val="FFC000"/>
                </a:solidFill>
              </a:rPr>
              <a:t>name</a:t>
            </a:r>
            <a:r>
              <a:rPr lang="en-US" sz="3500" b="1" dirty="0" smtClean="0"/>
              <a:t> on the left side of your Drive screen.</a:t>
            </a:r>
          </a:p>
          <a:p>
            <a:pPr lvl="0"/>
            <a:r>
              <a:rPr lang="en-US" sz="3500" b="1" dirty="0" smtClean="0"/>
              <a:t>Then right-click on the folder name and choose </a:t>
            </a:r>
            <a:r>
              <a:rPr lang="en-US" sz="3500" b="1" dirty="0" smtClean="0">
                <a:solidFill>
                  <a:srgbClr val="FF0000"/>
                </a:solidFill>
              </a:rPr>
              <a:t>share</a:t>
            </a:r>
            <a:r>
              <a:rPr lang="en-US" sz="3500" b="1" dirty="0" smtClean="0"/>
              <a:t>  and then </a:t>
            </a:r>
            <a:r>
              <a:rPr lang="en-US" sz="3500" b="1" dirty="0" smtClean="0">
                <a:solidFill>
                  <a:srgbClr val="FF0000"/>
                </a:solidFill>
              </a:rPr>
              <a:t>share</a:t>
            </a:r>
            <a:r>
              <a:rPr lang="en-US" sz="3500" b="1" dirty="0" smtClean="0"/>
              <a:t> again from the drop-down menu</a:t>
            </a:r>
          </a:p>
          <a:p>
            <a:endParaRPr 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11296" y="3098549"/>
            <a:ext cx="6308704" cy="3588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ight Arrow 4"/>
          <p:cNvSpPr/>
          <p:nvPr/>
        </p:nvSpPr>
        <p:spPr>
          <a:xfrm>
            <a:off x="533400" y="4191000"/>
            <a:ext cx="990600" cy="38100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ight Arrow 5"/>
          <p:cNvSpPr/>
          <p:nvPr/>
        </p:nvSpPr>
        <p:spPr>
          <a:xfrm rot="9832489">
            <a:off x="7191113" y="6150592"/>
            <a:ext cx="990600" cy="34421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How to Share a Folder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838200"/>
            <a:ext cx="7772400" cy="1721640"/>
          </a:xfrm>
        </p:spPr>
        <p:txBody>
          <a:bodyPr/>
          <a:lstStyle/>
          <a:p>
            <a:r>
              <a:rPr lang="en-US" sz="3200" b="1" dirty="0" smtClean="0"/>
              <a:t>The “share settings” window will open</a:t>
            </a:r>
          </a:p>
          <a:p>
            <a:pPr lvl="0"/>
            <a:r>
              <a:rPr lang="en-US" sz="3200" b="1" dirty="0" smtClean="0"/>
              <a:t>Follow the same instructions for how to share a document from earlier sections. </a:t>
            </a:r>
          </a:p>
          <a:p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590799"/>
            <a:ext cx="6705600" cy="4170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How to Share a Folder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b="1" dirty="0" smtClean="0"/>
              <a:t>By default editors of a folder are also allowed to add new people to the folder and to change the permissions on the folder</a:t>
            </a:r>
          </a:p>
          <a:p>
            <a:endParaRPr lang="en-US" sz="3600" b="1" dirty="0" smtClean="0"/>
          </a:p>
          <a:p>
            <a:pPr lvl="0"/>
            <a:r>
              <a:rPr lang="en-US" sz="3600" b="1" dirty="0" smtClean="0"/>
              <a:t>If you do not want editors to have these rights, then you will need to do the following: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81000"/>
            <a:ext cx="77724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My Paperless Classroom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337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01812" y="1219200"/>
            <a:ext cx="7832976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12192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How to Change Permissions For a Folder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1143000"/>
          </a:xfrm>
        </p:spPr>
        <p:txBody>
          <a:bodyPr/>
          <a:lstStyle/>
          <a:p>
            <a:pPr lvl="0"/>
            <a:r>
              <a:rPr lang="en-US" dirty="0" smtClean="0"/>
              <a:t>Click “</a:t>
            </a:r>
            <a:r>
              <a:rPr lang="en-US" b="1" dirty="0" smtClean="0"/>
              <a:t>Change</a:t>
            </a:r>
            <a:r>
              <a:rPr lang="en-US" dirty="0" smtClean="0"/>
              <a:t>” at the bottom of the “</a:t>
            </a:r>
            <a:r>
              <a:rPr lang="en-US" b="1" dirty="0" smtClean="0"/>
              <a:t>Sharing Settings</a:t>
            </a:r>
            <a:r>
              <a:rPr lang="en-US" dirty="0" smtClean="0"/>
              <a:t>” window.</a:t>
            </a:r>
          </a:p>
          <a:p>
            <a:endParaRPr lang="en-US" dirty="0"/>
          </a:p>
        </p:txBody>
      </p:sp>
      <p:pic>
        <p:nvPicPr>
          <p:cNvPr id="4" name="image05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371600" y="2790824"/>
            <a:ext cx="6324600" cy="3305176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 rot="12057612">
            <a:off x="6055627" y="5110070"/>
            <a:ext cx="1388783" cy="4572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12192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How to Change Permissions For a Folder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1143000"/>
          </a:xfrm>
        </p:spPr>
        <p:txBody>
          <a:bodyPr>
            <a:normAutofit fontScale="92500"/>
          </a:bodyPr>
          <a:lstStyle/>
          <a:p>
            <a:pPr lvl="0"/>
            <a:r>
              <a:rPr lang="en-US" dirty="0" smtClean="0"/>
              <a:t>Select the option for “</a:t>
            </a:r>
            <a:r>
              <a:rPr lang="en-US" b="1" dirty="0" smtClean="0"/>
              <a:t>Only the owner can change the permissions.</a:t>
            </a:r>
            <a:r>
              <a:rPr lang="en-US" dirty="0" smtClean="0"/>
              <a:t>” and then click “</a:t>
            </a:r>
            <a:r>
              <a:rPr lang="en-US" b="1" dirty="0" smtClean="0"/>
              <a:t>Save</a:t>
            </a:r>
            <a:r>
              <a:rPr lang="en-US" dirty="0" smtClean="0"/>
              <a:t>”.</a:t>
            </a:r>
            <a:endParaRPr lang="en-US" dirty="0"/>
          </a:p>
        </p:txBody>
      </p:sp>
      <p:pic>
        <p:nvPicPr>
          <p:cNvPr id="6" name="image23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219200" y="2667000"/>
            <a:ext cx="6705600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1240536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Using Folders as Student Handout Folders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5029200"/>
          </a:xfrm>
        </p:spPr>
        <p:txBody>
          <a:bodyPr>
            <a:normAutofit/>
          </a:bodyPr>
          <a:lstStyle/>
          <a:p>
            <a:r>
              <a:rPr lang="en-US" b="1" dirty="0" smtClean="0"/>
              <a:t>You can create a handout folder for your class where you can put any documents you want your students to have access to, but not be able to change.</a:t>
            </a:r>
          </a:p>
          <a:p>
            <a:r>
              <a:rPr lang="en-US" b="1" dirty="0" smtClean="0"/>
              <a:t>Examples would include handouts, study guides, and templates that they could make a copy of to edit their own version.</a:t>
            </a:r>
          </a:p>
          <a:p>
            <a:pPr lvl="0"/>
            <a:r>
              <a:rPr lang="en-US" b="1" dirty="0" smtClean="0"/>
              <a:t>Anything you add to the folder will automatically be available to the students in the shared handout folder.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12192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Using Folders as Student Turn-In Folders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3600" b="1" dirty="0" smtClean="0"/>
              <a:t>Another good use for shared folders is for students to create turn-in folders for a teacher.</a:t>
            </a:r>
          </a:p>
          <a:p>
            <a:endParaRPr lang="en-US" sz="3600" b="1" dirty="0" smtClean="0"/>
          </a:p>
          <a:p>
            <a:r>
              <a:rPr lang="en-US" sz="3600" b="1" dirty="0" smtClean="0"/>
              <a:t>To turn in an assignment, the student simply adds the document to the turn-in folder and it will be available to the teacher.</a:t>
            </a:r>
            <a:endParaRPr lang="en-US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12192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How Turn-In folders are Made and Managed: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676400"/>
            <a:ext cx="8001000" cy="4953000"/>
          </a:xfrm>
        </p:spPr>
        <p:txBody>
          <a:bodyPr>
            <a:normAutofit/>
          </a:bodyPr>
          <a:lstStyle/>
          <a:p>
            <a:r>
              <a:rPr lang="en-US" dirty="0" smtClean="0"/>
              <a:t>Students create a normal folder and name it following your naming convention, such as:</a:t>
            </a:r>
          </a:p>
          <a:p>
            <a:r>
              <a:rPr lang="en-US" b="1" dirty="0" smtClean="0">
                <a:solidFill>
                  <a:schemeClr val="accent3"/>
                </a:solidFill>
              </a:rPr>
              <a:t>2013-03-PeñaJesus-Turn-In-Folder</a:t>
            </a:r>
            <a:r>
              <a:rPr lang="en-US" dirty="0" smtClean="0">
                <a:solidFill>
                  <a:schemeClr val="accent3"/>
                </a:solidFill>
              </a:rPr>
              <a:t>”.</a:t>
            </a:r>
          </a:p>
          <a:p>
            <a:pPr lvl="0"/>
            <a:r>
              <a:rPr lang="en-US" dirty="0" smtClean="0"/>
              <a:t>Next the student goes to the sharing settings for that folder and adds their teacher in the </a:t>
            </a:r>
            <a:r>
              <a:rPr lang="en-US" b="1" dirty="0" smtClean="0"/>
              <a:t>“Add People” </a:t>
            </a:r>
            <a:r>
              <a:rPr lang="en-US" dirty="0" smtClean="0"/>
              <a:t>section.</a:t>
            </a:r>
          </a:p>
          <a:p>
            <a:pPr lvl="0"/>
            <a:r>
              <a:rPr lang="en-US" dirty="0" smtClean="0"/>
              <a:t>To allow the teacher to provide feedback, notes, suggestions, grades, and such, the student should give the teacher “</a:t>
            </a:r>
            <a:r>
              <a:rPr lang="en-US" b="1" dirty="0" smtClean="0"/>
              <a:t>Can comment</a:t>
            </a:r>
            <a:r>
              <a:rPr lang="en-US" dirty="0" smtClean="0"/>
              <a:t>” or “</a:t>
            </a:r>
            <a:r>
              <a:rPr lang="en-US" b="1" dirty="0" smtClean="0"/>
              <a:t>Can edit</a:t>
            </a:r>
            <a:r>
              <a:rPr lang="en-US" dirty="0" smtClean="0"/>
              <a:t>” rights.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12192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How Turn-In folders are Made and Managed: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24000"/>
            <a:ext cx="7772400" cy="1447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All of the students’ shared folders will show up in your list of shared folders under “</a:t>
            </a:r>
            <a:r>
              <a:rPr lang="en-US" b="1" dirty="0" smtClean="0"/>
              <a:t>Shared with me</a:t>
            </a:r>
            <a:r>
              <a:rPr lang="en-US" dirty="0" smtClean="0"/>
              <a:t>” in Google Drive.</a:t>
            </a:r>
            <a:endParaRPr 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2895600"/>
            <a:ext cx="8040413" cy="3657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ight Arrow 4"/>
          <p:cNvSpPr/>
          <p:nvPr/>
        </p:nvSpPr>
        <p:spPr>
          <a:xfrm rot="13384523">
            <a:off x="1905000" y="5257800"/>
            <a:ext cx="1066800" cy="3810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1295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How Turn-In folders are Made and Managed: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b="1" dirty="0" smtClean="0"/>
              <a:t>If you have a lot of students, this can be quite a mess. </a:t>
            </a:r>
          </a:p>
          <a:p>
            <a:endParaRPr lang="en-US" sz="3600" b="1" dirty="0" smtClean="0"/>
          </a:p>
          <a:p>
            <a:r>
              <a:rPr lang="en-US" sz="3600" b="1" dirty="0" smtClean="0">
                <a:solidFill>
                  <a:schemeClr val="accent3"/>
                </a:solidFill>
              </a:rPr>
              <a:t>The best thing to do now is to organize the students’ folders. </a:t>
            </a:r>
          </a:p>
          <a:p>
            <a:endParaRPr lang="en-US" sz="3600" b="1" dirty="0" smtClean="0"/>
          </a:p>
          <a:p>
            <a:r>
              <a:rPr lang="en-US" sz="3600" b="1" dirty="0" smtClean="0"/>
              <a:t>This is a one-time process you will need to do at the start of the year.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304800"/>
            <a:ext cx="7772400" cy="12192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Organizing Student Turn-In Folders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1447800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Click in your “</a:t>
            </a:r>
            <a:r>
              <a:rPr lang="en-US" b="1" dirty="0" smtClean="0"/>
              <a:t>My Drive</a:t>
            </a:r>
            <a:r>
              <a:rPr lang="en-US" dirty="0" smtClean="0"/>
              <a:t>” section and make a folder for the current school year, such as “</a:t>
            </a:r>
            <a:r>
              <a:rPr lang="en-US" b="1" dirty="0" smtClean="0"/>
              <a:t>2013 Turn In Folder</a:t>
            </a:r>
            <a:r>
              <a:rPr lang="en-US" dirty="0" smtClean="0"/>
              <a:t>”.</a:t>
            </a:r>
          </a:p>
          <a:p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3020122"/>
            <a:ext cx="6448425" cy="36174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ight Arrow 4"/>
          <p:cNvSpPr/>
          <p:nvPr/>
        </p:nvSpPr>
        <p:spPr>
          <a:xfrm rot="8652426">
            <a:off x="5045968" y="2708422"/>
            <a:ext cx="1143000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12192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Organizing Student Turn-In Folders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24000"/>
            <a:ext cx="7772400" cy="1416840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Select that folder and now make sub-folders under it for each of your class periods, such as “</a:t>
            </a:r>
            <a:r>
              <a:rPr lang="en-US" b="1" dirty="0" smtClean="0"/>
              <a:t>Period 1</a:t>
            </a:r>
            <a:r>
              <a:rPr lang="en-US" dirty="0" smtClean="0"/>
              <a:t>”, “</a:t>
            </a:r>
            <a:r>
              <a:rPr lang="en-US" b="1" dirty="0" smtClean="0"/>
              <a:t>Period 2</a:t>
            </a:r>
            <a:r>
              <a:rPr lang="en-US" dirty="0" smtClean="0"/>
              <a:t>”, etc.</a:t>
            </a:r>
          </a:p>
          <a:p>
            <a:endParaRPr lang="en-US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30960" y="2895600"/>
            <a:ext cx="6612039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12192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Organizing Student Turn-In Folders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24000"/>
            <a:ext cx="7772400" cy="4572000"/>
          </a:xfrm>
        </p:spPr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Open up your “</a:t>
            </a:r>
            <a:r>
              <a:rPr lang="en-US" b="1" dirty="0" smtClean="0"/>
              <a:t>Shared with me</a:t>
            </a:r>
            <a:r>
              <a:rPr lang="en-US" dirty="0" smtClean="0"/>
              <a:t>” section where all your students’ shared folders are listed.</a:t>
            </a:r>
          </a:p>
          <a:p>
            <a:pPr lvl="0"/>
            <a:r>
              <a:rPr lang="en-US" dirty="0" smtClean="0"/>
              <a:t>If the students have named the folders as you instructed, you can sort them by name to get them in order by class period (click the “</a:t>
            </a:r>
            <a:r>
              <a:rPr lang="en-US" b="1" dirty="0" smtClean="0"/>
              <a:t>Sort</a:t>
            </a:r>
            <a:r>
              <a:rPr lang="en-US" dirty="0" smtClean="0"/>
              <a:t>” button in the top right).</a:t>
            </a:r>
          </a:p>
          <a:p>
            <a:pPr lvl="0"/>
            <a:r>
              <a:rPr lang="en-US" dirty="0" smtClean="0"/>
              <a:t>Select all of the students for a particular period, and then </a:t>
            </a:r>
            <a:r>
              <a:rPr lang="en-US" b="1" dirty="0" smtClean="0"/>
              <a:t>drag and drop</a:t>
            </a:r>
            <a:r>
              <a:rPr lang="en-US" dirty="0" smtClean="0"/>
              <a:t> their folders into the period folder you created for them.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2064"/>
            <a:ext cx="81534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Paperless Classroom Structure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348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38200" y="1219200"/>
            <a:ext cx="7848600" cy="533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5334000" y="2209800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>Students only see  these folders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6" name="Down Arrow 5"/>
          <p:cNvSpPr/>
          <p:nvPr/>
        </p:nvSpPr>
        <p:spPr>
          <a:xfrm rot="1916197">
            <a:off x="5486067" y="2769565"/>
            <a:ext cx="228600" cy="151835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Down Arrow 6"/>
          <p:cNvSpPr/>
          <p:nvPr/>
        </p:nvSpPr>
        <p:spPr>
          <a:xfrm rot="1916197">
            <a:off x="5669235" y="2851576"/>
            <a:ext cx="228600" cy="238741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 rot="1916197">
            <a:off x="5959788" y="3001794"/>
            <a:ext cx="228600" cy="271953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Down Arrow 8"/>
          <p:cNvSpPr/>
          <p:nvPr/>
        </p:nvSpPr>
        <p:spPr>
          <a:xfrm rot="1916197">
            <a:off x="6131234" y="3103186"/>
            <a:ext cx="228600" cy="307963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12192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Organizing Student Turn-In Folders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524000"/>
            <a:ext cx="7772400" cy="1493040"/>
          </a:xfrm>
        </p:spPr>
        <p:txBody>
          <a:bodyPr/>
          <a:lstStyle/>
          <a:p>
            <a:pPr lvl="0"/>
            <a:r>
              <a:rPr lang="en-US" dirty="0" smtClean="0"/>
              <a:t>When done you will have all your students’ turn-in folders arranged nicely within periods folders inside a year folder.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2514600"/>
            <a:ext cx="8017101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381000"/>
            <a:ext cx="83058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Example Student Turn-In Folder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0" y="1676400"/>
            <a:ext cx="7848600" cy="42671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How to Use Forms to Turn In Assignments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2559840"/>
          </a:xfrm>
        </p:spPr>
        <p:txBody>
          <a:bodyPr/>
          <a:lstStyle/>
          <a:p>
            <a:r>
              <a:rPr lang="en-US" b="1" dirty="0" smtClean="0"/>
              <a:t>Teacher makes a form:</a:t>
            </a:r>
            <a:endParaRPr lang="en-US" dirty="0" smtClean="0"/>
          </a:p>
          <a:p>
            <a:r>
              <a:rPr lang="en-US" b="1" dirty="0" smtClean="0"/>
              <a:t>Students submit their assignment information:</a:t>
            </a:r>
            <a:endParaRPr lang="en-US" dirty="0" smtClean="0"/>
          </a:p>
          <a:p>
            <a:r>
              <a:rPr lang="en-US" b="1" dirty="0" smtClean="0"/>
              <a:t>Teacher uses form to manage submitted assignments: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4" name="image22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990600" y="4267200"/>
            <a:ext cx="7543800" cy="228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77724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Using Templates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914400"/>
            <a:ext cx="7772400" cy="56388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Take advantage of the Google Docs </a:t>
            </a:r>
            <a:r>
              <a:rPr lang="en-US" sz="3600" b="1" dirty="0" smtClean="0">
                <a:solidFill>
                  <a:schemeClr val="accent3"/>
                </a:solidFill>
              </a:rPr>
              <a:t>Template Gallery</a:t>
            </a:r>
            <a:r>
              <a:rPr lang="en-US" sz="3600" b="1" dirty="0" smtClean="0"/>
              <a:t>. </a:t>
            </a:r>
          </a:p>
          <a:p>
            <a:endParaRPr lang="en-US" sz="3600" b="1" dirty="0" smtClean="0"/>
          </a:p>
          <a:p>
            <a:r>
              <a:rPr lang="en-US" sz="3600" b="1" dirty="0" smtClean="0"/>
              <a:t>With </a:t>
            </a:r>
            <a:r>
              <a:rPr lang="en-US" sz="3600" b="1" dirty="0" smtClean="0">
                <a:solidFill>
                  <a:schemeClr val="accent3"/>
                </a:solidFill>
              </a:rPr>
              <a:t>Templates</a:t>
            </a:r>
            <a:r>
              <a:rPr lang="en-US" sz="3600" b="1" dirty="0" smtClean="0"/>
              <a:t> you can create documents, presentations, and other files that serve as starter guides for your students.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77724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Using Templates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914400"/>
            <a:ext cx="7772400" cy="22860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Students are not able to change your original </a:t>
            </a:r>
            <a:r>
              <a:rPr lang="en-US" sz="3600" b="1" dirty="0" smtClean="0">
                <a:solidFill>
                  <a:schemeClr val="accent3"/>
                </a:solidFill>
              </a:rPr>
              <a:t>template</a:t>
            </a:r>
            <a:r>
              <a:rPr lang="en-US" sz="3600" b="1" dirty="0" smtClean="0"/>
              <a:t>, but they can make their own copy of it to edit as they need.</a:t>
            </a:r>
          </a:p>
          <a:p>
            <a:endParaRPr lang="en-US" dirty="0"/>
          </a:p>
        </p:txBody>
      </p:sp>
      <p:pic>
        <p:nvPicPr>
          <p:cNvPr id="4" name="image18.png"/>
          <p:cNvPicPr/>
          <p:nvPr/>
        </p:nvPicPr>
        <p:blipFill>
          <a:blip r:embed="rId2"/>
          <a:stretch>
            <a:fillRect/>
          </a:stretch>
        </p:blipFill>
        <p:spPr>
          <a:xfrm>
            <a:off x="1219200" y="3505200"/>
            <a:ext cx="6553200" cy="2667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28600"/>
            <a:ext cx="77724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Using Templates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143000"/>
            <a:ext cx="7772400" cy="5334000"/>
          </a:xfrm>
        </p:spPr>
        <p:txBody>
          <a:bodyPr>
            <a:normAutofit lnSpcReduction="10000"/>
          </a:bodyPr>
          <a:lstStyle/>
          <a:p>
            <a:r>
              <a:rPr lang="en-US" sz="3600" b="1" dirty="0" smtClean="0">
                <a:solidFill>
                  <a:schemeClr val="accent3"/>
                </a:solidFill>
              </a:rPr>
              <a:t>Templates</a:t>
            </a:r>
            <a:r>
              <a:rPr lang="en-US" sz="3600" b="1" dirty="0" smtClean="0"/>
              <a:t> are especially useful in a couple of situations:</a:t>
            </a:r>
          </a:p>
          <a:p>
            <a:pPr lvl="1" fontAlgn="base"/>
            <a:r>
              <a:rPr lang="en-US" sz="3200" b="1" dirty="0" smtClean="0"/>
              <a:t>With young or inexperienced students, a </a:t>
            </a:r>
            <a:r>
              <a:rPr lang="en-US" sz="3200" b="1" dirty="0" smtClean="0">
                <a:solidFill>
                  <a:schemeClr val="accent3"/>
                </a:solidFill>
              </a:rPr>
              <a:t>template</a:t>
            </a:r>
            <a:r>
              <a:rPr lang="en-US" sz="3200" b="1" dirty="0" smtClean="0"/>
              <a:t> can help them get started on their project without being limited by their lack of proficiency.</a:t>
            </a:r>
          </a:p>
          <a:p>
            <a:pPr lvl="1" fontAlgn="base"/>
            <a:r>
              <a:rPr lang="en-US" sz="3200" b="1" dirty="0" smtClean="0"/>
              <a:t>Also, when time is limited,</a:t>
            </a:r>
            <a:r>
              <a:rPr lang="en-US" sz="3200" b="1" dirty="0" smtClean="0">
                <a:solidFill>
                  <a:schemeClr val="accent3"/>
                </a:solidFill>
              </a:rPr>
              <a:t> templates </a:t>
            </a:r>
            <a:r>
              <a:rPr lang="en-US" sz="3200" b="1" dirty="0" smtClean="0"/>
              <a:t>can help all users to spend time inserting their content, rather than losing time creating the document layout.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152400"/>
            <a:ext cx="7772400" cy="12192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How to Use Comments in the Grading Process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447800"/>
            <a:ext cx="7772400" cy="5257800"/>
          </a:xfrm>
        </p:spPr>
        <p:txBody>
          <a:bodyPr>
            <a:noAutofit/>
          </a:bodyPr>
          <a:lstStyle/>
          <a:p>
            <a:r>
              <a:rPr lang="en-US" sz="3200" b="1" dirty="0" smtClean="0"/>
              <a:t>Google Docs allows you to add comments to a shared document, presentation, etc. </a:t>
            </a:r>
          </a:p>
          <a:p>
            <a:r>
              <a:rPr lang="en-US" sz="3200" b="1" dirty="0" smtClean="0"/>
              <a:t>This is a useful way to share ideas with other collaborators, or to give feedback to a student on a document you are grading.</a:t>
            </a:r>
          </a:p>
          <a:p>
            <a:r>
              <a:rPr lang="en-US" sz="3200" b="1" dirty="0" smtClean="0"/>
              <a:t> Comments that you leave on a student’s document, can be commented on by the student as well, and back and forth. 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Example Grading Comments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9200" y="1676400"/>
            <a:ext cx="6705600" cy="46939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How to Use Revision History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7772400" cy="5257800"/>
          </a:xfrm>
        </p:spPr>
        <p:txBody>
          <a:bodyPr>
            <a:normAutofit lnSpcReduction="10000"/>
          </a:bodyPr>
          <a:lstStyle/>
          <a:p>
            <a:r>
              <a:rPr lang="en-US" sz="3200" b="1" dirty="0" smtClean="0"/>
              <a:t>When going paperless, one result is that you typically will only have one copy of a document or presentation, instead of several paper copies that may show the changes over time (such as rough drafts). </a:t>
            </a:r>
          </a:p>
          <a:p>
            <a:endParaRPr lang="en-US" sz="3200" b="1" dirty="0" smtClean="0"/>
          </a:p>
          <a:p>
            <a:r>
              <a:rPr lang="en-US" sz="3200" b="1" dirty="0" smtClean="0"/>
              <a:t>It can be very beneficial to see how a student has revised a document (seeing if they have taken your suggestions), and to see which students in a group did which portions of the assignment.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0"/>
            <a:ext cx="7772400" cy="6858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How to Use Revision History</a:t>
            </a:r>
            <a:endParaRPr lang="en-US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990600"/>
            <a:ext cx="7772400" cy="1447800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Google Docs allows you to see the</a:t>
            </a:r>
            <a:r>
              <a:rPr lang="en-US" b="1" dirty="0" smtClean="0"/>
              <a:t> full revision history</a:t>
            </a:r>
            <a:r>
              <a:rPr lang="en-US" dirty="0" smtClean="0"/>
              <a:t> for a document and revert back to any earlier version if needed.</a:t>
            </a:r>
          </a:p>
          <a:p>
            <a:endParaRPr lang="en-US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43200" y="2362200"/>
            <a:ext cx="3276600" cy="42377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12064"/>
            <a:ext cx="80772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Inside the Classwork Folder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358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52496" y="1676400"/>
            <a:ext cx="7405704" cy="4730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Using Google “Scripts”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71600"/>
            <a:ext cx="7772400" cy="4572000"/>
          </a:xfrm>
        </p:spPr>
        <p:txBody>
          <a:bodyPr>
            <a:normAutofit lnSpcReduction="10000"/>
          </a:bodyPr>
          <a:lstStyle/>
          <a:p>
            <a:r>
              <a:rPr lang="en-US" sz="3200" b="1" dirty="0" smtClean="0"/>
              <a:t>For those of you who have begun using Google Forms in your classrooms and schools, you have probably found that they are a great way to collect data. </a:t>
            </a:r>
          </a:p>
          <a:p>
            <a:endParaRPr lang="en-US" sz="3200" b="1" dirty="0" smtClean="0"/>
          </a:p>
          <a:p>
            <a:r>
              <a:rPr lang="en-US" sz="3200" b="1" dirty="0" smtClean="0"/>
              <a:t>Want to take it up a notch? Enter Scripts. Scripts are amazing add-ons that you can install into a spreadsheet to automate your life.</a:t>
            </a:r>
            <a:endParaRPr lang="en-US" sz="32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Example Scripts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95400"/>
            <a:ext cx="7772400" cy="5257800"/>
          </a:xfrm>
        </p:spPr>
        <p:txBody>
          <a:bodyPr>
            <a:normAutofit/>
          </a:bodyPr>
          <a:lstStyle/>
          <a:p>
            <a:r>
              <a:rPr lang="en-US" b="1" dirty="0" err="1" smtClean="0">
                <a:hlinkClick r:id="rId2"/>
              </a:rPr>
              <a:t>FormEmailer</a:t>
            </a:r>
            <a:r>
              <a:rPr lang="en-US" b="1" dirty="0" smtClean="0"/>
              <a:t>:</a:t>
            </a:r>
            <a:r>
              <a:rPr lang="en-US" dirty="0" smtClean="0"/>
              <a:t> Send email from a form</a:t>
            </a:r>
          </a:p>
          <a:p>
            <a:r>
              <a:rPr lang="en-US" b="1" dirty="0" smtClean="0">
                <a:hlinkClick r:id="rId3"/>
              </a:rPr>
              <a:t>Autocrat:</a:t>
            </a:r>
            <a:r>
              <a:rPr lang="en-US" b="1" dirty="0" smtClean="0"/>
              <a:t> </a:t>
            </a:r>
            <a:r>
              <a:rPr lang="en-US" dirty="0" smtClean="0"/>
              <a:t>Create PDFs and Google Docs from a form</a:t>
            </a:r>
          </a:p>
          <a:p>
            <a:r>
              <a:rPr lang="en-US" b="1" dirty="0" err="1" smtClean="0">
                <a:hlinkClick r:id="rId4"/>
              </a:rPr>
              <a:t>FormMule</a:t>
            </a:r>
            <a:r>
              <a:rPr lang="en-US" b="1" dirty="0" smtClean="0"/>
              <a:t>: </a:t>
            </a:r>
            <a:r>
              <a:rPr lang="en-US" dirty="0" smtClean="0"/>
              <a:t>Send out emails, voice messages, texts and calendar invites through a form</a:t>
            </a:r>
          </a:p>
          <a:p>
            <a:r>
              <a:rPr lang="en-US" b="1" dirty="0" err="1" smtClean="0">
                <a:hlinkClick r:id="rId5"/>
              </a:rPr>
              <a:t>Doctopus</a:t>
            </a:r>
            <a:r>
              <a:rPr lang="en-US" dirty="0" smtClean="0"/>
              <a:t>: Create copies of Google Docs, Presentations and Spreadsheets - then share them out with students/teachers</a:t>
            </a:r>
          </a:p>
          <a:p>
            <a:r>
              <a:rPr lang="en-US" b="1" dirty="0" err="1" smtClean="0">
                <a:hlinkClick r:id="rId5"/>
              </a:rPr>
              <a:t>Flubaroo</a:t>
            </a:r>
            <a:r>
              <a:rPr lang="en-US" dirty="0" smtClean="0"/>
              <a:t>: </a:t>
            </a:r>
            <a:r>
              <a:rPr lang="en-US" sz="2800" b="1" dirty="0" smtClean="0">
                <a:solidFill>
                  <a:srgbClr val="FFFF00"/>
                </a:solidFill>
              </a:rPr>
              <a:t>Quickly grade multiple-choice or fill-in-blank assignments.</a:t>
            </a:r>
            <a:endParaRPr lang="en-US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Using </a:t>
            </a:r>
            <a:r>
              <a:rPr lang="en-US" b="1" dirty="0" err="1" smtClean="0">
                <a:solidFill>
                  <a:srgbClr val="FF0000"/>
                </a:solidFill>
              </a:rPr>
              <a:t>Flubaroo</a:t>
            </a:r>
            <a:r>
              <a:rPr lang="en-US" b="1" dirty="0" smtClean="0">
                <a:solidFill>
                  <a:srgbClr val="FFFF00"/>
                </a:solidFill>
              </a:rPr>
              <a:t> for Grading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219200"/>
            <a:ext cx="7772400" cy="7620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Computes average assignment score.</a:t>
            </a:r>
          </a:p>
          <a:p>
            <a:endParaRPr lang="en-US" sz="1600" b="1" dirty="0" smtClean="0"/>
          </a:p>
          <a:p>
            <a:endParaRPr lang="en-US" dirty="0"/>
          </a:p>
        </p:txBody>
      </p:sp>
      <p:pic>
        <p:nvPicPr>
          <p:cNvPr id="17410" name="Picture 2" descr="http://www.flubaroo.com/_/rsrc/1299544775425/flubaroo-user-guide/grad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38201" y="2209800"/>
            <a:ext cx="7848600" cy="3733800"/>
          </a:xfrm>
          <a:prstGeom prst="rect">
            <a:avLst/>
          </a:prstGeom>
          <a:noFill/>
        </p:spPr>
      </p:pic>
      <p:sp>
        <p:nvSpPr>
          <p:cNvPr id="5" name="Right Arrow 4"/>
          <p:cNvSpPr/>
          <p:nvPr/>
        </p:nvSpPr>
        <p:spPr>
          <a:xfrm rot="10147141">
            <a:off x="2578420" y="2546613"/>
            <a:ext cx="1175536" cy="3048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Using </a:t>
            </a:r>
            <a:r>
              <a:rPr lang="en-US" b="1" dirty="0" err="1" smtClean="0">
                <a:solidFill>
                  <a:srgbClr val="FF0000"/>
                </a:solidFill>
              </a:rPr>
              <a:t>Flubaroo</a:t>
            </a:r>
            <a:r>
              <a:rPr lang="en-US" b="1" dirty="0" smtClean="0">
                <a:solidFill>
                  <a:srgbClr val="FFFF00"/>
                </a:solidFill>
              </a:rPr>
              <a:t> for Grading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0600"/>
            <a:ext cx="8305800" cy="1295400"/>
          </a:xfrm>
        </p:spPr>
        <p:txBody>
          <a:bodyPr>
            <a:normAutofit fontScale="70000" lnSpcReduction="20000"/>
          </a:bodyPr>
          <a:lstStyle/>
          <a:p>
            <a:endParaRPr lang="en-US" sz="1600" b="1" dirty="0" smtClean="0"/>
          </a:p>
          <a:p>
            <a:r>
              <a:rPr lang="en-US" sz="5100" b="1" dirty="0" smtClean="0"/>
              <a:t>Computes average score per question, and flags low-scoring questions.</a:t>
            </a:r>
          </a:p>
          <a:p>
            <a:endParaRPr lang="en-US" sz="1600" b="1" dirty="0" smtClean="0"/>
          </a:p>
        </p:txBody>
      </p:sp>
      <p:pic>
        <p:nvPicPr>
          <p:cNvPr id="11266" name="Picture 2" descr="http://www.flubaroo.com/_/rsrc/1299544775425/flubaroo-user-guide/grades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5801" y="2438400"/>
            <a:ext cx="8077200" cy="3733800"/>
          </a:xfrm>
          <a:prstGeom prst="rect">
            <a:avLst/>
          </a:prstGeom>
          <a:noFill/>
        </p:spPr>
      </p:pic>
      <p:sp>
        <p:nvSpPr>
          <p:cNvPr id="5" name="Right Arrow 4"/>
          <p:cNvSpPr/>
          <p:nvPr/>
        </p:nvSpPr>
        <p:spPr>
          <a:xfrm rot="3457087">
            <a:off x="4768368" y="3106607"/>
            <a:ext cx="1129397" cy="4572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Down Arrow 5"/>
          <p:cNvSpPr/>
          <p:nvPr/>
        </p:nvSpPr>
        <p:spPr>
          <a:xfrm>
            <a:off x="7391400" y="2819400"/>
            <a:ext cx="457200" cy="10668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Using </a:t>
            </a:r>
            <a:r>
              <a:rPr lang="en-US" b="1" dirty="0" err="1" smtClean="0">
                <a:solidFill>
                  <a:srgbClr val="FF0000"/>
                </a:solidFill>
              </a:rPr>
              <a:t>Flubaroo</a:t>
            </a:r>
            <a:r>
              <a:rPr lang="en-US" b="1" dirty="0" smtClean="0">
                <a:solidFill>
                  <a:srgbClr val="FFFF00"/>
                </a:solidFill>
              </a:rPr>
              <a:t> for Grading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219200"/>
            <a:ext cx="7772400" cy="838200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Shows you a grade distribution graph.</a:t>
            </a:r>
          </a:p>
          <a:p>
            <a:pPr>
              <a:buNone/>
            </a:pPr>
            <a:endParaRPr lang="en-US" sz="1600" b="1" dirty="0" smtClean="0"/>
          </a:p>
        </p:txBody>
      </p:sp>
      <p:pic>
        <p:nvPicPr>
          <p:cNvPr id="12290" name="Picture 2" descr="http://www.flubaroo.com/_/rsrc/1299543703713/flubaroo-user-guide/Picture%2010.png?height=400&amp;width=37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62200" y="2209800"/>
            <a:ext cx="4114800" cy="44253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28600"/>
            <a:ext cx="77724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Using </a:t>
            </a:r>
            <a:r>
              <a:rPr lang="en-US" b="1" dirty="0" err="1" smtClean="0">
                <a:solidFill>
                  <a:srgbClr val="FF0000"/>
                </a:solidFill>
              </a:rPr>
              <a:t>Flubaroo</a:t>
            </a:r>
            <a:r>
              <a:rPr lang="en-US" b="1" dirty="0" smtClean="0">
                <a:solidFill>
                  <a:srgbClr val="FFFF00"/>
                </a:solidFill>
              </a:rPr>
              <a:t> for Grading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219200"/>
            <a:ext cx="8382000" cy="1295400"/>
          </a:xfrm>
        </p:spPr>
        <p:txBody>
          <a:bodyPr>
            <a:normAutofit/>
          </a:bodyPr>
          <a:lstStyle/>
          <a:p>
            <a:r>
              <a:rPr lang="en-US" sz="3600" b="1" dirty="0" smtClean="0"/>
              <a:t>Gives you the option to email each student their grade and an answer key.</a:t>
            </a:r>
          </a:p>
          <a:p>
            <a:endParaRPr lang="en-US" dirty="0"/>
          </a:p>
        </p:txBody>
      </p:sp>
      <p:pic>
        <p:nvPicPr>
          <p:cNvPr id="13314" name="Picture 2" descr="http://www.flubaroo.com/_/rsrc/1299544551863/flubaroo-user-guide/Picture%209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39685" y="2895600"/>
            <a:ext cx="5225144" cy="304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Acknowledgements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914400" y="1600200"/>
            <a:ext cx="7772400" cy="4572000"/>
          </a:xfrm>
        </p:spPr>
        <p:txBody>
          <a:bodyPr>
            <a:normAutofit fontScale="92500" lnSpcReduction="10000"/>
          </a:bodyPr>
          <a:lstStyle/>
          <a:p>
            <a:r>
              <a:rPr lang="en-US" i="1" dirty="0" smtClean="0"/>
              <a:t>Copyright 2012 - Eric </a:t>
            </a:r>
            <a:r>
              <a:rPr lang="en-US" i="1" dirty="0" err="1" smtClean="0"/>
              <a:t>Curts</a:t>
            </a:r>
            <a:r>
              <a:rPr lang="en-US" i="1" dirty="0" smtClean="0"/>
              <a:t> - </a:t>
            </a:r>
            <a:r>
              <a:rPr lang="en-US" i="1" dirty="0" smtClean="0">
                <a:hlinkClick r:id="rId2"/>
              </a:rPr>
              <a:t>tech@northcantonschools.org</a:t>
            </a:r>
            <a:r>
              <a:rPr lang="en-US" i="1" dirty="0" smtClean="0"/>
              <a:t> - </a:t>
            </a:r>
            <a:r>
              <a:rPr lang="en-US" i="1" dirty="0" smtClean="0">
                <a:hlinkClick r:id="rId3"/>
              </a:rPr>
              <a:t>ericcurts@gmail.com</a:t>
            </a:r>
            <a:r>
              <a:rPr lang="en-US" i="1" dirty="0" smtClean="0"/>
              <a:t> - </a:t>
            </a:r>
            <a:r>
              <a:rPr lang="en-US" i="1" dirty="0" smtClean="0">
                <a:hlinkClick r:id="rId4"/>
              </a:rPr>
              <a:t>www.ericcurts.com</a:t>
            </a:r>
            <a:r>
              <a:rPr lang="en-US" i="1" dirty="0" smtClean="0"/>
              <a:t> </a:t>
            </a:r>
            <a:endParaRPr lang="en-US" dirty="0" smtClean="0"/>
          </a:p>
          <a:p>
            <a:r>
              <a:rPr lang="en-US" i="1" dirty="0" smtClean="0"/>
              <a:t>This document is licensed under a Creative Commons Attribution Non-Commercial 3.0 United States license.  For more information about this license see</a:t>
            </a:r>
            <a:r>
              <a:rPr lang="en-US" i="1" dirty="0" smtClean="0">
                <a:hlinkClick r:id="rId5"/>
              </a:rPr>
              <a:t> http://creativecommons.org/licenses/by-nc/3.0/</a:t>
            </a:r>
            <a:r>
              <a:rPr lang="en-US" i="1" dirty="0" smtClean="0"/>
              <a:t> (In short, you can copy, distribute, and adapt this work as long as you give proper attribution and do not charge for it.)</a:t>
            </a: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For More Resources See: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71600"/>
            <a:ext cx="7772400" cy="4572000"/>
          </a:xfrm>
        </p:spPr>
        <p:txBody>
          <a:bodyPr>
            <a:normAutofit fontScale="92500" lnSpcReduction="10000"/>
          </a:bodyPr>
          <a:lstStyle/>
          <a:p>
            <a:pPr lvl="0" fontAlgn="base"/>
            <a:r>
              <a:rPr lang="en-US" dirty="0" smtClean="0"/>
              <a:t>“The Paperless Classroom with Google Docs” training video:</a:t>
            </a:r>
            <a:br>
              <a:rPr lang="en-US" dirty="0" smtClean="0"/>
            </a:br>
            <a:r>
              <a:rPr lang="en-US" dirty="0" smtClean="0">
                <a:hlinkClick r:id="rId2"/>
              </a:rPr>
              <a:t>http://www.youtube.com/watch?v=9ijAyGfaGxs</a:t>
            </a:r>
            <a:endParaRPr lang="en-US" dirty="0" smtClean="0"/>
          </a:p>
          <a:p>
            <a:pPr lvl="0" fontAlgn="base"/>
            <a:r>
              <a:rPr lang="en-US" dirty="0" smtClean="0"/>
              <a:t>“The Paperless Classroom with Google Docs” site:</a:t>
            </a:r>
            <a:br>
              <a:rPr lang="en-US" dirty="0" smtClean="0"/>
            </a:br>
            <a:r>
              <a:rPr lang="en-US" dirty="0" smtClean="0">
                <a:hlinkClick r:id="rId3"/>
              </a:rPr>
              <a:t>http://www.appsusergroup.org/presentations/paperless-classroom</a:t>
            </a:r>
            <a:endParaRPr lang="en-US" dirty="0" smtClean="0"/>
          </a:p>
          <a:p>
            <a:r>
              <a:rPr lang="en-US" dirty="0" smtClean="0"/>
              <a:t>“52 Ways to Use Google Drive in the Classroom” site:</a:t>
            </a:r>
            <a:r>
              <a:rPr lang="en-US" dirty="0" smtClean="0">
                <a:hlinkClick r:id="rId4"/>
              </a:rPr>
              <a:t>   </a:t>
            </a:r>
            <a:r>
              <a:rPr lang="en-US" u="sng" dirty="0" smtClean="0">
                <a:hlinkClick r:id="rId4"/>
              </a:rPr>
              <a:t>http://www.educatorstechnology.com/2012/04/52-secrets-students-should-know-about.html</a:t>
            </a:r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512064"/>
            <a:ext cx="8153400" cy="914400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Inside the May 06 – 10 Folder </a:t>
            </a:r>
            <a:endParaRPr lang="en-US" b="1" dirty="0">
              <a:solidFill>
                <a:srgbClr val="FFFF00"/>
              </a:solidFill>
            </a:endParaRPr>
          </a:p>
        </p:txBody>
      </p:sp>
      <p:pic>
        <p:nvPicPr>
          <p:cNvPr id="3686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04385" y="1600200"/>
            <a:ext cx="7801996" cy="464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33400"/>
            <a:ext cx="8153400" cy="914400"/>
          </a:xfrm>
        </p:spPr>
        <p:txBody>
          <a:bodyPr/>
          <a:lstStyle/>
          <a:p>
            <a:r>
              <a:rPr lang="en-US" sz="3600" b="1" dirty="0" smtClean="0">
                <a:solidFill>
                  <a:srgbClr val="FFFF00"/>
                </a:solidFill>
              </a:rPr>
              <a:t>Inside the Thurs/Fri May 09 – 10 Folder</a:t>
            </a:r>
            <a:endParaRPr lang="en-US" sz="3600" b="1" dirty="0">
              <a:solidFill>
                <a:srgbClr val="FFFF00"/>
              </a:solidFill>
            </a:endParaRPr>
          </a:p>
        </p:txBody>
      </p:sp>
      <p:pic>
        <p:nvPicPr>
          <p:cNvPr id="3789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66800" y="1804304"/>
            <a:ext cx="7338623" cy="47442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12064"/>
            <a:ext cx="7772400" cy="707136"/>
          </a:xfrm>
        </p:spPr>
        <p:txBody>
          <a:bodyPr/>
          <a:lstStyle/>
          <a:p>
            <a:r>
              <a:rPr lang="en-US" b="1" dirty="0" smtClean="0">
                <a:solidFill>
                  <a:srgbClr val="FFFF00"/>
                </a:solidFill>
              </a:rPr>
              <a:t>Signing In to Google Docs</a:t>
            </a:r>
            <a:endParaRPr lang="en-US" b="1" dirty="0">
              <a:solidFill>
                <a:srgbClr val="FFFF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71600"/>
            <a:ext cx="7772400" cy="5181600"/>
          </a:xfrm>
        </p:spPr>
        <p:txBody>
          <a:bodyPr>
            <a:normAutofit/>
          </a:bodyPr>
          <a:lstStyle/>
          <a:p>
            <a:endParaRPr lang="en-US" sz="3600" b="1" dirty="0" smtClean="0"/>
          </a:p>
          <a:p>
            <a:r>
              <a:rPr lang="en-US" sz="3600" b="1" dirty="0" smtClean="0"/>
              <a:t>Three easy ways to sign in to Google Docs</a:t>
            </a:r>
          </a:p>
          <a:p>
            <a:pPr marL="969264" lvl="1" indent="-514350">
              <a:buFont typeface="+mj-lt"/>
              <a:buAutoNum type="arabicPeriod"/>
            </a:pPr>
            <a:r>
              <a:rPr lang="en-US" sz="3200" b="1" dirty="0" smtClean="0"/>
              <a:t>From the SUSD Website</a:t>
            </a:r>
          </a:p>
          <a:p>
            <a:pPr lvl="1"/>
            <a:endParaRPr lang="en-US" sz="1500" b="1" dirty="0" smtClean="0"/>
          </a:p>
          <a:p>
            <a:pPr marL="969264" lvl="1" indent="-514350">
              <a:buFont typeface="+mj-lt"/>
              <a:buAutoNum type="arabicPeriod" startAt="2"/>
            </a:pPr>
            <a:r>
              <a:rPr lang="en-US" sz="3200" b="1" dirty="0" smtClean="0"/>
              <a:t>From </a:t>
            </a:r>
            <a:r>
              <a:rPr lang="en-US" sz="3200" b="1" dirty="0" smtClean="0"/>
              <a:t>SUSD LEARN</a:t>
            </a:r>
          </a:p>
          <a:p>
            <a:pPr lvl="1"/>
            <a:endParaRPr lang="en-US" sz="1400" b="1" dirty="0" smtClean="0"/>
          </a:p>
          <a:p>
            <a:pPr marL="969264" lvl="1" indent="-514350">
              <a:buFont typeface="+mj-lt"/>
              <a:buAutoNum type="arabicPeriod" startAt="3"/>
            </a:pPr>
            <a:r>
              <a:rPr lang="en-US" sz="3200" b="1" dirty="0" smtClean="0"/>
              <a:t>From G-mail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tro">
  <a:themeElements>
    <a:clrScheme name="Metro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Metro">
      <a:majorFont>
        <a:latin typeface="Consolas"/>
        <a:ea typeface=""/>
        <a:cs typeface=""/>
        <a:font script="Jpan" typeface="HG丸ｺﾞｼｯｸM-PRO"/>
        <a:font script="Hang" typeface="HY중고딕"/>
        <a:font script="Hans" typeface="华文楷体"/>
        <a:font script="Hant" typeface="新細明體"/>
        <a:font script="Arab" typeface="Tahoma"/>
        <a:font script="Hebr" typeface="Levenim MT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맑은 고딕"/>
        <a:font script="Hans" typeface="宋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tro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bg1">
                <a:shade val="100000"/>
                <a:satMod val="150000"/>
              </a:schemeClr>
            </a:gs>
            <a:gs pos="65000">
              <a:schemeClr val="bg1">
                <a:shade val="90000"/>
                <a:satMod val="375000"/>
              </a:schemeClr>
            </a:gs>
            <a:gs pos="100000">
              <a:schemeClr val="phClr">
                <a:tint val="88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0000"/>
                <a:satMod val="180000"/>
              </a:schemeClr>
              <a:schemeClr val="phClr">
                <a:tint val="90000"/>
                <a:satMod val="20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Metro</Template>
  <TotalTime>920</TotalTime>
  <Words>2077</Words>
  <Application>Microsoft Office PowerPoint</Application>
  <PresentationFormat>On-screen Show (4:3)</PresentationFormat>
  <Paragraphs>226</Paragraphs>
  <Slides>67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67</vt:i4>
      </vt:variant>
    </vt:vector>
  </HeadingPairs>
  <TitlesOfParts>
    <vt:vector size="68" baseType="lpstr">
      <vt:lpstr>Metro</vt:lpstr>
      <vt:lpstr>The Paperless Classroom with</vt:lpstr>
      <vt:lpstr>Slide 2</vt:lpstr>
      <vt:lpstr>Overview</vt:lpstr>
      <vt:lpstr>My Paperless Classroom</vt:lpstr>
      <vt:lpstr>Paperless Classroom Structure</vt:lpstr>
      <vt:lpstr>Inside the Classwork Folder</vt:lpstr>
      <vt:lpstr>Inside the May 06 – 10 Folder </vt:lpstr>
      <vt:lpstr>Inside the Thurs/Fri May 09 – 10 Folder</vt:lpstr>
      <vt:lpstr>Signing In to Google Docs</vt:lpstr>
      <vt:lpstr>A) Signing in to Google Docs from the SUSD Website</vt:lpstr>
      <vt:lpstr>Google Docs Sign-In Page from the SUSD Website</vt:lpstr>
      <vt:lpstr>B) Signing in to Google Docs from SUSD LEARN</vt:lpstr>
      <vt:lpstr>C) Signing in from G-mail </vt:lpstr>
      <vt:lpstr>Google Task Bar After Sign-In</vt:lpstr>
      <vt:lpstr>A) How to Find Student G-mail Accounts in LEARN</vt:lpstr>
      <vt:lpstr>B) How to Find Student G-mail Accounts in LEARN (cont)</vt:lpstr>
      <vt:lpstr>C) Listing of Student G-mail Accounts in LEARN</vt:lpstr>
      <vt:lpstr>How to Organize  Student Gmail Accounts</vt:lpstr>
      <vt:lpstr>Naming Documents and Folders</vt:lpstr>
      <vt:lpstr>How to Choose Sharing Options</vt:lpstr>
      <vt:lpstr>Can Edit</vt:lpstr>
      <vt:lpstr>Can Comment</vt:lpstr>
      <vt:lpstr>Can View</vt:lpstr>
      <vt:lpstr>Sharing a Document with Specific People </vt:lpstr>
      <vt:lpstr>Using “Share” to Change or Remove People </vt:lpstr>
      <vt:lpstr>How to Share a Document as a Link</vt:lpstr>
      <vt:lpstr>How to Share a Document as a Link</vt:lpstr>
      <vt:lpstr>How to Use Folders</vt:lpstr>
      <vt:lpstr>Creating a New Folder</vt:lpstr>
      <vt:lpstr>Creating a New Folder</vt:lpstr>
      <vt:lpstr>Creating a New Folder</vt:lpstr>
      <vt:lpstr>Creating a Folder</vt:lpstr>
      <vt:lpstr>Creating a New Folder</vt:lpstr>
      <vt:lpstr>Moving versus Adding Folders</vt:lpstr>
      <vt:lpstr>How to Move Documents</vt:lpstr>
      <vt:lpstr>Sharing a Folder</vt:lpstr>
      <vt:lpstr>How to Share a Folder</vt:lpstr>
      <vt:lpstr>How to Share a Folder</vt:lpstr>
      <vt:lpstr>How to Share a Folder</vt:lpstr>
      <vt:lpstr>How to Change Permissions For a Folder</vt:lpstr>
      <vt:lpstr>How to Change Permissions For a Folder</vt:lpstr>
      <vt:lpstr>Using Folders as Student Handout Folders </vt:lpstr>
      <vt:lpstr>Using Folders as Student Turn-In Folders</vt:lpstr>
      <vt:lpstr>How Turn-In folders are Made and Managed: </vt:lpstr>
      <vt:lpstr>How Turn-In folders are Made and Managed:</vt:lpstr>
      <vt:lpstr>How Turn-In folders are Made and Managed:</vt:lpstr>
      <vt:lpstr>Organizing Student Turn-In Folders</vt:lpstr>
      <vt:lpstr>Organizing Student Turn-In Folders</vt:lpstr>
      <vt:lpstr>Organizing Student Turn-In Folders</vt:lpstr>
      <vt:lpstr>Organizing Student Turn-In Folders</vt:lpstr>
      <vt:lpstr>Example Student Turn-In Folder</vt:lpstr>
      <vt:lpstr>How to Use Forms to Turn In Assignments </vt:lpstr>
      <vt:lpstr>Using Templates</vt:lpstr>
      <vt:lpstr>Using Templates</vt:lpstr>
      <vt:lpstr>Using Templates</vt:lpstr>
      <vt:lpstr>How to Use Comments in the Grading Process </vt:lpstr>
      <vt:lpstr>Example Grading Comments</vt:lpstr>
      <vt:lpstr>How to Use Revision History </vt:lpstr>
      <vt:lpstr>How to Use Revision History</vt:lpstr>
      <vt:lpstr>Using Google “Scripts”</vt:lpstr>
      <vt:lpstr>Example Scripts</vt:lpstr>
      <vt:lpstr>Using Flubaroo for Grading</vt:lpstr>
      <vt:lpstr>Using Flubaroo for Grading</vt:lpstr>
      <vt:lpstr>Using Flubaroo for Grading</vt:lpstr>
      <vt:lpstr>Using Flubaroo for Grading</vt:lpstr>
      <vt:lpstr>Acknowledgements</vt:lpstr>
      <vt:lpstr>For More Resources See: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Paperless Classroom</dc:title>
  <dc:creator>Martin</dc:creator>
  <cp:lastModifiedBy>Martin</cp:lastModifiedBy>
  <cp:revision>130</cp:revision>
  <dcterms:created xsi:type="dcterms:W3CDTF">2013-05-29T12:53:47Z</dcterms:created>
  <dcterms:modified xsi:type="dcterms:W3CDTF">2013-06-05T18:31:01Z</dcterms:modified>
</cp:coreProperties>
</file>