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57" r:id="rId4"/>
    <p:sldId id="260" r:id="rId5"/>
    <p:sldId id="259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DFEBA-89F8-45CD-BAE7-66EB2BFD24AC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01DFEBA-89F8-45CD-BAE7-66EB2BFD24AC}" type="datetimeFigureOut">
              <a:rPr lang="en-US" smtClean="0"/>
              <a:t>2/1/2015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2E2D19D-4149-419C-BA61-BA2BAD37FBA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Vocabulary 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February 2-6</a:t>
            </a:r>
            <a:endParaRPr lang="en-U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91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summarize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 </a:t>
            </a:r>
            <a:r>
              <a:rPr lang="en-US" sz="4000" dirty="0">
                <a:latin typeface="Comic Sans MS" panose="030F0702030302020204" pitchFamily="66" charset="0"/>
              </a:rPr>
              <a:t>to tell (information) again using fewer </a:t>
            </a:r>
            <a:r>
              <a:rPr lang="en-US" sz="4000" dirty="0" smtClean="0">
                <a:latin typeface="Comic Sans MS" panose="030F0702030302020204" pitchFamily="66" charset="0"/>
              </a:rPr>
              <a:t>words.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verb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Synonyms</a:t>
            </a:r>
            <a:r>
              <a:rPr lang="en-US" sz="4000" dirty="0" smtClean="0">
                <a:latin typeface="Comic Sans MS" panose="030F0702030302020204" pitchFamily="66" charset="0"/>
              </a:rPr>
              <a:t>: recap, sum up</a:t>
            </a:r>
            <a:endParaRPr lang="en-US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9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300" i="1" dirty="0" smtClean="0">
                <a:latin typeface="Comic Sans MS" panose="030F0702030302020204" pitchFamily="66" charset="0"/>
              </a:rPr>
              <a:t>summarize</a:t>
            </a:r>
            <a:endParaRPr lang="en-US" sz="3300" i="1" dirty="0">
              <a:latin typeface="Comic Sans MS" panose="030F0702030302020204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2130552"/>
            <a:ext cx="2444497" cy="4243615"/>
          </a:xfrm>
        </p:spPr>
        <p:txBody>
          <a:bodyPr>
            <a:normAutofit/>
          </a:bodyPr>
          <a:lstStyle/>
          <a:p>
            <a:r>
              <a:rPr lang="en-US" sz="3400" dirty="0" smtClean="0">
                <a:latin typeface="Comic Sans MS" panose="030F0702030302020204" pitchFamily="66" charset="0"/>
              </a:rPr>
              <a:t>After the lesson, the boys had to summarize what they learned.</a:t>
            </a:r>
            <a:endParaRPr lang="en-US" sz="3400" dirty="0">
              <a:latin typeface="Comic Sans MS" panose="030F0702030302020204" pitchFamily="66" charset="0"/>
            </a:endParaRPr>
          </a:p>
        </p:txBody>
      </p:sp>
      <p:pic>
        <p:nvPicPr>
          <p:cNvPr id="3074" name="Picture 2" descr="C:\Users\maryki\Desktop\images\images.jpg21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905001"/>
            <a:ext cx="53340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121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observation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</a:t>
            </a:r>
            <a:r>
              <a:rPr lang="en-US" sz="4000" dirty="0"/>
              <a:t> </a:t>
            </a:r>
            <a:r>
              <a:rPr lang="en-US" sz="4000" dirty="0">
                <a:latin typeface="Comic Sans MS" panose="030F0702030302020204" pitchFamily="66" charset="0"/>
              </a:rPr>
              <a:t>something you notice by watching and </a:t>
            </a:r>
            <a:r>
              <a:rPr lang="en-US" sz="4000" dirty="0" smtClean="0">
                <a:latin typeface="Comic Sans MS" panose="030F0702030302020204" pitchFamily="66" charset="0"/>
              </a:rPr>
              <a:t>listening.</a:t>
            </a:r>
          </a:p>
          <a:p>
            <a:r>
              <a:rPr lang="en-US" sz="4000" dirty="0" smtClean="0">
                <a:latin typeface="Comic Sans MS" panose="030F0702030302020204" pitchFamily="66" charset="0"/>
              </a:rPr>
              <a:t> </a:t>
            </a:r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verb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Synonyms</a:t>
            </a:r>
            <a:r>
              <a:rPr lang="en-US" sz="4000" dirty="0" smtClean="0">
                <a:latin typeface="Comic Sans MS" panose="030F0702030302020204" pitchFamily="66" charset="0"/>
              </a:rPr>
              <a:t>: notice</a:t>
            </a:r>
            <a:endParaRPr lang="en-US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59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i="1" dirty="0" smtClean="0"/>
              <a:t>observation</a:t>
            </a:r>
            <a:endParaRPr lang="en-US" sz="3000" i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2130552"/>
            <a:ext cx="2590800" cy="4243615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Comic Sans MS" panose="030F0702030302020204" pitchFamily="66" charset="0"/>
              </a:rPr>
              <a:t>The scientists observation of the experiment was vital for the data.</a:t>
            </a:r>
          </a:p>
          <a:p>
            <a:endParaRPr lang="en-US" sz="3200" dirty="0">
              <a:latin typeface="Comic Sans MS" panose="030F0702030302020204" pitchFamily="66" charset="0"/>
            </a:endParaRPr>
          </a:p>
        </p:txBody>
      </p:sp>
      <p:pic>
        <p:nvPicPr>
          <p:cNvPr id="4098" name="Picture 2" descr="C:\Users\maryki\Desktop\images\index.jpg21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514600"/>
            <a:ext cx="41910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470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collaboration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 </a:t>
            </a:r>
            <a:r>
              <a:rPr lang="en-US" sz="4000" dirty="0">
                <a:latin typeface="Comic Sans MS" panose="030F0702030302020204" pitchFamily="66" charset="0"/>
              </a:rPr>
              <a:t>to work with another person or group in order to achieve or do something</a:t>
            </a:r>
            <a:endParaRPr lang="en-US" sz="4000" dirty="0" smtClean="0">
              <a:latin typeface="Comic Sans MS" panose="030F0702030302020204" pitchFamily="66" charset="0"/>
            </a:endParaRP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verb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Synonyms</a:t>
            </a:r>
            <a:r>
              <a:rPr lang="en-US" sz="4000" dirty="0" smtClean="0">
                <a:latin typeface="Comic Sans MS" panose="030F0702030302020204" pitchFamily="66" charset="0"/>
              </a:rPr>
              <a:t>: cooperation, communicate</a:t>
            </a:r>
            <a:endParaRPr lang="en-US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24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i="1" dirty="0" smtClean="0">
                <a:latin typeface="Comic Sans MS" panose="030F0702030302020204" pitchFamily="66" charset="0"/>
              </a:rPr>
              <a:t>collaborate</a:t>
            </a:r>
            <a:endParaRPr lang="en-US" sz="2800" i="1" dirty="0">
              <a:latin typeface="Comic Sans MS" panose="030F0702030302020204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2130552"/>
            <a:ext cx="2895600" cy="4243615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Comic Sans MS" panose="030F0702030302020204" pitchFamily="66" charset="0"/>
              </a:rPr>
              <a:t>After the win, the players collaborate on their success.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pic>
        <p:nvPicPr>
          <p:cNvPr id="5122" name="Picture 2" descr="C:\Users\maryki\Desktop\images\index.jpg78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1600200"/>
            <a:ext cx="40386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170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editorial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 </a:t>
            </a:r>
            <a:r>
              <a:rPr lang="en-US" sz="4000" dirty="0">
                <a:latin typeface="Comic Sans MS" panose="030F0702030302020204" pitchFamily="66" charset="0"/>
              </a:rPr>
              <a:t>an essay in a newspaper or magazine that gives the opinions of its editors or </a:t>
            </a:r>
            <a:r>
              <a:rPr lang="en-US" sz="4000" dirty="0" smtClean="0">
                <a:latin typeface="Comic Sans MS" panose="030F0702030302020204" pitchFamily="66" charset="0"/>
              </a:rPr>
              <a:t>publishers.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noun</a:t>
            </a:r>
          </a:p>
        </p:txBody>
      </p:sp>
    </p:spTree>
    <p:extLst>
      <p:ext uri="{BB962C8B-B14F-4D97-AF65-F5344CB8AC3E}">
        <p14:creationId xmlns:p14="http://schemas.microsoft.com/office/powerpoint/2010/main" val="122949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i="1" dirty="0" smtClean="0">
                <a:latin typeface="Comic Sans MS" panose="030F0702030302020204" pitchFamily="66" charset="0"/>
              </a:rPr>
              <a:t>editorial</a:t>
            </a:r>
            <a:endParaRPr lang="en-US" sz="4400" i="1" dirty="0">
              <a:latin typeface="Comic Sans MS" panose="030F0702030302020204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0552"/>
            <a:ext cx="2285999" cy="4243615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Comic Sans MS" panose="030F0702030302020204" pitchFamily="66" charset="0"/>
              </a:rPr>
              <a:t>The editorial in the newspaper was on a Giant Panda. </a:t>
            </a:r>
            <a:endParaRPr lang="en-US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2" descr="C:\Users\maryki\Desktop\images\images.jpg33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828800"/>
            <a:ext cx="42672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315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opinion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 </a:t>
            </a:r>
            <a:r>
              <a:rPr lang="en-US" sz="4000" dirty="0">
                <a:latin typeface="Comic Sans MS" panose="030F0702030302020204" pitchFamily="66" charset="0"/>
              </a:rPr>
              <a:t>what someone thinks about a particular </a:t>
            </a:r>
            <a:r>
              <a:rPr lang="en-US" sz="4000" dirty="0" smtClean="0">
                <a:latin typeface="Comic Sans MS" panose="030F0702030302020204" pitchFamily="66" charset="0"/>
              </a:rPr>
              <a:t>thing.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noun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Synonyms</a:t>
            </a:r>
            <a:r>
              <a:rPr lang="en-US" sz="4000" dirty="0" smtClean="0">
                <a:latin typeface="Comic Sans MS" panose="030F0702030302020204" pitchFamily="66" charset="0"/>
              </a:rPr>
              <a:t>: belief, judgment, feeling</a:t>
            </a:r>
            <a:endParaRPr lang="en-US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615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438400" cy="1261872"/>
          </a:xfrm>
        </p:spPr>
        <p:txBody>
          <a:bodyPr>
            <a:normAutofit/>
          </a:bodyPr>
          <a:lstStyle/>
          <a:p>
            <a:r>
              <a:rPr lang="en-US" sz="3600" i="1" dirty="0" smtClean="0">
                <a:latin typeface="Comic Sans MS" panose="030F0702030302020204" pitchFamily="66" charset="0"/>
              </a:rPr>
              <a:t>opinion</a:t>
            </a:r>
            <a:endParaRPr lang="en-US" sz="3600" i="1" dirty="0">
              <a:latin typeface="Comic Sans MS" panose="030F0702030302020204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2130552"/>
            <a:ext cx="2590799" cy="4243615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Comic Sans MS" panose="030F0702030302020204" pitchFamily="66" charset="0"/>
              </a:rPr>
              <a:t>The fourth </a:t>
            </a:r>
          </a:p>
          <a:p>
            <a:r>
              <a:rPr lang="en-US" sz="3600" dirty="0" smtClean="0">
                <a:latin typeface="Comic Sans MS" panose="030F0702030302020204" pitchFamily="66" charset="0"/>
              </a:rPr>
              <a:t>Graders wrote an opinion on dress code.</a:t>
            </a:r>
            <a:endParaRPr lang="en-US" sz="3600" dirty="0">
              <a:latin typeface="Comic Sans MS" panose="030F0702030302020204" pitchFamily="66" charset="0"/>
            </a:endParaRPr>
          </a:p>
        </p:txBody>
      </p:sp>
      <p:pic>
        <p:nvPicPr>
          <p:cNvPr id="5" name="Picture 2" descr="C:\Users\maryki\Desktop\images\images.jpg0909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600200"/>
            <a:ext cx="41910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751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gist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 </a:t>
            </a:r>
            <a:r>
              <a:rPr lang="en-US" sz="4000" dirty="0">
                <a:latin typeface="Comic Sans MS" panose="030F0702030302020204" pitchFamily="66" charset="0"/>
              </a:rPr>
              <a:t>the main point or </a:t>
            </a:r>
            <a:r>
              <a:rPr lang="en-US" sz="4000" dirty="0" smtClean="0">
                <a:latin typeface="Comic Sans MS" panose="030F0702030302020204" pitchFamily="66" charset="0"/>
              </a:rPr>
              <a:t>part of a text (usually 20 words or less)</a:t>
            </a:r>
            <a:endParaRPr lang="en-US" sz="4000" dirty="0" smtClean="0">
              <a:latin typeface="Comic Sans MS" panose="030F0702030302020204" pitchFamily="66" charset="0"/>
            </a:endParaRP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noun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Synonyms</a:t>
            </a:r>
            <a:r>
              <a:rPr lang="en-US" sz="4000" dirty="0" smtClean="0">
                <a:latin typeface="Comic Sans MS" panose="030F0702030302020204" pitchFamily="66" charset="0"/>
              </a:rPr>
              <a:t>: sum, point</a:t>
            </a:r>
            <a:endParaRPr lang="en-US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650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92080"/>
            <a:ext cx="2743200" cy="1261872"/>
          </a:xfrm>
        </p:spPr>
        <p:txBody>
          <a:bodyPr>
            <a:normAutofit/>
          </a:bodyPr>
          <a:lstStyle/>
          <a:p>
            <a:r>
              <a:rPr lang="en-US" sz="3400" i="1" dirty="0" smtClean="0">
                <a:latin typeface="Comic Sans MS" panose="030F0702030302020204" pitchFamily="66" charset="0"/>
              </a:rPr>
              <a:t>gist</a:t>
            </a:r>
            <a:endParaRPr lang="en-US" sz="3400" i="1" dirty="0">
              <a:latin typeface="Comic Sans MS" panose="030F0702030302020204" pitchFamily="66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" y="2130552"/>
            <a:ext cx="2667000" cy="4575048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Comic Sans MS" panose="030F0702030302020204" pitchFamily="66" charset="0"/>
              </a:rPr>
              <a:t>The</a:t>
            </a:r>
          </a:p>
          <a:p>
            <a:r>
              <a:rPr lang="en-US" sz="3200" dirty="0" smtClean="0">
                <a:latin typeface="Comic Sans MS" panose="030F0702030302020204" pitchFamily="66" charset="0"/>
              </a:rPr>
              <a:t>students understood the gist of the reading lesson.</a:t>
            </a:r>
            <a:endParaRPr lang="en-US" sz="32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C:\Users\maryki\Desktop\images\images.jpg343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752600"/>
            <a:ext cx="5105400" cy="3505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672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anose="030F0702030302020204" pitchFamily="66" charset="0"/>
              </a:rPr>
              <a:t>reason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u="sng" dirty="0" smtClean="0">
                <a:latin typeface="Comic Sans MS" panose="030F0702030302020204" pitchFamily="66" charset="0"/>
              </a:rPr>
              <a:t>Definition</a:t>
            </a:r>
            <a:r>
              <a:rPr lang="en-US" sz="4000" dirty="0" smtClean="0">
                <a:latin typeface="Comic Sans MS" panose="030F0702030302020204" pitchFamily="66" charset="0"/>
              </a:rPr>
              <a:t>: </a:t>
            </a:r>
            <a:r>
              <a:rPr lang="en-US" sz="4000" dirty="0">
                <a:latin typeface="Comic Sans MS" panose="030F0702030302020204" pitchFamily="66" charset="0"/>
              </a:rPr>
              <a:t>a statement or fact that explains why something is the way it is, why someone does, thinks, or says something, or why someone behaves a certain </a:t>
            </a:r>
            <a:r>
              <a:rPr lang="en-US" sz="4000" dirty="0" smtClean="0">
                <a:latin typeface="Comic Sans MS" panose="030F0702030302020204" pitchFamily="66" charset="0"/>
              </a:rPr>
              <a:t>way. </a:t>
            </a:r>
            <a:r>
              <a:rPr lang="en-US" sz="4000" b="1" u="sng" dirty="0" smtClean="0">
                <a:latin typeface="Comic Sans MS" panose="030F0702030302020204" pitchFamily="66" charset="0"/>
              </a:rPr>
              <a:t>Part of Speech</a:t>
            </a:r>
            <a:r>
              <a:rPr lang="en-US" sz="4000" dirty="0" smtClean="0">
                <a:latin typeface="Comic Sans MS" panose="030F0702030302020204" pitchFamily="66" charset="0"/>
              </a:rPr>
              <a:t>: noun</a:t>
            </a:r>
          </a:p>
          <a:p>
            <a:r>
              <a:rPr lang="en-US" sz="4000" b="1" u="sng" dirty="0" smtClean="0">
                <a:latin typeface="Comic Sans MS" panose="030F0702030302020204" pitchFamily="66" charset="0"/>
              </a:rPr>
              <a:t>Synonyms</a:t>
            </a:r>
            <a:r>
              <a:rPr lang="en-US" sz="4000" dirty="0" smtClean="0">
                <a:latin typeface="Comic Sans MS" panose="030F0702030302020204" pitchFamily="66" charset="0"/>
              </a:rPr>
              <a:t>: explanation, rationale</a:t>
            </a:r>
            <a:endParaRPr lang="en-US" sz="4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97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92080"/>
            <a:ext cx="2514600" cy="1261872"/>
          </a:xfrm>
        </p:spPr>
        <p:txBody>
          <a:bodyPr>
            <a:normAutofit/>
          </a:bodyPr>
          <a:lstStyle/>
          <a:p>
            <a:r>
              <a:rPr lang="en-US" sz="3200" i="1" dirty="0" smtClean="0"/>
              <a:t>reason</a:t>
            </a:r>
            <a:endParaRPr lang="en-US" sz="3200" i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8600" y="2130552"/>
            <a:ext cx="2590800" cy="4243615"/>
          </a:xfrm>
        </p:spPr>
        <p:txBody>
          <a:bodyPr>
            <a:normAutofit/>
          </a:bodyPr>
          <a:lstStyle/>
          <a:p>
            <a:r>
              <a:rPr lang="en-US" sz="3000" dirty="0" smtClean="0">
                <a:latin typeface="Comic Sans MS" panose="030F0702030302020204" pitchFamily="66" charset="0"/>
              </a:rPr>
              <a:t>The reason Stephanie missed two days of school was because she had the flu.</a:t>
            </a:r>
            <a:endParaRPr lang="en-US" sz="3000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 descr="C:\Users\maryki\Desktop\images\images.jpg09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905001"/>
            <a:ext cx="4724400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33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1560</TotalTime>
  <Words>284</Words>
  <Application>Microsoft Office PowerPoint</Application>
  <PresentationFormat>On-screen Show (4:3)</PresentationFormat>
  <Paragraphs>44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Clarity</vt:lpstr>
      <vt:lpstr>Vocabulary </vt:lpstr>
      <vt:lpstr>editorial</vt:lpstr>
      <vt:lpstr>editorial</vt:lpstr>
      <vt:lpstr>opinion</vt:lpstr>
      <vt:lpstr>opinion</vt:lpstr>
      <vt:lpstr>gist</vt:lpstr>
      <vt:lpstr>gist</vt:lpstr>
      <vt:lpstr>reason</vt:lpstr>
      <vt:lpstr>reason</vt:lpstr>
      <vt:lpstr>summarize</vt:lpstr>
      <vt:lpstr>summarize</vt:lpstr>
      <vt:lpstr>observation</vt:lpstr>
      <vt:lpstr>observation</vt:lpstr>
      <vt:lpstr>collaboration</vt:lpstr>
      <vt:lpstr>collaborate</vt:lpstr>
    </vt:vector>
  </TitlesOfParts>
  <Company>SUSD #12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Vocabulary</dc:title>
  <dc:creator>Windows User</dc:creator>
  <cp:lastModifiedBy>Windows User</cp:lastModifiedBy>
  <cp:revision>21</cp:revision>
  <dcterms:created xsi:type="dcterms:W3CDTF">2014-11-25T01:52:45Z</dcterms:created>
  <dcterms:modified xsi:type="dcterms:W3CDTF">2015-02-01T23:40:30Z</dcterms:modified>
</cp:coreProperties>
</file>