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28"/>
  </p:notesMasterIdLst>
  <p:sldIdLst>
    <p:sldId id="256" r:id="rId2"/>
    <p:sldId id="258" r:id="rId3"/>
    <p:sldId id="257" r:id="rId4"/>
    <p:sldId id="260" r:id="rId5"/>
    <p:sldId id="259" r:id="rId6"/>
    <p:sldId id="261" r:id="rId7"/>
    <p:sldId id="262" r:id="rId8"/>
    <p:sldId id="263" r:id="rId9"/>
    <p:sldId id="264" r:id="rId10"/>
    <p:sldId id="266" r:id="rId11"/>
    <p:sldId id="265" r:id="rId12"/>
    <p:sldId id="267" r:id="rId13"/>
    <p:sldId id="268" r:id="rId14"/>
    <p:sldId id="270" r:id="rId15"/>
    <p:sldId id="271" r:id="rId16"/>
    <p:sldId id="273" r:id="rId17"/>
    <p:sldId id="272" r:id="rId18"/>
    <p:sldId id="274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6FFA50-5C10-45A6-B033-CD87D4272900}" type="datetimeFigureOut">
              <a:rPr lang="en-US" smtClean="0"/>
              <a:t>2/16/2015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910FBF-5AB1-48E2-9DD1-1E0DE7CF22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6461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910FBF-5AB1-48E2-9DD1-1E0DE7CF22E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1208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910FBF-5AB1-48E2-9DD1-1E0DE7CF22E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7070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DFEBA-89F8-45CD-BAE7-66EB2BFD24AC}" type="datetimeFigureOut">
              <a:rPr lang="en-US" smtClean="0"/>
              <a:t>2/16/2015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2D19D-4149-419C-BA61-BA2BAD37FB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DFEBA-89F8-45CD-BAE7-66EB2BFD24AC}" type="datetimeFigureOut">
              <a:rPr lang="en-US" smtClean="0"/>
              <a:t>2/16/2015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2D19D-4149-419C-BA61-BA2BAD37FB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DFEBA-89F8-45CD-BAE7-66EB2BFD24AC}" type="datetimeFigureOut">
              <a:rPr lang="en-US" smtClean="0"/>
              <a:t>2/16/2015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2D19D-4149-419C-BA61-BA2BAD37FB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DFEBA-89F8-45CD-BAE7-66EB2BFD24AC}" type="datetimeFigureOut">
              <a:rPr lang="en-US" smtClean="0"/>
              <a:t>2/16/2015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2D19D-4149-419C-BA61-BA2BAD37FB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DFEBA-89F8-45CD-BAE7-66EB2BFD24AC}" type="datetimeFigureOut">
              <a:rPr lang="en-US" smtClean="0"/>
              <a:t>2/16/2015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2D19D-4149-419C-BA61-BA2BAD37FB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DFEBA-89F8-45CD-BAE7-66EB2BFD24AC}" type="datetimeFigureOut">
              <a:rPr lang="en-US" smtClean="0"/>
              <a:t>2/16/2015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2D19D-4149-419C-BA61-BA2BAD37FBA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DFEBA-89F8-45CD-BAE7-66EB2BFD24AC}" type="datetimeFigureOut">
              <a:rPr lang="en-US" smtClean="0"/>
              <a:t>2/16/2015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2D19D-4149-419C-BA61-BA2BAD37FB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DFEBA-89F8-45CD-BAE7-66EB2BFD24AC}" type="datetimeFigureOut">
              <a:rPr lang="en-US" smtClean="0"/>
              <a:t>2/16/2015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2D19D-4149-419C-BA61-BA2BAD37FB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DFEBA-89F8-45CD-BAE7-66EB2BFD24AC}" type="datetimeFigureOut">
              <a:rPr lang="en-US" smtClean="0"/>
              <a:t>2/16/2015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2D19D-4149-419C-BA61-BA2BAD37FB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DFEBA-89F8-45CD-BAE7-66EB2BFD24AC}" type="datetimeFigureOut">
              <a:rPr lang="en-US" smtClean="0"/>
              <a:t>2/16/2015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2E2D19D-4149-419C-BA61-BA2BAD37FB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DFEBA-89F8-45CD-BAE7-66EB2BFD24AC}" type="datetimeFigureOut">
              <a:rPr lang="en-US" smtClean="0"/>
              <a:t>2/16/2015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2D19D-4149-419C-BA61-BA2BAD37FB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01DFEBA-89F8-45CD-BAE7-66EB2BFD24AC}" type="datetimeFigureOut">
              <a:rPr lang="en-US" smtClean="0"/>
              <a:t>2/16/2015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92E2D19D-4149-419C-BA61-BA2BAD37FBA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1012035" y="1776042"/>
            <a:ext cx="5591802" cy="1096115"/>
          </a:xfrm>
        </p:spPr>
        <p:txBody>
          <a:bodyPr/>
          <a:lstStyle/>
          <a:p>
            <a:pPr algn="ctr"/>
            <a:r>
              <a:rPr lang="en-US" sz="4000" dirty="0" smtClean="0">
                <a:latin typeface="Comic Sans MS" panose="030F0702030302020204" pitchFamily="66" charset="0"/>
              </a:rPr>
              <a:t>Vocabulary </a:t>
            </a:r>
            <a:endParaRPr lang="en-US" sz="4000" dirty="0">
              <a:latin typeface="Comic Sans MS" panose="030F0702030302020204" pitchFamily="66" charset="0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1800" dirty="0" smtClean="0"/>
              <a:t>February 16-20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151918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mic Sans MS" panose="030F0702030302020204" pitchFamily="66" charset="0"/>
              </a:rPr>
              <a:t>punctuation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4000" b="1" u="sng" dirty="0" smtClean="0">
                <a:latin typeface="Comic Sans MS" panose="030F0702030302020204" pitchFamily="66" charset="0"/>
              </a:rPr>
              <a:t>Definition</a:t>
            </a:r>
            <a:r>
              <a:rPr lang="en-US" sz="4000" dirty="0" smtClean="0">
                <a:latin typeface="Comic Sans MS" panose="030F0702030302020204" pitchFamily="66" charset="0"/>
              </a:rPr>
              <a:t>: </a:t>
            </a:r>
            <a:r>
              <a:rPr lang="en-US" sz="4000" dirty="0">
                <a:latin typeface="Comic Sans MS" panose="030F0702030302020204" pitchFamily="66" charset="0"/>
              </a:rPr>
              <a:t>the marks (such as periods and commas) in a piece of writing that make its meaning clear and that separate it into sentences, clauses, etc. </a:t>
            </a:r>
            <a:endParaRPr lang="en-US" sz="4000" dirty="0" smtClean="0">
              <a:latin typeface="Comic Sans MS" panose="030F0702030302020204" pitchFamily="66" charset="0"/>
            </a:endParaRPr>
          </a:p>
          <a:p>
            <a:r>
              <a:rPr lang="en-US" sz="4000" b="1" u="sng" dirty="0" smtClean="0">
                <a:latin typeface="Comic Sans MS" panose="030F0702030302020204" pitchFamily="66" charset="0"/>
              </a:rPr>
              <a:t>Part of Speech</a:t>
            </a:r>
            <a:r>
              <a:rPr lang="en-US" sz="4000" dirty="0" smtClean="0">
                <a:latin typeface="Comic Sans MS" panose="030F0702030302020204" pitchFamily="66" charset="0"/>
              </a:rPr>
              <a:t>: noun</a:t>
            </a:r>
          </a:p>
        </p:txBody>
      </p:sp>
    </p:spTree>
    <p:extLst>
      <p:ext uri="{BB962C8B-B14F-4D97-AF65-F5344CB8AC3E}">
        <p14:creationId xmlns:p14="http://schemas.microsoft.com/office/powerpoint/2010/main" val="288496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3300" i="1" dirty="0" smtClean="0">
                <a:latin typeface="Comic Sans MS" panose="030F0702030302020204" pitchFamily="66" charset="0"/>
              </a:rPr>
              <a:t>           punctuation</a:t>
            </a:r>
            <a:endParaRPr lang="en-US" sz="3300" i="1" dirty="0">
              <a:latin typeface="Comic Sans MS" panose="030F0702030302020204" pitchFamily="66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914400"/>
            <a:ext cx="2971800" cy="5459767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While writing, I made sure my punctuation was correct.</a:t>
            </a:r>
            <a:endParaRPr lang="en-US" sz="36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5" name="Picture 2" descr="C:\Users\maryki\Desktop\images\punctuation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2438400"/>
            <a:ext cx="3733799" cy="411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1211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mic Sans MS" panose="030F0702030302020204" pitchFamily="66" charset="0"/>
              </a:rPr>
              <a:t>complete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b="1" u="sng" dirty="0" smtClean="0">
                <a:latin typeface="Comic Sans MS" panose="030F0702030302020204" pitchFamily="66" charset="0"/>
              </a:rPr>
              <a:t>Definition</a:t>
            </a:r>
            <a:r>
              <a:rPr lang="en-US" sz="4000" dirty="0" smtClean="0">
                <a:latin typeface="Comic Sans MS" panose="030F0702030302020204" pitchFamily="66" charset="0"/>
              </a:rPr>
              <a:t>:</a:t>
            </a:r>
            <a:r>
              <a:rPr lang="en-US" sz="4000" dirty="0">
                <a:latin typeface="Comic Sans MS" panose="030F0702030302020204" pitchFamily="66" charset="0"/>
              </a:rPr>
              <a:t> having all necessary parts, elements, or </a:t>
            </a:r>
            <a:r>
              <a:rPr lang="en-US" sz="4000" dirty="0" smtClean="0">
                <a:latin typeface="Comic Sans MS" panose="030F0702030302020204" pitchFamily="66" charset="0"/>
              </a:rPr>
              <a:t>steps. </a:t>
            </a:r>
          </a:p>
          <a:p>
            <a:r>
              <a:rPr lang="en-US" sz="4000" b="1" u="sng" dirty="0" smtClean="0">
                <a:latin typeface="Comic Sans MS" panose="030F0702030302020204" pitchFamily="66" charset="0"/>
              </a:rPr>
              <a:t>Part of Speech</a:t>
            </a:r>
            <a:r>
              <a:rPr lang="en-US" sz="4000" dirty="0" smtClean="0">
                <a:latin typeface="Comic Sans MS" panose="030F0702030302020204" pitchFamily="66" charset="0"/>
              </a:rPr>
              <a:t>: adjective</a:t>
            </a:r>
          </a:p>
          <a:p>
            <a:r>
              <a:rPr lang="en-US" sz="4000" b="1" u="sng" dirty="0" smtClean="0">
                <a:latin typeface="Comic Sans MS" panose="030F0702030302020204" pitchFamily="66" charset="0"/>
              </a:rPr>
              <a:t>Synonyms</a:t>
            </a:r>
            <a:r>
              <a:rPr lang="en-US" sz="4000" dirty="0" smtClean="0">
                <a:latin typeface="Comic Sans MS" panose="030F0702030302020204" pitchFamily="66" charset="0"/>
              </a:rPr>
              <a:t>: entire, whole</a:t>
            </a:r>
            <a:endParaRPr lang="en-US" sz="4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3591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3000" i="1" dirty="0" smtClean="0"/>
              <a:t>                complete</a:t>
            </a:r>
            <a:endParaRPr lang="en-US" sz="3000" i="1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2130552"/>
            <a:ext cx="2590800" cy="4243615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Students had to complete their assessment during that class period.</a:t>
            </a:r>
          </a:p>
          <a:p>
            <a:endParaRPr lang="en-US" sz="3200" dirty="0">
              <a:latin typeface="Comic Sans MS" panose="030F0702030302020204" pitchFamily="66" charset="0"/>
            </a:endParaRPr>
          </a:p>
        </p:txBody>
      </p:sp>
      <p:pic>
        <p:nvPicPr>
          <p:cNvPr id="5" name="Picture 2" descr="C:\Users\maryki\Desktop\images\complete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4462" y="2362200"/>
            <a:ext cx="3462338" cy="35051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4709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mic Sans MS" panose="030F0702030302020204" pitchFamily="66" charset="0"/>
              </a:rPr>
              <a:t>conventions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b="1" u="sng" dirty="0" smtClean="0">
                <a:latin typeface="Comic Sans MS" panose="030F0702030302020204" pitchFamily="66" charset="0"/>
              </a:rPr>
              <a:t>Definition</a:t>
            </a:r>
            <a:r>
              <a:rPr lang="en-US" sz="4000" dirty="0" smtClean="0">
                <a:latin typeface="Comic Sans MS" panose="030F0702030302020204" pitchFamily="66" charset="0"/>
              </a:rPr>
              <a:t>: </a:t>
            </a:r>
            <a:r>
              <a:rPr lang="en-US" sz="4000" dirty="0">
                <a:latin typeface="Comic Sans MS" panose="030F0702030302020204" pitchFamily="66" charset="0"/>
              </a:rPr>
              <a:t>include spelling, punctuation, capitalization, grammar, and paragraphing</a:t>
            </a:r>
            <a:r>
              <a:rPr lang="en-US" sz="4000" dirty="0" smtClean="0">
                <a:latin typeface="Comic Sans MS" panose="030F0702030302020204" pitchFamily="66" charset="0"/>
              </a:rPr>
              <a:t>.</a:t>
            </a:r>
          </a:p>
          <a:p>
            <a:r>
              <a:rPr lang="en-US" sz="4000" b="1" u="sng" dirty="0" smtClean="0">
                <a:latin typeface="Comic Sans MS" panose="030F0702030302020204" pitchFamily="66" charset="0"/>
              </a:rPr>
              <a:t>Part of Speech</a:t>
            </a:r>
            <a:r>
              <a:rPr lang="en-US" sz="4000" dirty="0" smtClean="0">
                <a:latin typeface="Comic Sans MS" panose="030F0702030302020204" pitchFamily="66" charset="0"/>
              </a:rPr>
              <a:t>: noun</a:t>
            </a:r>
          </a:p>
        </p:txBody>
      </p:sp>
    </p:spTree>
    <p:extLst>
      <p:ext uri="{BB962C8B-B14F-4D97-AF65-F5344CB8AC3E}">
        <p14:creationId xmlns:p14="http://schemas.microsoft.com/office/powerpoint/2010/main" val="3290248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2800" i="1" dirty="0" smtClean="0">
                <a:latin typeface="Comic Sans MS" panose="030F0702030302020204" pitchFamily="66" charset="0"/>
              </a:rPr>
              <a:t>               conventions</a:t>
            </a:r>
            <a:endParaRPr lang="en-US" sz="2800" i="1" dirty="0">
              <a:latin typeface="Comic Sans MS" panose="030F0702030302020204" pitchFamily="66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8600" y="838200"/>
            <a:ext cx="2895600" cy="5535967"/>
          </a:xfrm>
        </p:spPr>
        <p:txBody>
          <a:bodyPr>
            <a:noAutofit/>
          </a:bodyPr>
          <a:lstStyle/>
          <a:p>
            <a:r>
              <a:rPr lang="en-US" sz="36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During the peer view process, students checked conventions in the writing.</a:t>
            </a:r>
            <a:endParaRPr lang="en-US" sz="36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5" name="Picture 2" descr="C:\Users\maryki\Desktop\images\conventions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1524000"/>
            <a:ext cx="4190999" cy="495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1703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mic Sans MS" panose="030F0702030302020204" pitchFamily="66" charset="0"/>
              </a:rPr>
              <a:t>respect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u="sng" dirty="0" smtClean="0">
                <a:latin typeface="Comic Sans MS" panose="030F0702030302020204" pitchFamily="66" charset="0"/>
              </a:rPr>
              <a:t>Definition:</a:t>
            </a:r>
            <a:r>
              <a:rPr lang="en-US" sz="3200" dirty="0" smtClean="0">
                <a:latin typeface="Comic Sans MS" panose="030F0702030302020204" pitchFamily="66" charset="0"/>
              </a:rPr>
              <a:t> </a:t>
            </a:r>
            <a:r>
              <a:rPr lang="en-US" sz="3200" dirty="0">
                <a:latin typeface="Comic Sans MS" panose="030F0702030302020204" pitchFamily="66" charset="0"/>
              </a:rPr>
              <a:t>a feeling or understanding that someone or something is important, serious, etc., and should be treated in an appropriate </a:t>
            </a:r>
            <a:r>
              <a:rPr lang="en-US" sz="3200" dirty="0" smtClean="0">
                <a:latin typeface="Comic Sans MS" panose="030F0702030302020204" pitchFamily="66" charset="0"/>
              </a:rPr>
              <a:t>way</a:t>
            </a:r>
          </a:p>
          <a:p>
            <a:r>
              <a:rPr lang="en-US" sz="3200" u="sng" dirty="0" smtClean="0">
                <a:latin typeface="Comic Sans MS" panose="030F0702030302020204" pitchFamily="66" charset="0"/>
              </a:rPr>
              <a:t>Part of Speech:</a:t>
            </a:r>
            <a:r>
              <a:rPr lang="en-US" sz="3200" dirty="0" smtClean="0">
                <a:latin typeface="Comic Sans MS" panose="030F0702030302020204" pitchFamily="66" charset="0"/>
              </a:rPr>
              <a:t> noun</a:t>
            </a:r>
            <a:endParaRPr lang="en-US" sz="3200" u="sng" dirty="0" smtClean="0">
              <a:latin typeface="Comic Sans MS" panose="030F0702030302020204" pitchFamily="66" charset="0"/>
            </a:endParaRPr>
          </a:p>
          <a:p>
            <a:r>
              <a:rPr lang="en-US" sz="3200" u="sng" dirty="0" smtClean="0">
                <a:latin typeface="Comic Sans MS" panose="030F0702030302020204" pitchFamily="66" charset="0"/>
              </a:rPr>
              <a:t>Synonyms:</a:t>
            </a:r>
            <a:r>
              <a:rPr lang="en-US" sz="3200" dirty="0" smtClean="0">
                <a:latin typeface="Comic Sans MS" panose="030F0702030302020204" pitchFamily="66" charset="0"/>
              </a:rPr>
              <a:t> appreciation, esteem.</a:t>
            </a:r>
            <a:endParaRPr lang="en-US" sz="3200" u="sng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5144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 smtClean="0"/>
              <a:t>                               </a:t>
            </a:r>
            <a:r>
              <a:rPr lang="en-US" sz="3200" dirty="0" smtClean="0"/>
              <a:t>respect</a:t>
            </a:r>
            <a:endParaRPr lang="en-US" sz="32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0" y="2057400"/>
            <a:ext cx="3124200" cy="4114799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Sierra 2-8 students followed the respect rules of their school.</a:t>
            </a:r>
            <a:endParaRPr lang="en-US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5" name="Picture 2" descr="C:\Users\maryki\Desktop\images\respect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1" y="2133600"/>
            <a:ext cx="4114800" cy="472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3221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mic Sans MS" panose="030F0702030302020204" pitchFamily="66" charset="0"/>
              </a:rPr>
              <a:t>link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u="sng" dirty="0" smtClean="0">
                <a:latin typeface="Comic Sans MS" panose="030F0702030302020204" pitchFamily="66" charset="0"/>
              </a:rPr>
              <a:t>Definition:</a:t>
            </a:r>
            <a:r>
              <a:rPr lang="en-US" sz="3200" dirty="0" smtClean="0">
                <a:latin typeface="Comic Sans MS" panose="030F0702030302020204" pitchFamily="66" charset="0"/>
              </a:rPr>
              <a:t> </a:t>
            </a:r>
            <a:r>
              <a:rPr lang="en-US" sz="3200" dirty="0">
                <a:latin typeface="Comic Sans MS" panose="030F0702030302020204" pitchFamily="66" charset="0"/>
              </a:rPr>
              <a:t>a relationship between two things or situations, especially where one thing affects the other</a:t>
            </a:r>
            <a:r>
              <a:rPr lang="en-US" sz="3200" dirty="0" smtClean="0">
                <a:latin typeface="Comic Sans MS" panose="030F0702030302020204" pitchFamily="66" charset="0"/>
              </a:rPr>
              <a:t>.</a:t>
            </a:r>
          </a:p>
          <a:p>
            <a:r>
              <a:rPr lang="en-US" sz="3200" u="sng" dirty="0" smtClean="0">
                <a:latin typeface="Comic Sans MS" panose="030F0702030302020204" pitchFamily="66" charset="0"/>
              </a:rPr>
              <a:t>Part of Speech:</a:t>
            </a:r>
            <a:r>
              <a:rPr lang="en-US" sz="3200" dirty="0" smtClean="0">
                <a:latin typeface="Comic Sans MS" panose="030F0702030302020204" pitchFamily="66" charset="0"/>
              </a:rPr>
              <a:t> noun</a:t>
            </a:r>
            <a:endParaRPr lang="en-US" sz="3200" u="sng" dirty="0" smtClean="0">
              <a:latin typeface="Comic Sans MS" panose="030F0702030302020204" pitchFamily="66" charset="0"/>
            </a:endParaRPr>
          </a:p>
          <a:p>
            <a:r>
              <a:rPr lang="en-US" sz="3200" u="sng" dirty="0" smtClean="0">
                <a:latin typeface="Comic Sans MS" panose="030F0702030302020204" pitchFamily="66" charset="0"/>
              </a:rPr>
              <a:t>Synonyms:</a:t>
            </a:r>
            <a:r>
              <a:rPr lang="en-US" sz="3200" dirty="0" smtClean="0">
                <a:latin typeface="Comic Sans MS" panose="030F0702030302020204" pitchFamily="66" charset="0"/>
              </a:rPr>
              <a:t> compelling, conclusive, convincing.</a:t>
            </a:r>
            <a:endParaRPr lang="en-US" sz="3200" u="sng" dirty="0" smtClean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4676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/>
              <a:t> </a:t>
            </a:r>
            <a:r>
              <a:rPr lang="en-US" dirty="0" smtClean="0"/>
              <a:t>                          link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8600" y="762000"/>
            <a:ext cx="3048000" cy="5562599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Steve had to link his opinion to the simple machine he thought was beneficial in his editorial.</a:t>
            </a:r>
            <a:endParaRPr lang="en-US" sz="36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5" name="Picture 2" descr="C:\Users\maryki\Desktop\images\link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1" y="2209800"/>
            <a:ext cx="3505200" cy="373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769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mic Sans MS" panose="030F0702030302020204" pitchFamily="66" charset="0"/>
              </a:rPr>
              <a:t>publish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100628"/>
            <a:ext cx="7520940" cy="4157172"/>
          </a:xfrm>
        </p:spPr>
        <p:txBody>
          <a:bodyPr>
            <a:normAutofit/>
          </a:bodyPr>
          <a:lstStyle/>
          <a:p>
            <a:r>
              <a:rPr lang="en-US" sz="4000" b="1" u="sng" dirty="0" smtClean="0">
                <a:latin typeface="Comic Sans MS" panose="030F0702030302020204" pitchFamily="66" charset="0"/>
              </a:rPr>
              <a:t>Definition</a:t>
            </a:r>
            <a:r>
              <a:rPr lang="en-US" sz="4000" u="sng" dirty="0" smtClean="0">
                <a:latin typeface="Comic Sans MS" panose="030F0702030302020204" pitchFamily="66" charset="0"/>
              </a:rPr>
              <a:t>:</a:t>
            </a:r>
            <a:r>
              <a:rPr lang="en-US" sz="4000" dirty="0" smtClean="0">
                <a:latin typeface="Comic Sans MS" panose="030F0702030302020204" pitchFamily="66" charset="0"/>
              </a:rPr>
              <a:t> </a:t>
            </a:r>
            <a:r>
              <a:rPr lang="en-US" sz="4000" dirty="0">
                <a:latin typeface="Comic Sans MS" panose="030F0702030302020204" pitchFamily="66" charset="0"/>
              </a:rPr>
              <a:t>to include (an article, letter, photograph, etc.) in a magazine or </a:t>
            </a:r>
            <a:r>
              <a:rPr lang="en-US" sz="4000" dirty="0" smtClean="0">
                <a:latin typeface="Comic Sans MS" panose="030F0702030302020204" pitchFamily="66" charset="0"/>
              </a:rPr>
              <a:t>newspaper.</a:t>
            </a:r>
          </a:p>
          <a:p>
            <a:r>
              <a:rPr lang="en-US" sz="4000" b="1" u="sng" dirty="0" smtClean="0">
                <a:latin typeface="Comic Sans MS" panose="030F0702030302020204" pitchFamily="66" charset="0"/>
              </a:rPr>
              <a:t>Part of Speech</a:t>
            </a:r>
            <a:r>
              <a:rPr lang="en-US" sz="4000" u="sng" dirty="0" smtClean="0">
                <a:latin typeface="Comic Sans MS" panose="030F0702030302020204" pitchFamily="66" charset="0"/>
              </a:rPr>
              <a:t>:</a:t>
            </a:r>
            <a:r>
              <a:rPr lang="en-US" sz="4000" dirty="0" smtClean="0">
                <a:latin typeface="Comic Sans MS" panose="030F0702030302020204" pitchFamily="66" charset="0"/>
              </a:rPr>
              <a:t> verb</a:t>
            </a:r>
          </a:p>
          <a:p>
            <a:r>
              <a:rPr lang="en-US" sz="4000" u="sng" dirty="0" smtClean="0">
                <a:latin typeface="Comic Sans MS" panose="030F0702030302020204" pitchFamily="66" charset="0"/>
              </a:rPr>
              <a:t>Synonyms:</a:t>
            </a:r>
            <a:r>
              <a:rPr lang="en-US" sz="4000" b="0" dirty="0" smtClean="0">
                <a:latin typeface="Comic Sans MS" panose="030F0702030302020204" pitchFamily="66" charset="0"/>
              </a:rPr>
              <a:t> </a:t>
            </a:r>
            <a:r>
              <a:rPr lang="en-US" sz="4000" dirty="0" smtClean="0">
                <a:latin typeface="Comic Sans MS" panose="030F0702030302020204" pitchFamily="66" charset="0"/>
              </a:rPr>
              <a:t>print</a:t>
            </a:r>
            <a:endParaRPr lang="en-US" sz="4000" u="sng" dirty="0">
              <a:latin typeface="Comic Sans MS" panose="030F0702030302020204" pitchFamily="66" charset="0"/>
            </a:endParaRPr>
          </a:p>
          <a:p>
            <a:endParaRPr lang="en-US" sz="4000" u="sng" dirty="0" smtClean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9493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mic Sans MS" panose="030F0702030302020204" pitchFamily="66" charset="0"/>
              </a:rPr>
              <a:t>responsibility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u="sng" dirty="0" smtClean="0">
                <a:latin typeface="Comic Sans MS" panose="030F0702030302020204" pitchFamily="66" charset="0"/>
              </a:rPr>
              <a:t>Definition:</a:t>
            </a:r>
            <a:r>
              <a:rPr lang="en-US" sz="3200" dirty="0" smtClean="0">
                <a:latin typeface="Comic Sans MS" panose="030F0702030302020204" pitchFamily="66" charset="0"/>
              </a:rPr>
              <a:t> </a:t>
            </a:r>
            <a:r>
              <a:rPr lang="en-US" sz="3200" dirty="0">
                <a:latin typeface="Comic Sans MS" panose="030F0702030302020204" pitchFamily="66" charset="0"/>
              </a:rPr>
              <a:t>something that you should do because it is morally right, legally required, etc</a:t>
            </a:r>
            <a:r>
              <a:rPr lang="en-US" sz="3200" dirty="0" smtClean="0">
                <a:latin typeface="Comic Sans MS" panose="030F0702030302020204" pitchFamily="66" charset="0"/>
              </a:rPr>
              <a:t>.</a:t>
            </a:r>
          </a:p>
          <a:p>
            <a:r>
              <a:rPr lang="en-US" sz="3200" u="sng" dirty="0" smtClean="0">
                <a:latin typeface="Comic Sans MS" panose="030F0702030302020204" pitchFamily="66" charset="0"/>
              </a:rPr>
              <a:t>Part of Speech:</a:t>
            </a:r>
            <a:r>
              <a:rPr lang="en-US" sz="3200" dirty="0" smtClean="0">
                <a:latin typeface="Comic Sans MS" panose="030F0702030302020204" pitchFamily="66" charset="0"/>
              </a:rPr>
              <a:t> noun</a:t>
            </a:r>
            <a:endParaRPr lang="en-US" sz="3200" u="sng" dirty="0" smtClean="0">
              <a:latin typeface="Comic Sans MS" panose="030F0702030302020204" pitchFamily="66" charset="0"/>
            </a:endParaRPr>
          </a:p>
          <a:p>
            <a:r>
              <a:rPr lang="en-US" sz="3200" u="sng" dirty="0" smtClean="0">
                <a:latin typeface="Comic Sans MS" panose="030F0702030302020204" pitchFamily="66" charset="0"/>
              </a:rPr>
              <a:t>Synonyms:</a:t>
            </a:r>
            <a:r>
              <a:rPr lang="en-US" sz="3200" dirty="0" smtClean="0">
                <a:latin typeface="Comic Sans MS" panose="030F0702030302020204" pitchFamily="66" charset="0"/>
              </a:rPr>
              <a:t> dependability, reliableness.</a:t>
            </a:r>
          </a:p>
        </p:txBody>
      </p:sp>
    </p:spTree>
    <p:extLst>
      <p:ext uri="{BB962C8B-B14F-4D97-AF65-F5344CB8AC3E}">
        <p14:creationId xmlns:p14="http://schemas.microsoft.com/office/powerpoint/2010/main" val="386064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23073" y="1410661"/>
            <a:ext cx="5716431" cy="1089427"/>
          </a:xfrm>
        </p:spPr>
        <p:txBody>
          <a:bodyPr/>
          <a:lstStyle/>
          <a:p>
            <a:pPr algn="r"/>
            <a:r>
              <a:rPr lang="en-US" dirty="0" smtClean="0"/>
              <a:t>                             </a:t>
            </a:r>
            <a:r>
              <a:rPr lang="en-US" sz="3200" dirty="0" smtClean="0"/>
              <a:t>responsibility</a:t>
            </a:r>
            <a:endParaRPr lang="en-US" sz="3200" dirty="0"/>
          </a:p>
        </p:txBody>
      </p:sp>
      <p:pic>
        <p:nvPicPr>
          <p:cNvPr id="10242" name="Picture 2" descr="C:\Users\maryki\Desktop\images\influence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581650" y="3209925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533400"/>
            <a:ext cx="3200400" cy="57912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The parents were responsibility</a:t>
            </a:r>
          </a:p>
          <a:p>
            <a:r>
              <a:rPr lang="en-US" sz="3600" dirty="0">
                <a:solidFill>
                  <a:schemeClr val="tx1"/>
                </a:solidFill>
                <a:latin typeface="Comic Sans MS" panose="030F0702030302020204" pitchFamily="66" charset="0"/>
              </a:rPr>
              <a:t>f</a:t>
            </a:r>
            <a:r>
              <a:rPr lang="en-US" sz="36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or their children </a:t>
            </a:r>
          </a:p>
          <a:p>
            <a:r>
              <a:rPr lang="en-US" sz="36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until they were eighteen years old.</a:t>
            </a:r>
            <a:endParaRPr lang="en-US" sz="36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4655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mic Sans MS" panose="030F0702030302020204" pitchFamily="66" charset="0"/>
              </a:rPr>
              <a:t>revisions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u="sng" dirty="0" smtClean="0">
                <a:latin typeface="Comic Sans MS" panose="030F0702030302020204" pitchFamily="66" charset="0"/>
              </a:rPr>
              <a:t>Definition</a:t>
            </a:r>
            <a:r>
              <a:rPr lang="en-US" sz="3200" dirty="0" smtClean="0">
                <a:latin typeface="Comic Sans MS" panose="030F0702030302020204" pitchFamily="66" charset="0"/>
              </a:rPr>
              <a:t>: a </a:t>
            </a:r>
            <a:r>
              <a:rPr lang="en-US" sz="3200" dirty="0">
                <a:latin typeface="Comic Sans MS" panose="030F0702030302020204" pitchFamily="66" charset="0"/>
              </a:rPr>
              <a:t>new version of something</a:t>
            </a:r>
            <a:endParaRPr lang="en-US" sz="3200" dirty="0" smtClean="0">
              <a:latin typeface="Comic Sans MS" panose="030F0702030302020204" pitchFamily="66" charset="0"/>
            </a:endParaRPr>
          </a:p>
          <a:p>
            <a:r>
              <a:rPr lang="en-US" sz="3200" u="sng" dirty="0" smtClean="0">
                <a:latin typeface="Comic Sans MS" panose="030F0702030302020204" pitchFamily="66" charset="0"/>
              </a:rPr>
              <a:t>Part of Speech</a:t>
            </a:r>
            <a:r>
              <a:rPr lang="en-US" sz="3200" dirty="0" smtClean="0">
                <a:latin typeface="Comic Sans MS" panose="030F0702030302020204" pitchFamily="66" charset="0"/>
              </a:rPr>
              <a:t>: noun</a:t>
            </a:r>
          </a:p>
          <a:p>
            <a:r>
              <a:rPr lang="en-US" sz="3200" u="sng" dirty="0" smtClean="0">
                <a:latin typeface="Comic Sans MS" panose="030F0702030302020204" pitchFamily="66" charset="0"/>
              </a:rPr>
              <a:t>Synonyms</a:t>
            </a:r>
            <a:r>
              <a:rPr lang="en-US" sz="3200" dirty="0" smtClean="0">
                <a:latin typeface="Comic Sans MS" panose="030F0702030302020204" pitchFamily="66" charset="0"/>
              </a:rPr>
              <a:t>: review, revise</a:t>
            </a:r>
            <a:endParaRPr lang="en-US" sz="32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8858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n-US" dirty="0" smtClean="0"/>
              <a:t>                              revision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0" y="990600"/>
            <a:ext cx="2286000" cy="5562599"/>
          </a:xfrm>
        </p:spPr>
        <p:txBody>
          <a:bodyPr>
            <a:normAutofit/>
          </a:bodyPr>
          <a:lstStyle/>
          <a:p>
            <a:pPr algn="just"/>
            <a:r>
              <a:rPr lang="en-US" sz="32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After Jesus went through the revision process, his paper was clearer.</a:t>
            </a:r>
            <a:endParaRPr lang="en-US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10242" name="Picture 2" descr="C:\Users\maryki\Desktop\images\revision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1828800"/>
            <a:ext cx="3200400" cy="472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2417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mic Sans MS" panose="030F0702030302020204" pitchFamily="66" charset="0"/>
              </a:rPr>
              <a:t>corrections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u="sng" dirty="0" smtClean="0">
                <a:latin typeface="Comic Sans MS" panose="030F0702030302020204" pitchFamily="66" charset="0"/>
              </a:rPr>
              <a:t>Definition:</a:t>
            </a:r>
            <a:r>
              <a:rPr lang="en-US" sz="3200" b="0" dirty="0" smtClean="0">
                <a:latin typeface="Comic Sans MS" panose="030F0702030302020204" pitchFamily="66" charset="0"/>
              </a:rPr>
              <a:t> </a:t>
            </a:r>
            <a:r>
              <a:rPr lang="en-US" sz="3200" dirty="0">
                <a:latin typeface="Comic Sans MS" panose="030F0702030302020204" pitchFamily="66" charset="0"/>
              </a:rPr>
              <a:t>a change designed to correct or improve a written </a:t>
            </a:r>
            <a:r>
              <a:rPr lang="en-US" sz="3200" dirty="0" smtClean="0">
                <a:latin typeface="Comic Sans MS" panose="030F0702030302020204" pitchFamily="66" charset="0"/>
              </a:rPr>
              <a:t>work.</a:t>
            </a:r>
            <a:endParaRPr lang="en-US" sz="3200" u="sng" dirty="0" smtClean="0">
              <a:latin typeface="Comic Sans MS" panose="030F0702030302020204" pitchFamily="66" charset="0"/>
            </a:endParaRPr>
          </a:p>
          <a:p>
            <a:r>
              <a:rPr lang="en-US" sz="3200" u="sng" dirty="0" smtClean="0">
                <a:latin typeface="Comic Sans MS" panose="030F0702030302020204" pitchFamily="66" charset="0"/>
              </a:rPr>
              <a:t>Part of Speech:</a:t>
            </a:r>
            <a:r>
              <a:rPr lang="en-US" sz="3200" dirty="0" smtClean="0">
                <a:latin typeface="Comic Sans MS" panose="030F0702030302020204" pitchFamily="66" charset="0"/>
              </a:rPr>
              <a:t> noun</a:t>
            </a:r>
            <a:endParaRPr lang="en-US" sz="3200" u="sng" dirty="0" smtClean="0">
              <a:latin typeface="Comic Sans MS" panose="030F0702030302020204" pitchFamily="66" charset="0"/>
            </a:endParaRPr>
          </a:p>
          <a:p>
            <a:r>
              <a:rPr lang="en-US" sz="3200" u="sng" dirty="0" smtClean="0">
                <a:latin typeface="Comic Sans MS" panose="030F0702030302020204" pitchFamily="66" charset="0"/>
              </a:rPr>
              <a:t>Synonyms: </a:t>
            </a:r>
            <a:r>
              <a:rPr lang="en-US" sz="3200" dirty="0" smtClean="0">
                <a:latin typeface="Comic Sans MS" panose="030F0702030302020204" pitchFamily="66" charset="0"/>
              </a:rPr>
              <a:t>adjustments, modifications.</a:t>
            </a:r>
            <a:endParaRPr lang="en-US" sz="3200" u="sng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9468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6505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sz="3200" dirty="0" smtClean="0">
                <a:latin typeface="Comic Sans MS" panose="030F0702030302020204" pitchFamily="66" charset="0"/>
              </a:rPr>
              <a:t>corrections</a:t>
            </a:r>
            <a:endParaRPr lang="en-US" sz="3200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0" y="381000"/>
            <a:ext cx="3352800" cy="5943600"/>
          </a:xfrm>
        </p:spPr>
        <p:txBody>
          <a:bodyPr>
            <a:normAutofit/>
          </a:bodyPr>
          <a:lstStyle/>
          <a:p>
            <a:endParaRPr lang="en-US" sz="32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7979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i="1" dirty="0" smtClean="0">
                <a:latin typeface="Comic Sans MS" panose="030F0702030302020204" pitchFamily="66" charset="0"/>
              </a:rPr>
              <a:t>        publish</a:t>
            </a:r>
            <a:endParaRPr lang="en-US" sz="4400" i="1" dirty="0">
              <a:latin typeface="Comic Sans MS" panose="030F0702030302020204" pitchFamily="66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" y="0"/>
            <a:ext cx="2590800" cy="68580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Our class will publish our editorials next week on simple machines.</a:t>
            </a:r>
            <a:endParaRPr lang="en-US" sz="36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5" name="Picture 2" descr="C:\Users\maryki\Desktop\images\snoopypublish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2590800"/>
            <a:ext cx="2971800" cy="373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3158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mic Sans MS" panose="030F0702030302020204" pitchFamily="66" charset="0"/>
              </a:rPr>
              <a:t>conjunction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4000" b="1" u="sng" dirty="0" smtClean="0">
                <a:latin typeface="Comic Sans MS" panose="030F0702030302020204" pitchFamily="66" charset="0"/>
              </a:rPr>
              <a:t>Definition</a:t>
            </a:r>
            <a:r>
              <a:rPr lang="en-US" sz="4000" dirty="0" smtClean="0">
                <a:latin typeface="Comic Sans MS" panose="030F0702030302020204" pitchFamily="66" charset="0"/>
              </a:rPr>
              <a:t>: </a:t>
            </a:r>
            <a:r>
              <a:rPr lang="en-US" sz="4000" dirty="0">
                <a:latin typeface="Comic Sans MS" panose="030F0702030302020204" pitchFamily="66" charset="0"/>
              </a:rPr>
              <a:t>a word that joins together sentences, clauses, phrases, or </a:t>
            </a:r>
            <a:r>
              <a:rPr lang="en-US" sz="4000" dirty="0" smtClean="0">
                <a:latin typeface="Comic Sans MS" panose="030F0702030302020204" pitchFamily="66" charset="0"/>
              </a:rPr>
              <a:t>words.</a:t>
            </a:r>
          </a:p>
          <a:p>
            <a:r>
              <a:rPr lang="en-US" sz="4000" b="1" u="sng" dirty="0" smtClean="0">
                <a:latin typeface="Comic Sans MS" panose="030F0702030302020204" pitchFamily="66" charset="0"/>
              </a:rPr>
              <a:t>Part of Speech</a:t>
            </a:r>
            <a:r>
              <a:rPr lang="en-US" sz="4000" dirty="0" smtClean="0">
                <a:latin typeface="Comic Sans MS" panose="030F0702030302020204" pitchFamily="66" charset="0"/>
              </a:rPr>
              <a:t>: noun</a:t>
            </a:r>
          </a:p>
          <a:p>
            <a:r>
              <a:rPr lang="en-US" sz="4000" b="1" u="sng" dirty="0" smtClean="0">
                <a:latin typeface="Comic Sans MS" panose="030F0702030302020204" pitchFamily="66" charset="0"/>
              </a:rPr>
              <a:t>Synonyms</a:t>
            </a:r>
            <a:r>
              <a:rPr lang="en-US" sz="4000" dirty="0" smtClean="0">
                <a:latin typeface="Comic Sans MS" panose="030F0702030302020204" pitchFamily="66" charset="0"/>
              </a:rPr>
              <a:t>: merging, connection</a:t>
            </a:r>
            <a:endParaRPr lang="en-US" sz="4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6154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0886"/>
            <a:ext cx="4038600" cy="1261872"/>
          </a:xfrm>
        </p:spPr>
        <p:txBody>
          <a:bodyPr>
            <a:normAutofit/>
          </a:bodyPr>
          <a:lstStyle/>
          <a:p>
            <a:r>
              <a:rPr lang="en-US" sz="3600" i="1" dirty="0" smtClean="0">
                <a:latin typeface="Comic Sans MS" panose="030F0702030302020204" pitchFamily="66" charset="0"/>
              </a:rPr>
              <a:t>conjunction</a:t>
            </a:r>
            <a:endParaRPr lang="en-US" sz="3600" i="1" dirty="0">
              <a:latin typeface="Comic Sans MS" panose="030F0702030302020204" pitchFamily="66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8600" y="1295400"/>
            <a:ext cx="3124200" cy="5511578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On Monday, the fourth graders learned more on conjunctions in their writing class.</a:t>
            </a:r>
            <a:endParaRPr lang="en-US" sz="36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5" name="Picture 2" descr="C:\Users\maryki\Desktop\images\conjunctions.jp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7300" y="2590800"/>
            <a:ext cx="4076700" cy="32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3962400" y="6160647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https://www.youtube.com/watch?v=RPoBE-E8VOc&amp;feature=player_detailpage</a:t>
            </a:r>
          </a:p>
        </p:txBody>
      </p:sp>
    </p:spTree>
    <p:extLst>
      <p:ext uri="{BB962C8B-B14F-4D97-AF65-F5344CB8AC3E}">
        <p14:creationId xmlns:p14="http://schemas.microsoft.com/office/powerpoint/2010/main" val="1147518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mic Sans MS" panose="030F0702030302020204" pitchFamily="66" charset="0"/>
              </a:rPr>
              <a:t>capitalization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b="1" u="sng" dirty="0" smtClean="0">
                <a:latin typeface="Comic Sans MS" panose="030F0702030302020204" pitchFamily="66" charset="0"/>
              </a:rPr>
              <a:t>Definition</a:t>
            </a:r>
            <a:r>
              <a:rPr lang="en-US" sz="4000" dirty="0" smtClean="0">
                <a:latin typeface="Comic Sans MS" panose="030F0702030302020204" pitchFamily="66" charset="0"/>
              </a:rPr>
              <a:t>: </a:t>
            </a:r>
            <a:r>
              <a:rPr lang="en-US" sz="4000" dirty="0">
                <a:latin typeface="Comic Sans MS" panose="030F0702030302020204" pitchFamily="66" charset="0"/>
              </a:rPr>
              <a:t>the use of a capital letter in writing or </a:t>
            </a:r>
            <a:r>
              <a:rPr lang="en-US" sz="4000" dirty="0" smtClean="0">
                <a:latin typeface="Comic Sans MS" panose="030F0702030302020204" pitchFamily="66" charset="0"/>
              </a:rPr>
              <a:t>printing. </a:t>
            </a:r>
          </a:p>
          <a:p>
            <a:r>
              <a:rPr lang="en-US" sz="4000" b="1" u="sng" dirty="0" smtClean="0">
                <a:latin typeface="Comic Sans MS" panose="030F0702030302020204" pitchFamily="66" charset="0"/>
              </a:rPr>
              <a:t>Part of Speech</a:t>
            </a:r>
            <a:r>
              <a:rPr lang="en-US" sz="4000" dirty="0" smtClean="0">
                <a:latin typeface="Comic Sans MS" panose="030F0702030302020204" pitchFamily="66" charset="0"/>
              </a:rPr>
              <a:t>: noun</a:t>
            </a:r>
          </a:p>
        </p:txBody>
      </p:sp>
    </p:spTree>
    <p:extLst>
      <p:ext uri="{BB962C8B-B14F-4D97-AF65-F5344CB8AC3E}">
        <p14:creationId xmlns:p14="http://schemas.microsoft.com/office/powerpoint/2010/main" val="1015650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57200"/>
            <a:ext cx="4267200" cy="1261872"/>
          </a:xfrm>
        </p:spPr>
        <p:txBody>
          <a:bodyPr>
            <a:normAutofit/>
          </a:bodyPr>
          <a:lstStyle/>
          <a:p>
            <a:r>
              <a:rPr lang="en-US" sz="3400" i="1" dirty="0" smtClean="0">
                <a:latin typeface="Comic Sans MS" panose="030F0702030302020204" pitchFamily="66" charset="0"/>
              </a:rPr>
              <a:t>capitalization</a:t>
            </a:r>
            <a:endParaRPr lang="en-US" sz="3400" i="1" dirty="0">
              <a:latin typeface="Comic Sans MS" panose="030F0702030302020204" pitchFamily="66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" y="2130552"/>
            <a:ext cx="2971800" cy="4575048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Students reviewed their writing </a:t>
            </a:r>
            <a:r>
              <a:rPr lang="en-US" sz="32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to ensure they remembered capitalization</a:t>
            </a:r>
          </a:p>
          <a:p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r</a:t>
            </a:r>
            <a:r>
              <a:rPr lang="en-US" sz="32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ules.</a:t>
            </a:r>
            <a:endParaRPr lang="en-US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5" name="Picture 2" descr="C:\Users\maryki\Desktop\images\capitalization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152400"/>
            <a:ext cx="4648200" cy="647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6725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mic Sans MS" panose="030F0702030302020204" pitchFamily="66" charset="0"/>
              </a:rPr>
              <a:t>compound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b="1" u="sng" dirty="0" smtClean="0">
                <a:latin typeface="Comic Sans MS" panose="030F0702030302020204" pitchFamily="66" charset="0"/>
              </a:rPr>
              <a:t>Definition</a:t>
            </a:r>
            <a:r>
              <a:rPr lang="en-US" sz="4000" dirty="0" smtClean="0">
                <a:latin typeface="Comic Sans MS" panose="030F0702030302020204" pitchFamily="66" charset="0"/>
              </a:rPr>
              <a:t>: </a:t>
            </a:r>
            <a:r>
              <a:rPr lang="en-US" sz="4000" dirty="0">
                <a:latin typeface="Comic Sans MS" panose="030F0702030302020204" pitchFamily="66" charset="0"/>
              </a:rPr>
              <a:t>to form (something) by combining separate </a:t>
            </a:r>
            <a:r>
              <a:rPr lang="en-US" sz="4000" dirty="0" smtClean="0">
                <a:latin typeface="Comic Sans MS" panose="030F0702030302020204" pitchFamily="66" charset="0"/>
              </a:rPr>
              <a:t>things.</a:t>
            </a:r>
          </a:p>
          <a:p>
            <a:r>
              <a:rPr lang="en-US" sz="4000" b="1" u="sng" dirty="0" smtClean="0">
                <a:latin typeface="Comic Sans MS" panose="030F0702030302020204" pitchFamily="66" charset="0"/>
              </a:rPr>
              <a:t>Part of Speech</a:t>
            </a:r>
            <a:r>
              <a:rPr lang="en-US" sz="4000" dirty="0" smtClean="0">
                <a:latin typeface="Comic Sans MS" panose="030F0702030302020204" pitchFamily="66" charset="0"/>
              </a:rPr>
              <a:t>: verb</a:t>
            </a:r>
          </a:p>
          <a:p>
            <a:r>
              <a:rPr lang="en-US" sz="4000" u="sng" dirty="0" smtClean="0">
                <a:latin typeface="Comic Sans MS" panose="030F0702030302020204" pitchFamily="66" charset="0"/>
              </a:rPr>
              <a:t>Synonyms:</a:t>
            </a:r>
            <a:r>
              <a:rPr lang="en-US" sz="4000" dirty="0" smtClean="0">
                <a:latin typeface="Comic Sans MS" panose="030F0702030302020204" pitchFamily="66" charset="0"/>
              </a:rPr>
              <a:t> blend, mix.</a:t>
            </a:r>
            <a:endParaRPr lang="en-US" sz="4000" u="sng" dirty="0" smtClean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9970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3048000" cy="1261872"/>
          </a:xfrm>
        </p:spPr>
        <p:txBody>
          <a:bodyPr>
            <a:normAutofit/>
          </a:bodyPr>
          <a:lstStyle/>
          <a:p>
            <a:r>
              <a:rPr lang="en-US" sz="3200" i="1" dirty="0" smtClean="0"/>
              <a:t>compound</a:t>
            </a:r>
            <a:endParaRPr lang="en-US" sz="3200" i="1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8600" y="1752600"/>
            <a:ext cx="2590800" cy="4621567"/>
          </a:xfrm>
        </p:spPr>
        <p:txBody>
          <a:bodyPr>
            <a:normAutofit lnSpcReduction="10000"/>
          </a:bodyPr>
          <a:lstStyle/>
          <a:p>
            <a:r>
              <a:rPr lang="en-US" sz="36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The students worked on compound sentences in groups to improve their writing.</a:t>
            </a:r>
            <a:endParaRPr lang="en-US" sz="36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5" name="Picture 2" descr="C:\Users\maryki\Desktop\images\compound.jp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381000"/>
            <a:ext cx="5257800" cy="6095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339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2073</TotalTime>
  <Words>492</Words>
  <Application>Microsoft Office PowerPoint</Application>
  <PresentationFormat>On-screen Show (4:3)</PresentationFormat>
  <Paragraphs>76</Paragraphs>
  <Slides>26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Angles</vt:lpstr>
      <vt:lpstr>Vocabulary </vt:lpstr>
      <vt:lpstr>publish</vt:lpstr>
      <vt:lpstr>        publish</vt:lpstr>
      <vt:lpstr>conjunction</vt:lpstr>
      <vt:lpstr>conjunction</vt:lpstr>
      <vt:lpstr>capitalization</vt:lpstr>
      <vt:lpstr>capitalization</vt:lpstr>
      <vt:lpstr>compound</vt:lpstr>
      <vt:lpstr>compound</vt:lpstr>
      <vt:lpstr>punctuation</vt:lpstr>
      <vt:lpstr>           punctuation</vt:lpstr>
      <vt:lpstr>complete</vt:lpstr>
      <vt:lpstr>                complete</vt:lpstr>
      <vt:lpstr>conventions</vt:lpstr>
      <vt:lpstr>               conventions</vt:lpstr>
      <vt:lpstr>respect</vt:lpstr>
      <vt:lpstr>                               respect</vt:lpstr>
      <vt:lpstr>link</vt:lpstr>
      <vt:lpstr>                           link</vt:lpstr>
      <vt:lpstr>responsibility</vt:lpstr>
      <vt:lpstr>                             responsibility</vt:lpstr>
      <vt:lpstr>revisions</vt:lpstr>
      <vt:lpstr>                              revision</vt:lpstr>
      <vt:lpstr>corrections</vt:lpstr>
      <vt:lpstr>PowerPoint Presentation</vt:lpstr>
      <vt:lpstr>corrections</vt:lpstr>
    </vt:vector>
  </TitlesOfParts>
  <Company>SUSD #12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Vocabulary</dc:title>
  <dc:creator>Windows User</dc:creator>
  <cp:lastModifiedBy>Windows User</cp:lastModifiedBy>
  <cp:revision>46</cp:revision>
  <dcterms:created xsi:type="dcterms:W3CDTF">2014-11-25T01:52:45Z</dcterms:created>
  <dcterms:modified xsi:type="dcterms:W3CDTF">2015-02-16T21:25:54Z</dcterms:modified>
</cp:coreProperties>
</file>