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276" y="17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729C-2B1C-4350-9948-044687C95EF6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4195-AA04-45A0-828C-35B319B50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7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729C-2B1C-4350-9948-044687C95EF6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4195-AA04-45A0-828C-35B319B50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729C-2B1C-4350-9948-044687C95EF6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4195-AA04-45A0-828C-35B319B50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0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729C-2B1C-4350-9948-044687C95EF6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4195-AA04-45A0-828C-35B319B50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6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729C-2B1C-4350-9948-044687C95EF6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4195-AA04-45A0-828C-35B319B50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729C-2B1C-4350-9948-044687C95EF6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4195-AA04-45A0-828C-35B319B50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729C-2B1C-4350-9948-044687C95EF6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4195-AA04-45A0-828C-35B319B50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9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729C-2B1C-4350-9948-044687C95EF6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4195-AA04-45A0-828C-35B319B50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729C-2B1C-4350-9948-044687C95EF6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4195-AA04-45A0-828C-35B319B50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729C-2B1C-4350-9948-044687C95EF6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4195-AA04-45A0-828C-35B319B50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6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729C-2B1C-4350-9948-044687C95EF6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4195-AA04-45A0-828C-35B319B50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B729C-2B1C-4350-9948-044687C95EF6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4195-AA04-45A0-828C-35B319B50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1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enniferP@susd12.org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GlendaM@susd12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oval@susd12.org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www.starfall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180340"/>
            <a:ext cx="4419600" cy="2305050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914525"/>
            <a:ext cx="413575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pencilPete FONT"/>
                <a:ea typeface="Calibri"/>
                <a:cs typeface="Times New Roman"/>
              </a:rPr>
              <a:t>Kindergarten Newsletter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3910" y="423545"/>
            <a:ext cx="3795395" cy="3497580"/>
          </a:xfrm>
          <a:prstGeom prst="roundRect">
            <a:avLst/>
          </a:prstGeom>
          <a:noFill/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990" y="2766694"/>
            <a:ext cx="2814955" cy="607250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48330" y="3624095"/>
            <a:ext cx="3581399" cy="302625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86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6106" y="6650348"/>
            <a:ext cx="3579494" cy="247777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36595" y="3301047"/>
            <a:ext cx="1678304" cy="43275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REMINDERS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2076453" y="7698733"/>
            <a:ext cx="2525395" cy="4286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IMPORTANT </a:t>
            </a:r>
            <a:r>
              <a:rPr lang="en-US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DATES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143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Green Christmas Pres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88" y="8171015"/>
            <a:ext cx="487012" cy="7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h of December Christmas P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3733800" cy="20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indeer and Chalk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42" y="1"/>
            <a:ext cx="2315658" cy="36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27202" y="838200"/>
            <a:ext cx="1663065" cy="131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bg1"/>
                </a:solidFill>
                <a:latin typeface="pencilPete FONT"/>
                <a:ea typeface="Calibri"/>
                <a:cs typeface="Times New Roman"/>
              </a:rPr>
              <a:t>Ms. Lord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50" dirty="0" smtClean="0">
                <a:solidFill>
                  <a:schemeClr val="bg1"/>
                </a:solidFill>
                <a:effectLst/>
                <a:latin typeface="pencilPete FONT"/>
                <a:ea typeface="Calibri"/>
                <a:cs typeface="Times New Roman"/>
                <a:hlinkClick r:id="rId6"/>
              </a:rPr>
              <a:t> Noval@susd12.org</a:t>
            </a:r>
            <a:endParaRPr lang="en-US" sz="1050" dirty="0" smtClean="0">
              <a:solidFill>
                <a:schemeClr val="bg1"/>
              </a:solidFill>
              <a:effectLst/>
              <a:latin typeface="pencilPete FONT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bg1"/>
                </a:solidFill>
                <a:latin typeface="pencilPete FONT"/>
                <a:ea typeface="Calibri"/>
                <a:cs typeface="Times New Roman"/>
              </a:rPr>
              <a:t>Mrs. Myers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50" dirty="0" smtClean="0">
                <a:solidFill>
                  <a:schemeClr val="bg1"/>
                </a:solidFill>
                <a:effectLst/>
                <a:latin typeface="pencilPete FONT"/>
                <a:ea typeface="Calibri"/>
                <a:cs typeface="Times New Roman"/>
                <a:hlinkClick r:id="rId7"/>
              </a:rPr>
              <a:t>GlendaM@susd12.org</a:t>
            </a:r>
            <a:endParaRPr lang="en-US" sz="1050" dirty="0" smtClean="0">
              <a:solidFill>
                <a:schemeClr val="bg1"/>
              </a:solidFill>
              <a:effectLst/>
              <a:latin typeface="pencilPete FONT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bg1"/>
                </a:solidFill>
                <a:latin typeface="pencilPete FONT"/>
                <a:ea typeface="Calibri"/>
                <a:cs typeface="Times New Roman"/>
              </a:rPr>
              <a:t>Ms. Paquette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50" dirty="0" smtClean="0">
                <a:solidFill>
                  <a:schemeClr val="bg1"/>
                </a:solidFill>
                <a:effectLst/>
                <a:latin typeface="pencilPete FONT"/>
                <a:ea typeface="Calibri"/>
                <a:cs typeface="Times New Roman"/>
                <a:hlinkClick r:id="rId8"/>
              </a:rPr>
              <a:t>JenniferP@susd12.org</a:t>
            </a:r>
            <a:endParaRPr lang="en-US" sz="1050" dirty="0" smtClean="0">
              <a:solidFill>
                <a:schemeClr val="bg1"/>
              </a:solidFill>
              <a:effectLst/>
              <a:latin typeface="pencilPete FONT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1032" name="Picture 8" descr="Tall Stack of Christmas Gif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41" y="5798971"/>
            <a:ext cx="960754" cy="33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6326" y="6743005"/>
            <a:ext cx="24234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Dec.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Student of the Month for those selected 8:00am</a:t>
            </a:r>
          </a:p>
          <a:p>
            <a:endParaRPr lang="en-US" sz="1200" dirty="0" smtClean="0"/>
          </a:p>
          <a:p>
            <a:r>
              <a:rPr lang="en-US" sz="1200" dirty="0" smtClean="0"/>
              <a:t>Dec. 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-17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RAPS360 testing</a:t>
            </a:r>
          </a:p>
          <a:p>
            <a:endParaRPr lang="en-US" sz="1200" dirty="0" smtClean="0"/>
          </a:p>
          <a:p>
            <a:r>
              <a:rPr lang="en-US" sz="1200" dirty="0" smtClean="0"/>
              <a:t>Dec.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Records day– </a:t>
            </a:r>
            <a:r>
              <a:rPr lang="en-US" sz="1200" b="1" dirty="0" smtClean="0"/>
              <a:t>NO SCHOOL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Dec.  21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- Jan. </a:t>
            </a:r>
            <a:r>
              <a:rPr lang="en-US" sz="1200" b="1" smtClean="0"/>
              <a:t>1</a:t>
            </a:r>
            <a:r>
              <a:rPr lang="en-US" sz="1200" b="1" baseline="30000" smtClean="0"/>
              <a:t>st</a:t>
            </a:r>
            <a:r>
              <a:rPr lang="en-US" sz="1200" b="1" smtClean="0"/>
              <a:t> -Winter Break NO </a:t>
            </a:r>
            <a:r>
              <a:rPr lang="en-US" sz="1200" b="1" dirty="0" smtClean="0"/>
              <a:t>SCHOOL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33667" y="2526823"/>
            <a:ext cx="2895600" cy="43275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What’s happening?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838" y="3649495"/>
            <a:ext cx="35807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EEGEES is sold on Wednesday’s during lunch for $1.00.</a:t>
            </a:r>
          </a:p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All students should come to school in proper uniform (red or white shirt and navy blue or khaki pants.)</a:t>
            </a:r>
          </a:p>
          <a:p>
            <a:pPr algn="ctr" defTabSz="914186"/>
            <a:r>
              <a:rPr lang="en-US" sz="1200" b="1" dirty="0">
                <a:solidFill>
                  <a:prstClr val="black"/>
                </a:solidFill>
              </a:rPr>
              <a:t>Tuesday’s: </a:t>
            </a:r>
            <a:r>
              <a:rPr lang="en-US" sz="1200" dirty="0" smtClean="0">
                <a:solidFill>
                  <a:prstClr val="black"/>
                </a:solidFill>
              </a:rPr>
              <a:t>Collegiate shirt </a:t>
            </a:r>
            <a:r>
              <a:rPr lang="en-US" sz="1200" dirty="0">
                <a:solidFill>
                  <a:prstClr val="black"/>
                </a:solidFill>
              </a:rPr>
              <a:t>day with uniform bottoms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</a:p>
          <a:p>
            <a:pPr algn="ctr" defTabSz="914186"/>
            <a:r>
              <a:rPr lang="en-US" sz="1200" b="1" dirty="0">
                <a:solidFill>
                  <a:prstClr val="black"/>
                </a:solidFill>
              </a:rPr>
              <a:t>Friday’s: </a:t>
            </a:r>
            <a:r>
              <a:rPr lang="en-US" sz="1200" dirty="0">
                <a:solidFill>
                  <a:prstClr val="black"/>
                </a:solidFill>
              </a:rPr>
              <a:t>Drexel Pride day. Wear panther tops with uniform bottoms. Shirts are sold for $10.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 defTabSz="914186"/>
            <a:r>
              <a:rPr lang="en-US" sz="1200" b="1" dirty="0" smtClean="0">
                <a:solidFill>
                  <a:prstClr val="black"/>
                </a:solidFill>
              </a:rPr>
              <a:t>Attendance matters, please support </a:t>
            </a:r>
          </a:p>
          <a:p>
            <a:pPr algn="ctr" defTabSz="914186"/>
            <a:r>
              <a:rPr lang="en-US" sz="1200" b="1" dirty="0" smtClean="0">
                <a:solidFill>
                  <a:prstClr val="black"/>
                </a:solidFill>
              </a:rPr>
              <a:t>student success by</a:t>
            </a:r>
            <a:r>
              <a:rPr lang="en-US" sz="1200" dirty="0" smtClean="0">
                <a:solidFill>
                  <a:prstClr val="black"/>
                </a:solidFill>
              </a:rPr>
              <a:t>, coming to </a:t>
            </a:r>
            <a:r>
              <a:rPr lang="en-US" sz="1200" dirty="0">
                <a:solidFill>
                  <a:prstClr val="black"/>
                </a:solidFill>
              </a:rPr>
              <a:t>school every day on time.  Students with perfect attendance earn otter pops and  free dress </a:t>
            </a:r>
            <a:r>
              <a:rPr lang="en-US" sz="1200" dirty="0" smtClean="0">
                <a:solidFill>
                  <a:prstClr val="black"/>
                </a:solidFill>
              </a:rPr>
              <a:t>day each </a:t>
            </a:r>
            <a:r>
              <a:rPr lang="en-US" sz="1200" dirty="0">
                <a:solidFill>
                  <a:prstClr val="black"/>
                </a:solidFill>
              </a:rPr>
              <a:t>month.</a:t>
            </a:r>
          </a:p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4 </a:t>
            </a:r>
            <a:r>
              <a:rPr lang="en-US" sz="1200" dirty="0" err="1">
                <a:solidFill>
                  <a:prstClr val="black"/>
                </a:solidFill>
              </a:rPr>
              <a:t>tardies</a:t>
            </a:r>
            <a:r>
              <a:rPr lang="en-US" sz="1200" dirty="0">
                <a:solidFill>
                  <a:prstClr val="black"/>
                </a:solidFill>
              </a:rPr>
              <a:t> = 1 recess detention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</a:p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We are collecting box tops, each worth 10 cents. Please send them in with your child. The class with the most wins an </a:t>
            </a:r>
            <a:r>
              <a:rPr lang="en-US" sz="1200" dirty="0" err="1">
                <a:solidFill>
                  <a:prstClr val="black"/>
                </a:solidFill>
              </a:rPr>
              <a:t>eegees</a:t>
            </a:r>
            <a:r>
              <a:rPr lang="en-US" sz="1200" dirty="0">
                <a:solidFill>
                  <a:prstClr val="black"/>
                </a:solidFill>
              </a:rPr>
              <a:t> party.  </a:t>
            </a:r>
          </a:p>
          <a:p>
            <a:pPr algn="ctr" defTabSz="914186"/>
            <a:endParaRPr lang="en-US" sz="1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959576"/>
            <a:ext cx="276034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86"/>
            <a:r>
              <a:rPr lang="en-US" sz="1050" dirty="0">
                <a:latin typeface="Aharoni" panose="02010803020104030203" pitchFamily="2" charset="-79"/>
                <a:cs typeface="Aharoni" panose="02010803020104030203" pitchFamily="2" charset="-79"/>
              </a:rPr>
              <a:t>We have learned the sounds our letters make and are starting to write words from sounds</a:t>
            </a:r>
            <a:r>
              <a:rPr lang="en-US" sz="105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We are starting to read words. Reading bags will come home nightly. Please listen to your child read and sign the log. </a:t>
            </a:r>
            <a:r>
              <a:rPr lang="en-US" sz="1050" dirty="0">
                <a:latin typeface="Aharoni" panose="02010803020104030203" pitchFamily="2" charset="-79"/>
                <a:cs typeface="Aharoni" panose="02010803020104030203" pitchFamily="2" charset="-79"/>
              </a:rPr>
              <a:t>We can write our numbers and letters. We </a:t>
            </a:r>
            <a:r>
              <a:rPr lang="en-US" sz="1050" dirty="0" smtClean="0">
                <a:latin typeface="Aharoni" panose="02010803020104030203" pitchFamily="2" charset="-79"/>
                <a:cs typeface="Aharoni" panose="02010803020104030203" pitchFamily="2" charset="-79"/>
              </a:rPr>
              <a:t>are adding and subtracting within five (5). We are also learning how to measure items in many ways.</a:t>
            </a:r>
          </a:p>
          <a:p>
            <a:pPr defTabSz="914186"/>
            <a:endParaRPr lang="en-US" sz="105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defTabSz="914186"/>
            <a:r>
              <a:rPr lang="en-US" sz="105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 can support our learning for phonics, math, and reading by visiting </a:t>
            </a:r>
            <a:r>
              <a:rPr lang="en-US" sz="1050" dirty="0" smtClean="0">
                <a:latin typeface="Aharoni" panose="02010803020104030203" pitchFamily="2" charset="-79"/>
                <a:cs typeface="Aharoni" panose="02010803020104030203" pitchFamily="2" charset="-79"/>
                <a:hlinkClick r:id="rId10"/>
              </a:rPr>
              <a:t>www.starfall.com</a:t>
            </a:r>
            <a:r>
              <a:rPr lang="en-US" sz="105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 We use this website at school and our students love it.</a:t>
            </a:r>
          </a:p>
          <a:p>
            <a:pPr defTabSz="914186"/>
            <a:endParaRPr lang="en-US" sz="105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defTabSz="914186"/>
            <a:r>
              <a:rPr lang="en-US" sz="1050" dirty="0">
                <a:latin typeface="Aharoni" panose="02010803020104030203" pitchFamily="2" charset="-79"/>
                <a:cs typeface="Aharoni" panose="02010803020104030203" pitchFamily="2" charset="-79"/>
              </a:rPr>
              <a:t>Parents, please continue counting to 100, practice name writing, and shoe tying</a:t>
            </a:r>
            <a:r>
              <a:rPr lang="en-US" sz="105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Help us avoid bathroom accidents by checking to be certain your student can unbutton his or her pants.</a:t>
            </a:r>
          </a:p>
          <a:p>
            <a:pPr algn="ctr" defTabSz="914186"/>
            <a:r>
              <a:rPr lang="en-US" sz="1050" dirty="0" smtClean="0">
                <a:latin typeface="Aharoni" panose="02010803020104030203" pitchFamily="2" charset="-79"/>
                <a:cs typeface="Aharoni" panose="02010803020104030203" pitchFamily="2" charset="-79"/>
              </a:rPr>
              <a:t>We welcome birthday treats and just ask that you let us know in advance.</a:t>
            </a:r>
          </a:p>
          <a:p>
            <a:pPr algn="ctr" defTabSz="914186"/>
            <a:endParaRPr lang="en-US" sz="105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defTabSz="914186"/>
            <a:r>
              <a:rPr lang="en-US" sz="1050" dirty="0" smtClean="0">
                <a:latin typeface="Aharoni" panose="02010803020104030203" pitchFamily="2" charset="-79"/>
                <a:cs typeface="Aharoni" panose="02010803020104030203" pitchFamily="2" charset="-79"/>
              </a:rPr>
              <a:t>Please help your child build a counting jar at home. You can use an old container and collect rocks, buttons, beans, pennies, or anything the child finds. Your student </a:t>
            </a:r>
            <a:r>
              <a:rPr lang="en-US" sz="1050" smtClean="0">
                <a:latin typeface="Aharoni" panose="02010803020104030203" pitchFamily="2" charset="-79"/>
                <a:cs typeface="Aharoni" panose="02010803020104030203" pitchFamily="2" charset="-79"/>
              </a:rPr>
              <a:t>can count </a:t>
            </a:r>
            <a:r>
              <a:rPr lang="en-US" sz="105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this jar every day.</a:t>
            </a:r>
          </a:p>
          <a:p>
            <a:pPr algn="ctr" defTabSz="914186"/>
            <a:endParaRPr lang="en-US" sz="105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defTabSz="914186"/>
            <a:r>
              <a:rPr lang="en-US" sz="1050" dirty="0" smtClean="0">
                <a:latin typeface="Aharoni" panose="02010803020104030203" pitchFamily="2" charset="-79"/>
                <a:cs typeface="Aharoni" panose="02010803020104030203" pitchFamily="2" charset="-79"/>
              </a:rPr>
              <a:t>Please feel free to come to us with any questions or concerns.</a:t>
            </a:r>
          </a:p>
          <a:p>
            <a:pPr algn="ctr" defTabSz="914186"/>
            <a:endParaRPr lang="en-US" sz="105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94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389</Words>
  <Application>Microsoft Office PowerPoint</Application>
  <PresentationFormat>On-screen Show (4:3)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Windows User</cp:lastModifiedBy>
  <cp:revision>18</cp:revision>
  <dcterms:created xsi:type="dcterms:W3CDTF">2012-11-17T22:22:25Z</dcterms:created>
  <dcterms:modified xsi:type="dcterms:W3CDTF">2015-12-04T15:41:13Z</dcterms:modified>
</cp:coreProperties>
</file>