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4" name="Shape 104"/>
        <p:cNvGrpSpPr/>
        <p:nvPr/>
      </p:nvGrpSpPr>
      <p:grpSpPr>
        <a:xfrm>
          <a:off x="0" y="0"/>
          <a:ext cx="0" cy="0"/>
          <a:chOff x="0" y="0"/>
          <a:chExt cx="0" cy="0"/>
        </a:xfrm>
      </p:grpSpPr>
      <p:sp>
        <p:nvSpPr>
          <p:cNvPr id="105" name="Shape 10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6" name="Shape 10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2" name="Shape 11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8" name="Shape 11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4" name="Shape 12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8" name="Shape 128"/>
        <p:cNvGrpSpPr/>
        <p:nvPr/>
      </p:nvGrpSpPr>
      <p:grpSpPr>
        <a:xfrm>
          <a:off x="0" y="0"/>
          <a:ext cx="0" cy="0"/>
          <a:chOff x="0" y="0"/>
          <a:chExt cx="0" cy="0"/>
        </a:xfrm>
      </p:grpSpPr>
      <p:sp>
        <p:nvSpPr>
          <p:cNvPr id="129" name="Shape 12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0" name="Shape 13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4" name="Shape 134"/>
        <p:cNvGrpSpPr/>
        <p:nvPr/>
      </p:nvGrpSpPr>
      <p:grpSpPr>
        <a:xfrm>
          <a:off x="0" y="0"/>
          <a:ext cx="0" cy="0"/>
          <a:chOff x="0" y="0"/>
          <a:chExt cx="0" cy="0"/>
        </a:xfrm>
      </p:grpSpPr>
      <p:sp>
        <p:nvSpPr>
          <p:cNvPr id="135" name="Shape 13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6" name="Shape 13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0" name="Shape 140"/>
        <p:cNvGrpSpPr/>
        <p:nvPr/>
      </p:nvGrpSpPr>
      <p:grpSpPr>
        <a:xfrm>
          <a:off x="0" y="0"/>
          <a:ext cx="0" cy="0"/>
          <a:chOff x="0" y="0"/>
          <a:chExt cx="0" cy="0"/>
        </a:xfrm>
      </p:grpSpPr>
      <p:sp>
        <p:nvSpPr>
          <p:cNvPr id="141" name="Shape 14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2" name="Shape 14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8" name="Shape 14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2" name="Shape 152"/>
        <p:cNvGrpSpPr/>
        <p:nvPr/>
      </p:nvGrpSpPr>
      <p:grpSpPr>
        <a:xfrm>
          <a:off x="0" y="0"/>
          <a:ext cx="0" cy="0"/>
          <a:chOff x="0" y="0"/>
          <a:chExt cx="0" cy="0"/>
        </a:xfrm>
      </p:grpSpPr>
      <p:sp>
        <p:nvSpPr>
          <p:cNvPr id="153" name="Shape 15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4" name="Shape 15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0" name="Shape 16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8" name="Shape 5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4" name="Shape 164"/>
        <p:cNvGrpSpPr/>
        <p:nvPr/>
      </p:nvGrpSpPr>
      <p:grpSpPr>
        <a:xfrm>
          <a:off x="0" y="0"/>
          <a:ext cx="0" cy="0"/>
          <a:chOff x="0" y="0"/>
          <a:chExt cx="0" cy="0"/>
        </a:xfrm>
      </p:grpSpPr>
      <p:sp>
        <p:nvSpPr>
          <p:cNvPr id="165" name="Shape 1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6" name="Shape 16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2" name="Shape 17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6" name="Shape 176"/>
        <p:cNvGrpSpPr/>
        <p:nvPr/>
      </p:nvGrpSpPr>
      <p:grpSpPr>
        <a:xfrm>
          <a:off x="0" y="0"/>
          <a:ext cx="0" cy="0"/>
          <a:chOff x="0" y="0"/>
          <a:chExt cx="0" cy="0"/>
        </a:xfrm>
      </p:grpSpPr>
      <p:sp>
        <p:nvSpPr>
          <p:cNvPr id="177" name="Shape 1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8" name="Shape 17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2" name="Shape 182"/>
        <p:cNvGrpSpPr/>
        <p:nvPr/>
      </p:nvGrpSpPr>
      <p:grpSpPr>
        <a:xfrm>
          <a:off x="0" y="0"/>
          <a:ext cx="0" cy="0"/>
          <a:chOff x="0" y="0"/>
          <a:chExt cx="0" cy="0"/>
        </a:xfrm>
      </p:grpSpPr>
      <p:sp>
        <p:nvSpPr>
          <p:cNvPr id="183" name="Shape 18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4" name="Shape 18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8" name="Shape 188"/>
        <p:cNvGrpSpPr/>
        <p:nvPr/>
      </p:nvGrpSpPr>
      <p:grpSpPr>
        <a:xfrm>
          <a:off x="0" y="0"/>
          <a:ext cx="0" cy="0"/>
          <a:chOff x="0" y="0"/>
          <a:chExt cx="0" cy="0"/>
        </a:xfrm>
      </p:grpSpPr>
      <p:sp>
        <p:nvSpPr>
          <p:cNvPr id="189" name="Shape 18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0" name="Shape 19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6" name="Shape 19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0" name="Shape 200"/>
        <p:cNvGrpSpPr/>
        <p:nvPr/>
      </p:nvGrpSpPr>
      <p:grpSpPr>
        <a:xfrm>
          <a:off x="0" y="0"/>
          <a:ext cx="0" cy="0"/>
          <a:chOff x="0" y="0"/>
          <a:chExt cx="0" cy="0"/>
        </a:xfrm>
      </p:grpSpPr>
      <p:sp>
        <p:nvSpPr>
          <p:cNvPr id="201" name="Shape 20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2" name="Shape 20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6" name="Shape 206"/>
        <p:cNvGrpSpPr/>
        <p:nvPr/>
      </p:nvGrpSpPr>
      <p:grpSpPr>
        <a:xfrm>
          <a:off x="0" y="0"/>
          <a:ext cx="0" cy="0"/>
          <a:chOff x="0" y="0"/>
          <a:chExt cx="0" cy="0"/>
        </a:xfrm>
      </p:grpSpPr>
      <p:sp>
        <p:nvSpPr>
          <p:cNvPr id="207" name="Shape 20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8" name="Shape 20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2" name="Shape 212"/>
        <p:cNvGrpSpPr/>
        <p:nvPr/>
      </p:nvGrpSpPr>
      <p:grpSpPr>
        <a:xfrm>
          <a:off x="0" y="0"/>
          <a:ext cx="0" cy="0"/>
          <a:chOff x="0" y="0"/>
          <a:chExt cx="0" cy="0"/>
        </a:xfrm>
      </p:grpSpPr>
      <p:sp>
        <p:nvSpPr>
          <p:cNvPr id="213" name="Shape 21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14" name="Shape 21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8" name="Shape 218"/>
        <p:cNvGrpSpPr/>
        <p:nvPr/>
      </p:nvGrpSpPr>
      <p:grpSpPr>
        <a:xfrm>
          <a:off x="0" y="0"/>
          <a:ext cx="0" cy="0"/>
          <a:chOff x="0" y="0"/>
          <a:chExt cx="0" cy="0"/>
        </a:xfrm>
      </p:grpSpPr>
      <p:sp>
        <p:nvSpPr>
          <p:cNvPr id="219" name="Shape 21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0" name="Shape 22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4" name="Shape 6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 name="Shape 68"/>
        <p:cNvGrpSpPr/>
        <p:nvPr/>
      </p:nvGrpSpPr>
      <p:grpSpPr>
        <a:xfrm>
          <a:off x="0" y="0"/>
          <a:ext cx="0" cy="0"/>
          <a:chOff x="0" y="0"/>
          <a:chExt cx="0" cy="0"/>
        </a:xfrm>
      </p:grpSpPr>
      <p:sp>
        <p:nvSpPr>
          <p:cNvPr id="69" name="Shape 6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0" name="Shape 7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 name="Shape 74"/>
        <p:cNvGrpSpPr/>
        <p:nvPr/>
      </p:nvGrpSpPr>
      <p:grpSpPr>
        <a:xfrm>
          <a:off x="0" y="0"/>
          <a:ext cx="0" cy="0"/>
          <a:chOff x="0" y="0"/>
          <a:chExt cx="0" cy="0"/>
        </a:xfrm>
      </p:grpSpPr>
      <p:sp>
        <p:nvSpPr>
          <p:cNvPr id="75" name="Shape 7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6" name="Shape 7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 name="Shape 80"/>
        <p:cNvGrpSpPr/>
        <p:nvPr/>
      </p:nvGrpSpPr>
      <p:grpSpPr>
        <a:xfrm>
          <a:off x="0" y="0"/>
          <a:ext cx="0" cy="0"/>
          <a:chOff x="0" y="0"/>
          <a:chExt cx="0" cy="0"/>
        </a:xfrm>
      </p:grpSpPr>
      <p:sp>
        <p:nvSpPr>
          <p:cNvPr id="81" name="Shape 8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2" name="Shape 8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 name="Shape 86"/>
        <p:cNvGrpSpPr/>
        <p:nvPr/>
      </p:nvGrpSpPr>
      <p:grpSpPr>
        <a:xfrm>
          <a:off x="0" y="0"/>
          <a:ext cx="0" cy="0"/>
          <a:chOff x="0" y="0"/>
          <a:chExt cx="0" cy="0"/>
        </a:xfrm>
      </p:grpSpPr>
      <p:sp>
        <p:nvSpPr>
          <p:cNvPr id="87" name="Shape 8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8" name="Shape 8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4" name="Shape 9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0" name="Shape 10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x="0" y="0"/>
          <a:ext cx="0" cy="0"/>
          <a:chOff x="0" y="0"/>
          <a:chExt cx="0" cy="0"/>
        </a:xfrm>
      </p:grpSpPr>
      <p:sp>
        <p:nvSpPr>
          <p:cNvPr id="54" name="Shape 54"/>
          <p:cNvSpPr txBox="1"/>
          <p:nvPr>
            <p:ph type="ctrTitle"/>
          </p:nvPr>
        </p:nvSpPr>
        <p:spPr>
          <a:xfrm>
            <a:off x="311708" y="744575"/>
            <a:ext cx="8520600" cy="2052600"/>
          </a:xfrm>
          <a:prstGeom prst="rect">
            <a:avLst/>
          </a:prstGeom>
        </p:spPr>
        <p:txBody>
          <a:bodyPr anchorCtr="0" anchor="b" bIns="91425" lIns="91425" rIns="91425" tIns="91425">
            <a:noAutofit/>
          </a:bodyPr>
          <a:lstStyle/>
          <a:p>
            <a:pPr lvl="0">
              <a:spcBef>
                <a:spcPts val="0"/>
              </a:spcBef>
              <a:buNone/>
            </a:pPr>
            <a:r>
              <a:rPr lang="en"/>
              <a:t>Renewable and non-renewable resources</a:t>
            </a:r>
          </a:p>
        </p:txBody>
      </p:sp>
      <p:sp>
        <p:nvSpPr>
          <p:cNvPr id="55" name="Shape 55"/>
          <p:cNvSpPr txBox="1"/>
          <p:nvPr>
            <p:ph idx="1" type="subTitle"/>
          </p:nvPr>
        </p:nvSpPr>
        <p:spPr>
          <a:xfrm>
            <a:off x="311700" y="2834125"/>
            <a:ext cx="8520600" cy="7926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x="0" y="0"/>
          <a:ext cx="0" cy="0"/>
          <a:chOff x="0" y="0"/>
          <a:chExt cx="0" cy="0"/>
        </a:xfrm>
      </p:grpSpPr>
      <p:sp>
        <p:nvSpPr>
          <p:cNvPr id="108" name="Shape 10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2 main types of hydroelectric power?</a:t>
            </a:r>
          </a:p>
        </p:txBody>
      </p:sp>
      <p:sp>
        <p:nvSpPr>
          <p:cNvPr id="109" name="Shape 109"/>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x="0" y="0"/>
          <a:ext cx="0" cy="0"/>
          <a:chOff x="0" y="0"/>
          <a:chExt cx="0" cy="0"/>
        </a:xfrm>
      </p:grpSpPr>
      <p:sp>
        <p:nvSpPr>
          <p:cNvPr id="114" name="Shape 11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advantages of hydroelectric power?</a:t>
            </a:r>
          </a:p>
        </p:txBody>
      </p:sp>
      <p:sp>
        <p:nvSpPr>
          <p:cNvPr id="115" name="Shape 11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x="0" y="0"/>
          <a:ext cx="0" cy="0"/>
          <a:chOff x="0" y="0"/>
          <a:chExt cx="0" cy="0"/>
        </a:xfrm>
      </p:grpSpPr>
      <p:sp>
        <p:nvSpPr>
          <p:cNvPr id="120" name="Shape 12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disadvantages of hydroelectric power?</a:t>
            </a:r>
          </a:p>
        </p:txBody>
      </p:sp>
      <p:sp>
        <p:nvSpPr>
          <p:cNvPr id="121" name="Shape 12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is solar energy?</a:t>
            </a:r>
          </a:p>
        </p:txBody>
      </p:sp>
      <p:sp>
        <p:nvSpPr>
          <p:cNvPr id="127" name="Shape 127"/>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x="0" y="0"/>
          <a:ext cx="0" cy="0"/>
          <a:chOff x="0" y="0"/>
          <a:chExt cx="0" cy="0"/>
        </a:xfrm>
      </p:grpSpPr>
      <p:sp>
        <p:nvSpPr>
          <p:cNvPr id="132" name="Shape 13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is solar PV?</a:t>
            </a:r>
          </a:p>
        </p:txBody>
      </p:sp>
      <p:sp>
        <p:nvSpPr>
          <p:cNvPr id="133" name="Shape 133"/>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7" name="Shape 137"/>
        <p:cNvGrpSpPr/>
        <p:nvPr/>
      </p:nvGrpSpPr>
      <p:grpSpPr>
        <a:xfrm>
          <a:off x="0" y="0"/>
          <a:ext cx="0" cy="0"/>
          <a:chOff x="0" y="0"/>
          <a:chExt cx="0" cy="0"/>
        </a:xfrm>
      </p:grpSpPr>
      <p:sp>
        <p:nvSpPr>
          <p:cNvPr id="138" name="Shape 13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is Solar thermal power?</a:t>
            </a:r>
          </a:p>
        </p:txBody>
      </p:sp>
      <p:sp>
        <p:nvSpPr>
          <p:cNvPr id="139" name="Shape 139"/>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3" name="Shape 143"/>
        <p:cNvGrpSpPr/>
        <p:nvPr/>
      </p:nvGrpSpPr>
      <p:grpSpPr>
        <a:xfrm>
          <a:off x="0" y="0"/>
          <a:ext cx="0" cy="0"/>
          <a:chOff x="0" y="0"/>
          <a:chExt cx="0" cy="0"/>
        </a:xfrm>
      </p:grpSpPr>
      <p:sp>
        <p:nvSpPr>
          <p:cNvPr id="144" name="Shape 14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benefits of Solar power?</a:t>
            </a:r>
          </a:p>
        </p:txBody>
      </p:sp>
      <p:sp>
        <p:nvSpPr>
          <p:cNvPr id="145" name="Shape 14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9" name="Shape 149"/>
        <p:cNvGrpSpPr/>
        <p:nvPr/>
      </p:nvGrpSpPr>
      <p:grpSpPr>
        <a:xfrm>
          <a:off x="0" y="0"/>
          <a:ext cx="0" cy="0"/>
          <a:chOff x="0" y="0"/>
          <a:chExt cx="0" cy="0"/>
        </a:xfrm>
      </p:grpSpPr>
      <p:sp>
        <p:nvSpPr>
          <p:cNvPr id="150" name="Shape 15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concerns with solar power?</a:t>
            </a:r>
          </a:p>
        </p:txBody>
      </p:sp>
      <p:sp>
        <p:nvSpPr>
          <p:cNvPr id="151" name="Shape 15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x="0" y="0"/>
          <a:ext cx="0" cy="0"/>
          <a:chOff x="0" y="0"/>
          <a:chExt cx="0" cy="0"/>
        </a:xfrm>
      </p:grpSpPr>
      <p:sp>
        <p:nvSpPr>
          <p:cNvPr id="156" name="Shape 15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is wind power?</a:t>
            </a:r>
          </a:p>
        </p:txBody>
      </p:sp>
      <p:sp>
        <p:nvSpPr>
          <p:cNvPr id="157" name="Shape 157"/>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sp>
        <p:nvSpPr>
          <p:cNvPr id="162" name="Shape 16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makes wind energy renewable?</a:t>
            </a:r>
          </a:p>
        </p:txBody>
      </p:sp>
      <p:sp>
        <p:nvSpPr>
          <p:cNvPr id="163" name="Shape 163"/>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x="0" y="0"/>
          <a:ext cx="0" cy="0"/>
          <a:chOff x="0" y="0"/>
          <a:chExt cx="0" cy="0"/>
        </a:xfrm>
      </p:grpSpPr>
      <p:sp>
        <p:nvSpPr>
          <p:cNvPr id="60" name="Shape 6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fossil fuels?</a:t>
            </a:r>
          </a:p>
        </p:txBody>
      </p:sp>
      <p:sp>
        <p:nvSpPr>
          <p:cNvPr id="61" name="Shape 6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x="0" y="0"/>
          <a:ext cx="0" cy="0"/>
          <a:chOff x="0" y="0"/>
          <a:chExt cx="0" cy="0"/>
        </a:xfrm>
      </p:grpSpPr>
      <p:sp>
        <p:nvSpPr>
          <p:cNvPr id="168" name="Shape 16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is a wind turbine? How does it work?</a:t>
            </a:r>
          </a:p>
        </p:txBody>
      </p:sp>
      <p:sp>
        <p:nvSpPr>
          <p:cNvPr id="169" name="Shape 169"/>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3" name="Shape 173"/>
        <p:cNvGrpSpPr/>
        <p:nvPr/>
      </p:nvGrpSpPr>
      <p:grpSpPr>
        <a:xfrm>
          <a:off x="0" y="0"/>
          <a:ext cx="0" cy="0"/>
          <a:chOff x="0" y="0"/>
          <a:chExt cx="0" cy="0"/>
        </a:xfrm>
      </p:grpSpPr>
      <p:sp>
        <p:nvSpPr>
          <p:cNvPr id="174" name="Shape 17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advantages of wind power?</a:t>
            </a:r>
          </a:p>
        </p:txBody>
      </p:sp>
      <p:sp>
        <p:nvSpPr>
          <p:cNvPr id="175" name="Shape 17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9" name="Shape 179"/>
        <p:cNvGrpSpPr/>
        <p:nvPr/>
      </p:nvGrpSpPr>
      <p:grpSpPr>
        <a:xfrm>
          <a:off x="0" y="0"/>
          <a:ext cx="0" cy="0"/>
          <a:chOff x="0" y="0"/>
          <a:chExt cx="0" cy="0"/>
        </a:xfrm>
      </p:grpSpPr>
      <p:sp>
        <p:nvSpPr>
          <p:cNvPr id="180" name="Shape 18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disadvantages of wind power?</a:t>
            </a:r>
          </a:p>
        </p:txBody>
      </p:sp>
      <p:sp>
        <p:nvSpPr>
          <p:cNvPr id="181" name="Shape 18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5" name="Shape 185"/>
        <p:cNvGrpSpPr/>
        <p:nvPr/>
      </p:nvGrpSpPr>
      <p:grpSpPr>
        <a:xfrm>
          <a:off x="0" y="0"/>
          <a:ext cx="0" cy="0"/>
          <a:chOff x="0" y="0"/>
          <a:chExt cx="0" cy="0"/>
        </a:xfrm>
      </p:grpSpPr>
      <p:sp>
        <p:nvSpPr>
          <p:cNvPr id="186" name="Shape 18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is nuclear power?</a:t>
            </a:r>
          </a:p>
        </p:txBody>
      </p:sp>
      <p:sp>
        <p:nvSpPr>
          <p:cNvPr id="187" name="Shape 187"/>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1" name="Shape 191"/>
        <p:cNvGrpSpPr/>
        <p:nvPr/>
      </p:nvGrpSpPr>
      <p:grpSpPr>
        <a:xfrm>
          <a:off x="0" y="0"/>
          <a:ext cx="0" cy="0"/>
          <a:chOff x="0" y="0"/>
          <a:chExt cx="0" cy="0"/>
        </a:xfrm>
      </p:grpSpPr>
      <p:sp>
        <p:nvSpPr>
          <p:cNvPr id="192" name="Shape 19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is nuclear fission?</a:t>
            </a:r>
          </a:p>
        </p:txBody>
      </p:sp>
      <p:sp>
        <p:nvSpPr>
          <p:cNvPr id="193" name="Shape 193"/>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7" name="Shape 197"/>
        <p:cNvGrpSpPr/>
        <p:nvPr/>
      </p:nvGrpSpPr>
      <p:grpSpPr>
        <a:xfrm>
          <a:off x="0" y="0"/>
          <a:ext cx="0" cy="0"/>
          <a:chOff x="0" y="0"/>
          <a:chExt cx="0" cy="0"/>
        </a:xfrm>
      </p:grpSpPr>
      <p:sp>
        <p:nvSpPr>
          <p:cNvPr id="198" name="Shape 19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is nuclear fusion?</a:t>
            </a:r>
          </a:p>
        </p:txBody>
      </p:sp>
      <p:sp>
        <p:nvSpPr>
          <p:cNvPr id="199" name="Shape 199"/>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3" name="Shape 203"/>
        <p:cNvGrpSpPr/>
        <p:nvPr/>
      </p:nvGrpSpPr>
      <p:grpSpPr>
        <a:xfrm>
          <a:off x="0" y="0"/>
          <a:ext cx="0" cy="0"/>
          <a:chOff x="0" y="0"/>
          <a:chExt cx="0" cy="0"/>
        </a:xfrm>
      </p:grpSpPr>
      <p:sp>
        <p:nvSpPr>
          <p:cNvPr id="204" name="Shape 20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Is nuclear power renewable?</a:t>
            </a:r>
          </a:p>
        </p:txBody>
      </p:sp>
      <p:sp>
        <p:nvSpPr>
          <p:cNvPr id="205" name="Shape 20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9" name="Shape 209"/>
        <p:cNvGrpSpPr/>
        <p:nvPr/>
      </p:nvGrpSpPr>
      <p:grpSpPr>
        <a:xfrm>
          <a:off x="0" y="0"/>
          <a:ext cx="0" cy="0"/>
          <a:chOff x="0" y="0"/>
          <a:chExt cx="0" cy="0"/>
        </a:xfrm>
      </p:grpSpPr>
      <p:sp>
        <p:nvSpPr>
          <p:cNvPr id="210" name="Shape 21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benefits of nuclear power?</a:t>
            </a:r>
          </a:p>
        </p:txBody>
      </p:sp>
      <p:sp>
        <p:nvSpPr>
          <p:cNvPr id="211" name="Shape 21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5" name="Shape 215"/>
        <p:cNvGrpSpPr/>
        <p:nvPr/>
      </p:nvGrpSpPr>
      <p:grpSpPr>
        <a:xfrm>
          <a:off x="0" y="0"/>
          <a:ext cx="0" cy="0"/>
          <a:chOff x="0" y="0"/>
          <a:chExt cx="0" cy="0"/>
        </a:xfrm>
      </p:grpSpPr>
      <p:sp>
        <p:nvSpPr>
          <p:cNvPr id="216" name="Shape 21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disadvantages of nuclear power?</a:t>
            </a:r>
          </a:p>
        </p:txBody>
      </p:sp>
      <p:sp>
        <p:nvSpPr>
          <p:cNvPr id="217" name="Shape 217"/>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1" name="Shape 221"/>
        <p:cNvGrpSpPr/>
        <p:nvPr/>
      </p:nvGrpSpPr>
      <p:grpSpPr>
        <a:xfrm>
          <a:off x="0" y="0"/>
          <a:ext cx="0" cy="0"/>
          <a:chOff x="0" y="0"/>
          <a:chExt cx="0" cy="0"/>
        </a:xfrm>
      </p:grpSpPr>
      <p:sp>
        <p:nvSpPr>
          <p:cNvPr id="222" name="Shape 22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Renewable and nonrenewable resources</a:t>
            </a:r>
          </a:p>
        </p:txBody>
      </p:sp>
      <p:sp>
        <p:nvSpPr>
          <p:cNvPr id="223" name="Shape 223"/>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Clr>
                <a:schemeClr val="dk1"/>
              </a:buClr>
              <a:buSzPct val="61111"/>
              <a:buFont typeface="Arial"/>
              <a:buNone/>
            </a:pPr>
            <a:r>
              <a:rPr lang="en">
                <a:solidFill>
                  <a:schemeClr val="dk1"/>
                </a:solidFill>
              </a:rPr>
              <a:t>Pick one type of energy out of the five that we have discussed. Which source of energy do you feel is the best way to generate energy. Think about the benefits and concerns of each type before you write your response. Please include:</a:t>
            </a:r>
          </a:p>
          <a:p>
            <a:pPr indent="-228600" lvl="0" marL="457200" rtl="0">
              <a:spcBef>
                <a:spcPts val="0"/>
              </a:spcBef>
              <a:buClr>
                <a:schemeClr val="dk1"/>
              </a:buClr>
            </a:pPr>
            <a:r>
              <a:rPr lang="en">
                <a:solidFill>
                  <a:schemeClr val="dk1"/>
                </a:solidFill>
              </a:rPr>
              <a:t>The resource and whether it is renewable or nonrenewable</a:t>
            </a:r>
          </a:p>
          <a:p>
            <a:pPr indent="-228600" lvl="0" marL="457200" rtl="0">
              <a:spcBef>
                <a:spcPts val="0"/>
              </a:spcBef>
              <a:buClr>
                <a:schemeClr val="dk1"/>
              </a:buClr>
            </a:pPr>
            <a:r>
              <a:rPr lang="en">
                <a:solidFill>
                  <a:schemeClr val="dk1"/>
                </a:solidFill>
              </a:rPr>
              <a:t>The energy conversion( for example: coal goes from chemical energy to electrical energy)</a:t>
            </a:r>
          </a:p>
          <a:p>
            <a:pPr indent="-228600" lvl="0" marL="457200" rtl="0">
              <a:spcBef>
                <a:spcPts val="0"/>
              </a:spcBef>
              <a:buClr>
                <a:schemeClr val="dk1"/>
              </a:buClr>
            </a:pPr>
            <a:r>
              <a:rPr lang="en">
                <a:solidFill>
                  <a:schemeClr val="dk1"/>
                </a:solidFill>
              </a:rPr>
              <a:t>The benefits of the resource </a:t>
            </a:r>
          </a:p>
          <a:p>
            <a:pPr indent="-228600" lvl="0" marL="457200" rtl="0">
              <a:spcBef>
                <a:spcPts val="0"/>
              </a:spcBef>
              <a:buClr>
                <a:schemeClr val="dk1"/>
              </a:buClr>
            </a:pPr>
            <a:r>
              <a:rPr lang="en">
                <a:solidFill>
                  <a:schemeClr val="dk1"/>
                </a:solidFill>
              </a:rPr>
              <a:t>The concerns and reasons to think about using the energy despite these concerns. </a:t>
            </a:r>
          </a:p>
          <a:p>
            <a:pPr indent="-228600" lvl="0" marL="457200" rtl="0">
              <a:spcBef>
                <a:spcPts val="0"/>
              </a:spcBef>
              <a:buClr>
                <a:schemeClr val="dk1"/>
              </a:buClr>
            </a:pPr>
            <a:r>
              <a:rPr lang="en">
                <a:solidFill>
                  <a:schemeClr val="dk1"/>
                </a:solidFill>
              </a:rPr>
              <a:t>A concluding statement that makes the reader feel good about using that resource.</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x="0" y="0"/>
          <a:ext cx="0" cy="0"/>
          <a:chOff x="0" y="0"/>
          <a:chExt cx="0" cy="0"/>
        </a:xfrm>
      </p:grpSpPr>
      <p:sp>
        <p:nvSpPr>
          <p:cNvPr id="66" name="Shape 6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How is coal formed?</a:t>
            </a:r>
          </a:p>
        </p:txBody>
      </p:sp>
      <p:sp>
        <p:nvSpPr>
          <p:cNvPr id="67" name="Shape 67"/>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 name="Shape 71"/>
        <p:cNvGrpSpPr/>
        <p:nvPr/>
      </p:nvGrpSpPr>
      <p:grpSpPr>
        <a:xfrm>
          <a:off x="0" y="0"/>
          <a:ext cx="0" cy="0"/>
          <a:chOff x="0" y="0"/>
          <a:chExt cx="0" cy="0"/>
        </a:xfrm>
      </p:grpSpPr>
      <p:sp>
        <p:nvSpPr>
          <p:cNvPr id="72" name="Shape 7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How is oil made?</a:t>
            </a:r>
          </a:p>
        </p:txBody>
      </p:sp>
      <p:sp>
        <p:nvSpPr>
          <p:cNvPr id="73" name="Shape 73"/>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x="0" y="0"/>
          <a:ext cx="0" cy="0"/>
          <a:chOff x="0" y="0"/>
          <a:chExt cx="0" cy="0"/>
        </a:xfrm>
      </p:grpSpPr>
      <p:sp>
        <p:nvSpPr>
          <p:cNvPr id="78" name="Shape 7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How is natural gas made?</a:t>
            </a:r>
          </a:p>
        </p:txBody>
      </p:sp>
      <p:sp>
        <p:nvSpPr>
          <p:cNvPr id="79" name="Shape 79"/>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x="0" y="0"/>
          <a:ext cx="0" cy="0"/>
          <a:chOff x="0" y="0"/>
          <a:chExt cx="0" cy="0"/>
        </a:xfrm>
      </p:grpSpPr>
      <p:sp>
        <p:nvSpPr>
          <p:cNvPr id="84" name="Shape 8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advantages of fossil fuels?</a:t>
            </a:r>
          </a:p>
        </p:txBody>
      </p:sp>
      <p:sp>
        <p:nvSpPr>
          <p:cNvPr id="85" name="Shape 8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x="0" y="0"/>
          <a:ext cx="0" cy="0"/>
          <a:chOff x="0" y="0"/>
          <a:chExt cx="0" cy="0"/>
        </a:xfrm>
      </p:grpSpPr>
      <p:sp>
        <p:nvSpPr>
          <p:cNvPr id="90" name="Shape 9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are the disadvantages of fossil fuels?</a:t>
            </a:r>
          </a:p>
        </p:txBody>
      </p:sp>
      <p:sp>
        <p:nvSpPr>
          <p:cNvPr id="91" name="Shape 9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sp>
        <p:nvSpPr>
          <p:cNvPr id="96" name="Shape 9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is hydroelectric power</a:t>
            </a:r>
          </a:p>
        </p:txBody>
      </p:sp>
      <p:sp>
        <p:nvSpPr>
          <p:cNvPr id="97" name="Shape 97"/>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 name="Shape 101"/>
        <p:cNvGrpSpPr/>
        <p:nvPr/>
      </p:nvGrpSpPr>
      <p:grpSpPr>
        <a:xfrm>
          <a:off x="0" y="0"/>
          <a:ext cx="0" cy="0"/>
          <a:chOff x="0" y="0"/>
          <a:chExt cx="0" cy="0"/>
        </a:xfrm>
      </p:grpSpPr>
      <p:sp>
        <p:nvSpPr>
          <p:cNvPr id="102" name="Shape 10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What makes hydroelectric power renewable?</a:t>
            </a:r>
          </a:p>
        </p:txBody>
      </p:sp>
      <p:sp>
        <p:nvSpPr>
          <p:cNvPr id="103" name="Shape 103"/>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