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9" r:id="rId4"/>
    <p:sldId id="354" r:id="rId5"/>
    <p:sldId id="355" r:id="rId6"/>
    <p:sldId id="356" r:id="rId7"/>
    <p:sldId id="260" r:id="rId8"/>
    <p:sldId id="261" r:id="rId9"/>
    <p:sldId id="264" r:id="rId10"/>
    <p:sldId id="265" r:id="rId11"/>
    <p:sldId id="273" r:id="rId12"/>
    <p:sldId id="276" r:id="rId13"/>
    <p:sldId id="288" r:id="rId14"/>
    <p:sldId id="289" r:id="rId15"/>
    <p:sldId id="277" r:id="rId16"/>
    <p:sldId id="275" r:id="rId17"/>
    <p:sldId id="278" r:id="rId18"/>
    <p:sldId id="279" r:id="rId19"/>
    <p:sldId id="35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92" r:id="rId28"/>
    <p:sldId id="293" r:id="rId29"/>
    <p:sldId id="294" r:id="rId30"/>
    <p:sldId id="295" r:id="rId31"/>
    <p:sldId id="296" r:id="rId32"/>
    <p:sldId id="297" r:id="rId33"/>
    <p:sldId id="299" r:id="rId34"/>
    <p:sldId id="300" r:id="rId35"/>
    <p:sldId id="301" r:id="rId36"/>
    <p:sldId id="304" r:id="rId37"/>
    <p:sldId id="302" r:id="rId38"/>
    <p:sldId id="303" r:id="rId39"/>
    <p:sldId id="305" r:id="rId40"/>
    <p:sldId id="306" r:id="rId41"/>
    <p:sldId id="307" r:id="rId42"/>
    <p:sldId id="308" r:id="rId43"/>
    <p:sldId id="309" r:id="rId44"/>
    <p:sldId id="310" r:id="rId45"/>
    <p:sldId id="312" r:id="rId46"/>
    <p:sldId id="313" r:id="rId47"/>
    <p:sldId id="314" r:id="rId48"/>
    <p:sldId id="320" r:id="rId49"/>
    <p:sldId id="315" r:id="rId50"/>
    <p:sldId id="316" r:id="rId51"/>
    <p:sldId id="317" r:id="rId52"/>
    <p:sldId id="318" r:id="rId53"/>
    <p:sldId id="319" r:id="rId54"/>
    <p:sldId id="287" r:id="rId55"/>
    <p:sldId id="290" r:id="rId56"/>
    <p:sldId id="291" r:id="rId57"/>
    <p:sldId id="322" r:id="rId58"/>
    <p:sldId id="323" r:id="rId59"/>
    <p:sldId id="324" r:id="rId60"/>
    <p:sldId id="326" r:id="rId61"/>
    <p:sldId id="327" r:id="rId62"/>
    <p:sldId id="328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9" r:id="rId71"/>
    <p:sldId id="340" r:id="rId72"/>
    <p:sldId id="341" r:id="rId73"/>
    <p:sldId id="342" r:id="rId74"/>
    <p:sldId id="344" r:id="rId75"/>
    <p:sldId id="345" r:id="rId76"/>
    <p:sldId id="346" r:id="rId77"/>
    <p:sldId id="348" r:id="rId78"/>
    <p:sldId id="349" r:id="rId79"/>
    <p:sldId id="350" r:id="rId80"/>
    <p:sldId id="351" r:id="rId81"/>
    <p:sldId id="352" r:id="rId82"/>
    <p:sldId id="353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04267F9-D19F-4C67-BAE4-E9FDE791478C}" type="datetimeFigureOut">
              <a:rPr lang="en-US" smtClean="0"/>
              <a:t>8/17/2015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06622FF-7AA1-435C-9948-7ECC0E7EE9A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e/Nicotiana_Tobacco_Plants_1909px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upload.wikimedia.org/wikipedia/commons/d/d7/Pocahontas_Rolfe_crop.jpg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c/Chute_tobacco.JP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upload.wikimedia.org/wikipedia/commons/8/89/William_Brewster_cropped.pn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epfl.net/exhibits/lordsbaltimore/images/georgecalvert.ti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Bellwork -8/13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the three types of colonies in America. </a:t>
            </a:r>
          </a:p>
          <a:p>
            <a:r>
              <a:rPr lang="en-US" dirty="0" smtClean="0"/>
              <a:t>Do your best to list the names of the 13 original colonies.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88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ioneerv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05400" cy="345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jamest~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724400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6" descr="Settlement church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276600"/>
            <a:ext cx="354647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Starvation &amp; Mosquitos</a:t>
            </a:r>
          </a:p>
          <a:p>
            <a:r>
              <a:rPr lang="en-US" dirty="0" smtClean="0"/>
              <a:t>No Gold</a:t>
            </a:r>
          </a:p>
          <a:p>
            <a:r>
              <a:rPr lang="en-US" dirty="0" smtClean="0"/>
              <a:t>Anglo-Powhatan War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1800"/>
            <a:ext cx="5358894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667000" cy="482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2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7818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The Jamestown Nightmare?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634047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ym typeface="Wingdings" pitchFamily="2" charset="2"/>
              </a:rPr>
              <a:t>Settled in 1607 by 1607 many died of starvation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“Gentlemen” colonists would not work themselves.</a:t>
            </a:r>
            <a:endParaRPr lang="en-US" sz="2400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Settlers wasted time looking for gold instead of hunting or farming.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VA company put John Smith in charge to fix the situation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“If you don’t work, then you don’t eat”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2409" r="3333" b="1205"/>
          <a:stretch>
            <a:fillRect/>
          </a:stretch>
        </p:blipFill>
        <p:spPr bwMode="auto">
          <a:xfrm>
            <a:off x="6797674" y="1295400"/>
            <a:ext cx="2346325" cy="4267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John Smith</a:t>
            </a:r>
          </a:p>
        </p:txBody>
      </p:sp>
      <p:pic>
        <p:nvPicPr>
          <p:cNvPr id="15363" name="Picture 3" descr="John Smith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91465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" descr="Pocahontas_original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56" y="341586"/>
            <a:ext cx="25273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4278313" cy="27511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Chief Powhatan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Powhatan Confederacy</a:t>
            </a:r>
            <a:endParaRPr lang="en-US" sz="2800" dirty="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Powhatan dominated a </a:t>
            </a:r>
            <a:br>
              <a:rPr lang="en-US" sz="2400" dirty="0" smtClean="0"/>
            </a:br>
            <a:r>
              <a:rPr lang="en-US" sz="2400" dirty="0" smtClean="0"/>
              <a:t>few dozen small tribes </a:t>
            </a:r>
            <a:br>
              <a:rPr lang="en-US" sz="2400" dirty="0" smtClean="0"/>
            </a:br>
            <a:r>
              <a:rPr lang="en-US" sz="2400" dirty="0" smtClean="0"/>
              <a:t>in the James River </a:t>
            </a:r>
            <a:br>
              <a:rPr lang="en-US" sz="2400" dirty="0" smtClean="0"/>
            </a:br>
            <a:r>
              <a:rPr lang="en-US" sz="2400" dirty="0" smtClean="0"/>
              <a:t>area when the English </a:t>
            </a:r>
            <a:br>
              <a:rPr lang="en-US" sz="2400" dirty="0" smtClean="0"/>
            </a:br>
            <a:r>
              <a:rPr lang="en-US" sz="2400" dirty="0" smtClean="0"/>
              <a:t>arrived.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The English called all</a:t>
            </a:r>
            <a:br>
              <a:rPr lang="en-US" sz="2400" dirty="0" smtClean="0"/>
            </a:br>
            <a:r>
              <a:rPr lang="en-US" sz="2400" dirty="0" smtClean="0"/>
              <a:t>Indians in the area</a:t>
            </a:r>
            <a:br>
              <a:rPr lang="en-US" sz="2400" dirty="0" smtClean="0"/>
            </a:br>
            <a:r>
              <a:rPr lang="en-US" sz="2400" dirty="0" err="1" smtClean="0"/>
              <a:t>Powhatans</a:t>
            </a:r>
            <a:r>
              <a:rPr lang="en-US" sz="2400" dirty="0" smtClean="0"/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Powhatan probably saw</a:t>
            </a:r>
            <a:br>
              <a:rPr lang="en-US" sz="2400" dirty="0" smtClean="0"/>
            </a:br>
            <a:r>
              <a:rPr lang="en-US" sz="2400" dirty="0" smtClean="0"/>
              <a:t>the English as allies in his struggles to control other Indian tribes in the region.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  <p:pic>
        <p:nvPicPr>
          <p:cNvPr id="16388" name="Picture 4" descr="Powhatan_john_smith_map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263842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Anglo-Powhatan Wars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Relations between Indians &amp; settlers grew worse.</a:t>
            </a:r>
            <a:endParaRPr lang="en-US" sz="2800" dirty="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General mistrust because of different cultures &amp; languages.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English raided Indian food supplies during the starving times.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1610 – 1646 </a:t>
            </a:r>
            <a:r>
              <a:rPr lang="en-US" sz="2800" dirty="0" smtClean="0">
                <a:sym typeface="Wingdings" pitchFamily="2" charset="2"/>
              </a:rPr>
              <a:t> Series of wars (and peace time) between the settlers and the Powhatan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Peace Treaty of 1646</a:t>
            </a:r>
            <a:endParaRPr lang="en-US" sz="2800" dirty="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Removed the </a:t>
            </a:r>
            <a:r>
              <a:rPr lang="en-US" sz="2400" dirty="0" err="1" smtClean="0"/>
              <a:t>Powhatans</a:t>
            </a:r>
            <a:r>
              <a:rPr lang="en-US" sz="2400" dirty="0" smtClean="0"/>
              <a:t> from their original land.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Formally separated Indian and English settlement areas!</a:t>
            </a:r>
          </a:p>
        </p:txBody>
      </p:sp>
    </p:spTree>
    <p:extLst>
      <p:ext uri="{BB962C8B-B14F-4D97-AF65-F5344CB8AC3E}">
        <p14:creationId xmlns:p14="http://schemas.microsoft.com/office/powerpoint/2010/main" val="6085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Powhatan Confederacy</a:t>
            </a:r>
          </a:p>
        </p:txBody>
      </p:sp>
      <p:pic>
        <p:nvPicPr>
          <p:cNvPr id="17411" name="Picture 3" descr="c03m01"/>
          <p:cNvPicPr preferRelativeResize="0"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1722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9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0"/>
            <a:ext cx="3962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Tobacco</a:t>
            </a:r>
          </a:p>
        </p:txBody>
      </p:sp>
      <p:pic>
        <p:nvPicPr>
          <p:cNvPr id="22531" name="Picture 8" descr="plant_sm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838200"/>
            <a:ext cx="3090862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3733800" y="4979988"/>
            <a:ext cx="5410200" cy="1878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6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Cultivation of tobacco (John Rolfe) saved the Virginia Colony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6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More time for farming. Both profitable, and necessary to survive</a:t>
            </a:r>
          </a:p>
        </p:txBody>
      </p:sp>
      <p:pic>
        <p:nvPicPr>
          <p:cNvPr id="22533" name="Picture 6" descr="File:Nicotiana Tobacco Plants 1909p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/>
          <a:stretch>
            <a:fillRect/>
          </a:stretch>
        </p:blipFill>
        <p:spPr bwMode="auto">
          <a:xfrm>
            <a:off x="0" y="2133600"/>
            <a:ext cx="31083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File:Pocahontas Rolfe crop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342423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114300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Virginia’s gold and silver.</a:t>
            </a:r>
            <a:b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       -- John Rolfe, 1612</a:t>
            </a:r>
          </a:p>
        </p:txBody>
      </p:sp>
    </p:spTree>
    <p:extLst>
      <p:ext uri="{BB962C8B-B14F-4D97-AF65-F5344CB8AC3E}">
        <p14:creationId xmlns:p14="http://schemas.microsoft.com/office/powerpoint/2010/main" val="25559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533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Early Colonial Tobacco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1618</a:t>
            </a:r>
            <a:r>
              <a:rPr lang="en-US" sz="2000" smtClean="0">
                <a:effectLst/>
              </a:rPr>
              <a:t> — Virginia produces </a:t>
            </a:r>
            <a:r>
              <a:rPr lang="en-US" sz="2000" u="sng" smtClean="0">
                <a:effectLst/>
              </a:rPr>
              <a:t>20,000 pounds</a:t>
            </a:r>
            <a:r>
              <a:rPr lang="en-US" sz="2000" smtClean="0">
                <a:effectLst/>
              </a:rPr>
              <a:t> of 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tobacco.</a:t>
            </a:r>
            <a:br>
              <a:rPr lang="en-US" sz="2000" smtClean="0">
                <a:effectLst/>
              </a:rPr>
            </a:br>
            <a:endParaRPr lang="en-US" sz="200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1622</a:t>
            </a:r>
            <a:r>
              <a:rPr lang="en-US" sz="2000" smtClean="0">
                <a:effectLst/>
              </a:rPr>
              <a:t> — Despite losing nearly one-third of 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its colonists in an Indian attack,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Virginia produces </a:t>
            </a:r>
            <a:r>
              <a:rPr lang="en-US" sz="2000" u="sng" smtClean="0">
                <a:effectLst/>
              </a:rPr>
              <a:t>60,000 pounds</a:t>
            </a:r>
            <a:r>
              <a:rPr lang="en-US" sz="2000" smtClean="0">
                <a:effectLst/>
              </a:rPr>
              <a:t> of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tobacco.</a:t>
            </a:r>
            <a:br>
              <a:rPr lang="en-US" sz="2000" smtClean="0">
                <a:effectLst/>
              </a:rPr>
            </a:br>
            <a:endParaRPr lang="en-US" sz="200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1627</a:t>
            </a:r>
            <a:r>
              <a:rPr lang="en-US" sz="2000" smtClean="0">
                <a:effectLst/>
              </a:rPr>
              <a:t> — Virginia produces 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 </a:t>
            </a:r>
            <a:r>
              <a:rPr lang="en-US" sz="2000" u="sng" smtClean="0">
                <a:effectLst/>
              </a:rPr>
              <a:t>500,000 pounds</a:t>
            </a:r>
            <a:r>
              <a:rPr lang="en-US" sz="2000" smtClean="0">
                <a:effectLst/>
              </a:rPr>
              <a:t/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 of tobacco.</a:t>
            </a:r>
            <a:br>
              <a:rPr lang="en-US" sz="2000" smtClean="0">
                <a:effectLst/>
              </a:rPr>
            </a:br>
            <a:endParaRPr lang="en-US" sz="200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1629</a:t>
            </a:r>
            <a:r>
              <a:rPr lang="en-US" sz="2000" smtClean="0">
                <a:effectLst/>
              </a:rPr>
              <a:t> — Virginia produces 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 </a:t>
            </a:r>
            <a:r>
              <a:rPr lang="en-US" sz="2000" u="sng" smtClean="0">
                <a:effectLst/>
              </a:rPr>
              <a:t>1,500,000 pounds</a:t>
            </a:r>
            <a:r>
              <a:rPr lang="en-US" sz="2000" smtClean="0">
                <a:effectLst/>
              </a:rPr>
              <a:t> 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             of tobacco.</a:t>
            </a:r>
            <a:endParaRPr lang="en-US" sz="2000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7317" r="7977" b="7317"/>
          <a:stretch>
            <a:fillRect/>
          </a:stretch>
        </p:blipFill>
        <p:spPr bwMode="auto">
          <a:xfrm>
            <a:off x="5791200" y="3781425"/>
            <a:ext cx="2286000" cy="30765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6" descr="File:Chute tobacc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228600"/>
            <a:ext cx="30622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6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Bellwork– 8/17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was the 1</a:t>
            </a:r>
            <a:r>
              <a:rPr lang="en-US" baseline="30000" dirty="0" smtClean="0"/>
              <a:t>st</a:t>
            </a:r>
            <a:r>
              <a:rPr lang="en-US" dirty="0" smtClean="0"/>
              <a:t> English colony in the New World?</a:t>
            </a:r>
          </a:p>
          <a:p>
            <a:r>
              <a:rPr lang="en-US" dirty="0" smtClean="0"/>
              <a:t>What was the 1</a:t>
            </a:r>
            <a:r>
              <a:rPr lang="en-US" baseline="30000" dirty="0" smtClean="0"/>
              <a:t>st</a:t>
            </a:r>
            <a:r>
              <a:rPr lang="en-US" dirty="0" smtClean="0"/>
              <a:t> permanent English colony?</a:t>
            </a:r>
          </a:p>
          <a:p>
            <a:r>
              <a:rPr lang="en-US" dirty="0" smtClean="0"/>
              <a:t>Who was the “savior” of Jamestown? How did he save them?</a:t>
            </a:r>
          </a:p>
          <a:p>
            <a:r>
              <a:rPr lang="en-US" dirty="0" smtClean="0"/>
              <a:t>Who was the “economic savior” of Jamestown? How did he save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4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Thirteen Original Colonies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Virginia: “Child of Tobacco”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Tobacco’s effect on Virginia’s economy:</a:t>
            </a:r>
            <a:endParaRPr lang="en-US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Vital role in putting VA on a firm economic footing.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Ruinous to soil when continuously planted.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Chained VA’s economy to a single crop.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Tobacco promoted the use of the plantation system.</a:t>
            </a:r>
            <a:endParaRPr lang="en-US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Need for cheap, abundant labor.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28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6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Indentured Servitude</a:t>
            </a:r>
          </a:p>
        </p:txBody>
      </p:sp>
      <p:pic>
        <p:nvPicPr>
          <p:cNvPr id="25603" name="Picture 4" descr="milkmaid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 b="9435"/>
          <a:stretch>
            <a:fillRect/>
          </a:stretch>
        </p:blipFill>
        <p:spPr bwMode="auto">
          <a:xfrm>
            <a:off x="1295400" y="1447800"/>
            <a:ext cx="302895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27432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5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Indentured Servitude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Temporary forced labor in exchange for passage to the New World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Indenture Contract: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5-7 years.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Promised “freedom dues” [land, £]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Forbidden to marry.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/>
              <a:t>1610-1614:  only 1 in 10 outlived their indentured contracts!</a:t>
            </a:r>
          </a:p>
        </p:txBody>
      </p:sp>
    </p:spTree>
    <p:extLst>
      <p:ext uri="{BB962C8B-B14F-4D97-AF65-F5344CB8AC3E}">
        <p14:creationId xmlns:p14="http://schemas.microsoft.com/office/powerpoint/2010/main" val="38132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Slavery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2296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First Africans arrived in Jamestown in 1619.</a:t>
            </a:r>
          </a:p>
          <a:p>
            <a:pPr lvl="1" eaLnBrk="1" hangingPunct="1">
              <a:defRPr/>
            </a:pPr>
            <a:r>
              <a:rPr lang="en-US" dirty="0" smtClean="0"/>
              <a:t>Their status was not clear </a:t>
            </a:r>
            <a:r>
              <a:rPr lang="en-US" dirty="0" smtClean="0">
                <a:sym typeface="Wingdings" pitchFamily="2" charset="2"/>
              </a:rPr>
              <a:t> perhaps slaves, perhaps indentured servants.</a:t>
            </a:r>
          </a:p>
          <a:p>
            <a:pPr lvl="1" eaLnBrk="1" hangingPunct="1">
              <a:defRPr/>
            </a:pPr>
            <a:r>
              <a:rPr lang="en-US" dirty="0" smtClean="0">
                <a:sym typeface="Wingdings" pitchFamily="2" charset="2"/>
              </a:rPr>
              <a:t>Slavery did not have a large impact on American society until the end of the 17c.</a:t>
            </a:r>
            <a:endParaRPr lang="en-US" dirty="0" smtClean="0"/>
          </a:p>
        </p:txBody>
      </p:sp>
      <p:pic>
        <p:nvPicPr>
          <p:cNvPr id="27652" name="Picture 3" descr="English Tobacco 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2222"/>
          <a:stretch>
            <a:fillRect/>
          </a:stretch>
        </p:blipFill>
        <p:spPr bwMode="auto">
          <a:xfrm>
            <a:off x="4114800" y="3237186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Growing Political Power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The House of Burgesses established in 1619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 dirty="0" smtClean="0"/>
              <a:t>Control over finances, militia, etc.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First elected assembly in America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By the end of the 17c, it was able to initiate legislation.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A Council appointed by royal governor</a:t>
            </a:r>
            <a:endParaRPr lang="en-US" sz="2800" dirty="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Mainly leading planters.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Functions like House of Lords.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High death rates ensured rapid turnover of members.</a:t>
            </a:r>
          </a:p>
        </p:txBody>
      </p:sp>
    </p:spTree>
    <p:extLst>
      <p:ext uri="{BB962C8B-B14F-4D97-AF65-F5344CB8AC3E}">
        <p14:creationId xmlns:p14="http://schemas.microsoft.com/office/powerpoint/2010/main" val="810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House of Burgesses</a:t>
            </a:r>
          </a:p>
        </p:txBody>
      </p:sp>
      <p:pic>
        <p:nvPicPr>
          <p:cNvPr id="29699" name="Picture 4" descr="The Capitol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587" r="2106" b="3175"/>
          <a:stretch>
            <a:fillRect/>
          </a:stretch>
        </p:blipFill>
        <p:spPr bwMode="auto">
          <a:xfrm>
            <a:off x="0" y="1295400"/>
            <a:ext cx="4572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7" descr="houseofburgess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452813"/>
            <a:ext cx="485775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7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Virginia Becomes a Royal Colony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James I grew hostile to Virginia</a:t>
            </a:r>
            <a:endParaRPr lang="en-US" sz="3200" dirty="0" smtClean="0">
              <a:sym typeface="Wingdings" pitchFamily="2" charset="2"/>
            </a:endParaRPr>
          </a:p>
          <a:p>
            <a:pPr lvl="1" eaLnBrk="1" hangingPunct="1">
              <a:defRPr/>
            </a:pPr>
            <a:r>
              <a:rPr lang="en-US" sz="2800" dirty="0" smtClean="0"/>
              <a:t>He hated tobacco.</a:t>
            </a:r>
          </a:p>
          <a:p>
            <a:pPr lvl="1" eaLnBrk="1" hangingPunct="1">
              <a:defRPr/>
            </a:pPr>
            <a:r>
              <a:rPr lang="en-US" sz="2800" dirty="0" smtClean="0"/>
              <a:t>He distrusted the House of Burgesses which he called a </a:t>
            </a:r>
            <a:r>
              <a:rPr lang="en-US" sz="2800" i="1" dirty="0" smtClean="0"/>
              <a:t>seminary of sedition</a:t>
            </a:r>
            <a:r>
              <a:rPr lang="en-US" sz="2800" dirty="0" smtClean="0"/>
              <a:t>.</a:t>
            </a:r>
          </a:p>
          <a:p>
            <a:pPr eaLnBrk="1" hangingPunct="1">
              <a:defRPr/>
            </a:pPr>
            <a:r>
              <a:rPr lang="en-US" sz="3200" dirty="0" smtClean="0"/>
              <a:t>1624 </a:t>
            </a:r>
            <a:r>
              <a:rPr lang="en-US" sz="3200" dirty="0" smtClean="0">
                <a:sym typeface="Wingdings" pitchFamily="2" charset="2"/>
              </a:rPr>
              <a:t> he revoked the charter of the bankrupt VA Company.</a:t>
            </a:r>
          </a:p>
          <a:p>
            <a:pPr lvl="1" eaLnBrk="1" hangingPunct="1">
              <a:defRPr/>
            </a:pPr>
            <a:r>
              <a:rPr lang="en-US" sz="2800" dirty="0" smtClean="0"/>
              <a:t>Thus, VA became a royal colony, under the king’s direct control!</a:t>
            </a:r>
          </a:p>
        </p:txBody>
      </p:sp>
    </p:spTree>
    <p:extLst>
      <p:ext uri="{BB962C8B-B14F-4D97-AF65-F5344CB8AC3E}">
        <p14:creationId xmlns:p14="http://schemas.microsoft.com/office/powerpoint/2010/main" val="5056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Settlement of New England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2101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Settlement of New England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New England was settled primarily by religious groups</a:t>
            </a:r>
          </a:p>
          <a:p>
            <a:pPr eaLnBrk="1" hangingPunct="1">
              <a:defRPr/>
            </a:pPr>
            <a:r>
              <a:rPr lang="en-US" sz="3200" dirty="0" smtClean="0"/>
              <a:t>Seeking freedom to worship as they pleased</a:t>
            </a:r>
          </a:p>
          <a:p>
            <a:pPr lvl="1" eaLnBrk="1" hangingPunct="1">
              <a:defRPr/>
            </a:pPr>
            <a:r>
              <a:rPr lang="en-US" sz="2800" dirty="0" smtClean="0"/>
              <a:t>Disagreements with the religious practices (and intolerance) of Church of England</a:t>
            </a:r>
          </a:p>
          <a:p>
            <a:pPr eaLnBrk="1" hangingPunct="1">
              <a:defRPr/>
            </a:pPr>
            <a:r>
              <a:rPr lang="en-US" sz="3200" dirty="0" smtClean="0"/>
              <a:t>2 groups </a:t>
            </a:r>
            <a:r>
              <a:rPr lang="en-US" sz="3200" b="1" dirty="0" smtClean="0"/>
              <a:t>Puritans</a:t>
            </a:r>
            <a:r>
              <a:rPr lang="en-US" sz="3200" dirty="0" smtClean="0"/>
              <a:t> &amp; the </a:t>
            </a:r>
            <a:r>
              <a:rPr lang="en-US" sz="3200" b="1" dirty="0" err="1" smtClean="0"/>
              <a:t>Seperatists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678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Puritans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/>
              </a:rPr>
              <a:t>Want to totally reform [purify] the Church of England.</a:t>
            </a:r>
          </a:p>
          <a:p>
            <a:pPr eaLnBrk="1" hangingPunct="1">
              <a:defRPr/>
            </a:pPr>
            <a:r>
              <a:rPr lang="en-US" sz="2800" dirty="0" smtClean="0">
                <a:effectLst/>
              </a:rPr>
              <a:t>Grew impatient with the slow process of Protestant Reformation back in England.</a:t>
            </a:r>
          </a:p>
          <a:p>
            <a:pPr eaLnBrk="1" hangingPunct="1">
              <a:defRPr/>
            </a:pPr>
            <a:r>
              <a:rPr lang="en-US" sz="2800" dirty="0" smtClean="0">
                <a:effectLst/>
              </a:rPr>
              <a:t>Persecuted for their beliefs</a:t>
            </a:r>
            <a:endParaRPr lang="en-US" sz="2800" dirty="0" smtClean="0"/>
          </a:p>
        </p:txBody>
      </p:sp>
      <p:pic>
        <p:nvPicPr>
          <p:cNvPr id="6148" name="Picture 4" descr="Vindication_Of_Christ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6464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0363"/>
            <a:ext cx="6172200" cy="65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6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Seperatists (Pilgrims)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Did not believe that reform in the Church of England was possible</a:t>
            </a:r>
          </a:p>
          <a:p>
            <a:pPr eaLnBrk="1" hangingPunct="1">
              <a:defRPr/>
            </a:pPr>
            <a:r>
              <a:rPr lang="en-US" sz="2800" dirty="0" smtClean="0"/>
              <a:t>Believed in a total break from the Church of England.</a:t>
            </a:r>
          </a:p>
          <a:p>
            <a:pPr eaLnBrk="1" hangingPunct="1">
              <a:defRPr/>
            </a:pPr>
            <a:r>
              <a:rPr lang="en-US" sz="2800" dirty="0" smtClean="0"/>
              <a:t>Went to Holland and then decided to go to America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7172" name="Picture 7" descr="File:William Brewster cropped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7987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0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Sources of Puritan Migration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3058" r="3406" b="2693"/>
          <a:stretch>
            <a:fillRect/>
          </a:stretch>
        </p:blipFill>
        <p:spPr bwMode="auto">
          <a:xfrm>
            <a:off x="2362200" y="1447800"/>
            <a:ext cx="4389438" cy="48768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562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Mayflower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600200"/>
            <a:ext cx="5527976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1620 </a:t>
            </a:r>
            <a:r>
              <a:rPr lang="en-US" dirty="0" smtClean="0">
                <a:sym typeface="Wingdings" pitchFamily="2" charset="2"/>
              </a:rPr>
              <a:t> a group of 102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people [half Separatists] </a:t>
            </a:r>
            <a:endParaRPr lang="en-US" i="1" dirty="0" smtClean="0"/>
          </a:p>
          <a:p>
            <a:pPr lvl="1" eaLnBrk="1" hangingPunct="1">
              <a:defRPr/>
            </a:pPr>
            <a:r>
              <a:rPr lang="en-US" dirty="0" smtClean="0">
                <a:sym typeface="Wingdings" pitchFamily="2" charset="2"/>
              </a:rPr>
              <a:t>Negotiated with the Virginia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 smtClean="0">
                <a:sym typeface="Wingdings" pitchFamily="2" charset="2"/>
              </a:rPr>
              <a:t>	Company to settle in its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jurisdiction.</a:t>
            </a:r>
          </a:p>
          <a:p>
            <a:pPr eaLnBrk="1" hangingPunct="1">
              <a:defRPr/>
            </a:pPr>
            <a:r>
              <a:rPr lang="en-US" dirty="0" smtClean="0"/>
              <a:t>Plymouth Bay way </a:t>
            </a:r>
            <a:br>
              <a:rPr lang="en-US" dirty="0" smtClean="0"/>
            </a:br>
            <a:r>
              <a:rPr lang="en-US" dirty="0" smtClean="0"/>
              <a:t>outside the domain of the Virginia Company.</a:t>
            </a:r>
          </a:p>
          <a:p>
            <a:pPr lvl="1" eaLnBrk="1" hangingPunct="1">
              <a:defRPr/>
            </a:pPr>
            <a:r>
              <a:rPr lang="en-US" dirty="0" smtClean="0"/>
              <a:t>Had been on the boat longer than expected. They ran out of beer, and decided to land at Plymouth.</a:t>
            </a:r>
          </a:p>
        </p:txBody>
      </p:sp>
      <p:pic>
        <p:nvPicPr>
          <p:cNvPr id="9220" name="Picture 10" descr="Mayflower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76" y="2133600"/>
            <a:ext cx="3047700" cy="4191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The Mayflower Compact</a:t>
            </a:r>
            <a:br>
              <a:rPr lang="en-US" sz="4000" smtClean="0"/>
            </a:br>
            <a:r>
              <a:rPr lang="en-US" sz="4000" smtClean="0"/>
              <a:t>November 11, 1620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5943600" cy="44084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The Mayflower Compact</a:t>
            </a:r>
            <a:br>
              <a:rPr lang="en-US" sz="4000" smtClean="0"/>
            </a:br>
            <a:r>
              <a:rPr lang="en-US" sz="4000" smtClean="0"/>
              <a:t>November 11, 1620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Written and signed before the Pilgrims disembarked from the ship.</a:t>
            </a:r>
          </a:p>
          <a:p>
            <a:pPr eaLnBrk="1" hangingPunct="1">
              <a:defRPr/>
            </a:pPr>
            <a:r>
              <a:rPr lang="en-US" dirty="0" smtClean="0">
                <a:effectLst/>
              </a:rPr>
              <a:t>Establish legal order and end strife</a:t>
            </a:r>
          </a:p>
          <a:p>
            <a:pPr eaLnBrk="1" hangingPunct="1">
              <a:defRPr/>
            </a:pPr>
            <a:r>
              <a:rPr lang="en-US" dirty="0" smtClean="0">
                <a:effectLst/>
              </a:rPr>
              <a:t>Not a constitution, but an agreement to form a crude govt. and submit to majority rule.</a:t>
            </a:r>
          </a:p>
          <a:p>
            <a:pPr lvl="1" eaLnBrk="1" hangingPunct="1">
              <a:defRPr/>
            </a:pPr>
            <a:r>
              <a:rPr lang="en-US" dirty="0" smtClean="0">
                <a:effectLst/>
                <a:sym typeface="Wingdings" pitchFamily="2" charset="2"/>
              </a:rPr>
              <a:t>Signed by 41 adult males.</a:t>
            </a:r>
          </a:p>
          <a:p>
            <a:pPr eaLnBrk="1" hangingPunct="1">
              <a:defRPr/>
            </a:pPr>
            <a:r>
              <a:rPr lang="en-US" dirty="0" smtClean="0">
                <a:effectLst/>
              </a:rPr>
              <a:t>Led to adult male settlers meeting in assemblies to make laws in town meetings.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5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e-pilgrims-la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The_Mayflower_Compact_1620_c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7888"/>
            <a:ext cx="487680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a18e0b62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5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William Bradford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effectLst/>
              </a:rPr>
              <a:t>Self-taught scholar.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effectLst/>
                <a:sym typeface="Wingdings" pitchFamily="2" charset="2"/>
              </a:rPr>
              <a:t>Chosen governor of Plymouth 30 times in yearly elections.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effectLst/>
                <a:sym typeface="Wingdings" pitchFamily="2" charset="2"/>
              </a:rPr>
              <a:t>Worried about settlements of </a:t>
            </a:r>
            <a:br>
              <a:rPr lang="en-US" smtClean="0">
                <a:effectLst/>
                <a:sym typeface="Wingdings" pitchFamily="2" charset="2"/>
              </a:rPr>
            </a:br>
            <a:r>
              <a:rPr lang="en-US" smtClean="0">
                <a:effectLst/>
                <a:sym typeface="Wingdings" pitchFamily="2" charset="2"/>
              </a:rPr>
              <a:t>non-Puritans springing up nearby and corrupting Puritan society.</a:t>
            </a:r>
            <a:endParaRPr lang="en-US" smtClean="0"/>
          </a:p>
        </p:txBody>
      </p:sp>
      <p:pic>
        <p:nvPicPr>
          <p:cNvPr id="16388" name="Picture 4" descr="William Bradford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5133" r="6903" b="10001"/>
          <a:stretch>
            <a:fillRect/>
          </a:stretch>
        </p:blipFill>
        <p:spPr bwMode="auto">
          <a:xfrm>
            <a:off x="990600" y="1371600"/>
            <a:ext cx="291782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Plymouth Plantation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15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0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Plymouth Colony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Winter of 1620-1621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  <a:sym typeface="Wingdings" pitchFamily="2" charset="2"/>
              </a:rPr>
              <a:t>Only 44 out of the original 102 survived.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None chose to leave in 1621 when the Mayflower sailed back.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Fall of 1621 </a:t>
            </a:r>
            <a:r>
              <a:rPr lang="en-US" altLang="en-US" sz="2800" dirty="0" smtClean="0">
                <a:effectLst/>
                <a:sym typeface="Wingdings" pitchFamily="2" charset="2"/>
              </a:rPr>
              <a:t> First “Thanksgiving.”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</a:rPr>
              <a:t>Colony survived with fur [especially beaver], fish, and lumber.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Plymouth stayed small and economically unimportant.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</a:rPr>
              <a:t>1691 </a:t>
            </a:r>
            <a:r>
              <a:rPr lang="en-US" altLang="en-US" sz="2400" dirty="0" smtClean="0">
                <a:effectLst/>
                <a:sym typeface="Wingdings" pitchFamily="2" charset="2"/>
              </a:rPr>
              <a:t> only 7,000 people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  <a:sym typeface="Wingdings" pitchFamily="2" charset="2"/>
              </a:rPr>
              <a:t>Merged with Massachusetts Bay Colony.</a:t>
            </a:r>
          </a:p>
        </p:txBody>
      </p:sp>
    </p:spTree>
    <p:extLst>
      <p:ext uri="{BB962C8B-B14F-4D97-AF65-F5344CB8AC3E}">
        <p14:creationId xmlns:p14="http://schemas.microsoft.com/office/powerpoint/2010/main" val="32016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Puritans &amp; Native Americans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Indians especially weak in New England </a:t>
            </a:r>
            <a:r>
              <a:rPr lang="en-US" sz="2800" dirty="0" smtClean="0">
                <a:sym typeface="Wingdings" pitchFamily="2" charset="2"/>
              </a:rPr>
              <a:t> epidemics wiped out ¾ of the native population.</a:t>
            </a:r>
          </a:p>
          <a:p>
            <a:pPr eaLnBrk="1" hangingPunct="1">
              <a:defRPr/>
            </a:pPr>
            <a:r>
              <a:rPr lang="en-US" sz="2800" dirty="0" err="1" smtClean="0">
                <a:sym typeface="Wingdings" pitchFamily="2" charset="2"/>
              </a:rPr>
              <a:t>Wampanoags</a:t>
            </a:r>
            <a:r>
              <a:rPr lang="en-US" sz="2800" dirty="0" smtClean="0">
                <a:sym typeface="Wingdings" pitchFamily="2" charset="2"/>
              </a:rPr>
              <a:t> [near Plymouth] befriended the settlers.</a:t>
            </a:r>
          </a:p>
          <a:p>
            <a:pPr lvl="1" eaLnBrk="1" hangingPunct="1">
              <a:defRPr/>
            </a:pPr>
            <a:r>
              <a:rPr lang="en-US" sz="2400" dirty="0" smtClean="0">
                <a:sym typeface="Wingdings" pitchFamily="2" charset="2"/>
              </a:rPr>
              <a:t>Cooperation between the two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helped by </a:t>
            </a:r>
            <a:r>
              <a:rPr lang="en-US" sz="2400" b="1" dirty="0" smtClean="0">
                <a:sym typeface="Wingdings" pitchFamily="2" charset="2"/>
              </a:rPr>
              <a:t>Squanto</a:t>
            </a:r>
            <a:r>
              <a:rPr lang="en-US" sz="2400" dirty="0" smtClean="0">
                <a:sym typeface="Wingdings" pitchFamily="2" charset="2"/>
              </a:rPr>
              <a:t>.</a:t>
            </a:r>
          </a:p>
          <a:p>
            <a:pPr eaLnBrk="1" hangingPunct="1">
              <a:defRPr/>
            </a:pPr>
            <a:r>
              <a:rPr lang="en-US" sz="2800" dirty="0" smtClean="0">
                <a:sym typeface="Wingdings" pitchFamily="2" charset="2"/>
              </a:rPr>
              <a:t>1621  Chief Massasoit signed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treaty with the settlers.</a:t>
            </a:r>
            <a:endParaRPr lang="en-US" sz="2800" dirty="0" smtClean="0"/>
          </a:p>
          <a:p>
            <a:pPr lvl="1" eaLnBrk="1" hangingPunct="1">
              <a:defRPr/>
            </a:pPr>
            <a:r>
              <a:rPr lang="en-US" sz="2400" dirty="0" smtClean="0"/>
              <a:t>Autumn, 1621 </a:t>
            </a:r>
            <a:r>
              <a:rPr lang="en-US" sz="2400" dirty="0" smtClean="0">
                <a:sym typeface="Wingdings" pitchFamily="2" charset="2"/>
              </a:rPr>
              <a:t> both groups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celebrated the First Thanksgiving.</a:t>
            </a:r>
            <a:endParaRPr lang="en-US" sz="2400" dirty="0" smtClean="0"/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1614488" cy="2171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England Colonies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Separatist (Pilgrims) and Puritans</a:t>
            </a:r>
          </a:p>
          <a:p>
            <a:r>
              <a:rPr lang="en-US" sz="3200" dirty="0" smtClean="0"/>
              <a:t>Settled for religious freedom</a:t>
            </a:r>
          </a:p>
          <a:p>
            <a:r>
              <a:rPr lang="en-US" sz="3200" dirty="0" smtClean="0"/>
              <a:t>Relied on trade, fishing, lumbering, and metal work</a:t>
            </a:r>
            <a:endParaRPr lang="en-US" dirty="0" smtClean="0"/>
          </a:p>
          <a:p>
            <a:r>
              <a:rPr lang="en-US" sz="3200" dirty="0" smtClean="0"/>
              <a:t>Massachusetts, Connecticut, Rhode Island, New Hampshire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505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0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First Thanksgiving?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8"/>
          <a:stretch>
            <a:fillRect/>
          </a:stretch>
        </p:blipFill>
        <p:spPr bwMode="auto">
          <a:xfrm>
            <a:off x="1219200" y="1447800"/>
            <a:ext cx="6705600" cy="40973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4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Colonizing New England</a:t>
            </a:r>
          </a:p>
        </p:txBody>
      </p:sp>
      <p:pic>
        <p:nvPicPr>
          <p:cNvPr id="19459" name="Picture 3" descr="304690_m_03_03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65238"/>
            <a:ext cx="6248400" cy="55927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First Seal of MA Bay Colony</a:t>
            </a:r>
          </a:p>
        </p:txBody>
      </p:sp>
      <p:pic>
        <p:nvPicPr>
          <p:cNvPr id="20483" name="Picture 4" descr="First Seal of MA Bay Colony - 1629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152900" cy="5129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4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MA Bay Colony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/>
              </a:rPr>
              <a:t>1629 </a:t>
            </a:r>
            <a:r>
              <a:rPr lang="en-US" sz="2800" dirty="0" smtClean="0">
                <a:effectLst/>
                <a:sym typeface="Wingdings" pitchFamily="2" charset="2"/>
              </a:rPr>
              <a:t> non-Separatists got a royal charter to form the MA Bay Co.</a:t>
            </a:r>
            <a:endParaRPr lang="en-US" sz="2800" dirty="0" smtClean="0">
              <a:effectLst/>
            </a:endParaRPr>
          </a:p>
          <a:p>
            <a:pPr lvl="1" eaLnBrk="1" hangingPunct="1">
              <a:defRPr/>
            </a:pPr>
            <a:r>
              <a:rPr lang="en-US" sz="2400" dirty="0" smtClean="0">
                <a:effectLst/>
                <a:sym typeface="Wingdings" pitchFamily="2" charset="2"/>
              </a:rPr>
              <a:t>Wanted to escape religious persecution</a:t>
            </a:r>
          </a:p>
          <a:p>
            <a:pPr eaLnBrk="1" hangingPunct="1">
              <a:defRPr/>
            </a:pPr>
            <a:r>
              <a:rPr lang="en-US" sz="2800" dirty="0" smtClean="0">
                <a:effectLst/>
              </a:rPr>
              <a:t>1630 </a:t>
            </a:r>
            <a:r>
              <a:rPr lang="en-US" sz="2800" dirty="0" smtClean="0">
                <a:effectLst/>
                <a:sym typeface="Wingdings" pitchFamily="2" charset="2"/>
              </a:rPr>
              <a:t> 1,000 people set off in 11 well-stocked ships</a:t>
            </a: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Established a colony with Boston as its hub.</a:t>
            </a:r>
          </a:p>
          <a:p>
            <a:pPr eaLnBrk="1" hangingPunct="1">
              <a:defRPr/>
            </a:pPr>
            <a:r>
              <a:rPr lang="en-US" sz="2800" dirty="0" smtClean="0">
                <a:effectLst/>
              </a:rPr>
              <a:t>“</a:t>
            </a:r>
            <a:r>
              <a:rPr lang="en-US" sz="2800" b="1" dirty="0" smtClean="0">
                <a:effectLst/>
              </a:rPr>
              <a:t>Great Migration</a:t>
            </a:r>
            <a:r>
              <a:rPr lang="en-US" sz="2800" dirty="0" smtClean="0">
                <a:effectLst/>
              </a:rPr>
              <a:t>” of the 1630s</a:t>
            </a:r>
            <a:endParaRPr lang="en-US" sz="2800" dirty="0" smtClean="0">
              <a:effectLst/>
              <a:sym typeface="Wingdings" pitchFamily="2" charset="2"/>
            </a:endParaRP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Turmoil in England [leading to the English Civil War] sent about 70,000 Puritans to America.</a:t>
            </a: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Not all Puritans </a:t>
            </a:r>
            <a:r>
              <a:rPr lang="en-US" sz="2400" dirty="0" smtClean="0">
                <a:effectLst/>
                <a:sym typeface="Wingdings" pitchFamily="2" charset="2"/>
              </a:rPr>
              <a:t> 20,000 came to MA.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796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John Winthrop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effectLst/>
              </a:rPr>
              <a:t>Well-off attorney and manor lord in England.</a:t>
            </a:r>
          </a:p>
          <a:p>
            <a:pPr eaLnBrk="1" hangingPunct="1"/>
            <a:r>
              <a:rPr lang="en-US" altLang="en-US" sz="2400" i="1" dirty="0" smtClean="0">
                <a:effectLst/>
              </a:rPr>
              <a:t>A Modell of Christian Charity</a:t>
            </a:r>
            <a:r>
              <a:rPr lang="en-US" altLang="en-US" sz="2400" dirty="0" smtClean="0">
                <a:effectLst/>
              </a:rPr>
              <a:t>.</a:t>
            </a:r>
          </a:p>
          <a:p>
            <a:pPr eaLnBrk="1" hangingPunct="1"/>
            <a:r>
              <a:rPr lang="en-US" altLang="en-US" sz="2400" dirty="0" smtClean="0">
                <a:effectLst/>
              </a:rPr>
              <a:t>Became 1st governor of Massachusetts.</a:t>
            </a:r>
          </a:p>
          <a:p>
            <a:pPr lvl="1" eaLnBrk="1" hangingPunct="1"/>
            <a:r>
              <a:rPr lang="en-US" altLang="en-US" sz="2000" dirty="0" smtClean="0">
                <a:effectLst/>
                <a:sym typeface="Wingdings" pitchFamily="2" charset="2"/>
              </a:rPr>
              <a:t>Believed that he had a “calling” from God to lead there.</a:t>
            </a:r>
          </a:p>
          <a:p>
            <a:pPr lvl="1" eaLnBrk="1" hangingPunct="1"/>
            <a:r>
              <a:rPr lang="en-US" altLang="en-US" sz="2000" dirty="0" smtClean="0">
                <a:effectLst/>
                <a:sym typeface="Wingdings" pitchFamily="2" charset="2"/>
              </a:rPr>
              <a:t>Served as governor or deputy-governor for 19 years.</a:t>
            </a:r>
          </a:p>
        </p:txBody>
      </p:sp>
      <p:pic>
        <p:nvPicPr>
          <p:cNvPr id="22532" name="Picture 5" descr="John WInthrop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9"/>
          <a:stretch>
            <a:fillRect/>
          </a:stretch>
        </p:blipFill>
        <p:spPr bwMode="auto">
          <a:xfrm>
            <a:off x="5486400" y="1295400"/>
            <a:ext cx="2757488" cy="42672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5791200"/>
            <a:ext cx="3352800" cy="873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… we shall be as a city on a hill.  They eyes of all people are upon us.</a:t>
            </a:r>
          </a:p>
        </p:txBody>
      </p:sp>
    </p:spTree>
    <p:extLst>
      <p:ext uri="{BB962C8B-B14F-4D97-AF65-F5344CB8AC3E}">
        <p14:creationId xmlns:p14="http://schemas.microsoft.com/office/powerpoint/2010/main" val="12318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Characteristics of New England Settlements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Low mortality </a:t>
            </a:r>
            <a:r>
              <a:rPr lang="en-US" sz="3600" dirty="0" smtClean="0">
                <a:sym typeface="Wingdings" pitchFamily="2" charset="2"/>
              </a:rPr>
              <a:t> average life expectancy was 70 years of age.</a:t>
            </a:r>
          </a:p>
          <a:p>
            <a:pPr eaLnBrk="1" hangingPunct="1">
              <a:defRPr/>
            </a:pPr>
            <a:r>
              <a:rPr lang="en-US" sz="3600" dirty="0" smtClean="0">
                <a:sym typeface="Wingdings" pitchFamily="2" charset="2"/>
              </a:rPr>
              <a:t>Many extended families.</a:t>
            </a:r>
          </a:p>
          <a:p>
            <a:pPr eaLnBrk="1" hangingPunct="1">
              <a:defRPr/>
            </a:pPr>
            <a:r>
              <a:rPr lang="en-US" sz="3600" dirty="0" smtClean="0">
                <a:sym typeface="Wingdings" pitchFamily="2" charset="2"/>
              </a:rPr>
              <a:t>Average 6 children per family.</a:t>
            </a:r>
          </a:p>
          <a:p>
            <a:pPr eaLnBrk="1" hangingPunct="1">
              <a:defRPr/>
            </a:pPr>
            <a:r>
              <a:rPr lang="en-US" sz="3600" dirty="0" smtClean="0"/>
              <a:t>Average age at marriage:</a:t>
            </a:r>
          </a:p>
          <a:p>
            <a:pPr lvl="1" eaLnBrk="1" hangingPunct="1">
              <a:defRPr/>
            </a:pPr>
            <a:r>
              <a:rPr lang="en-US" sz="3200" dirty="0" smtClean="0"/>
              <a:t>Women – 22 years old</a:t>
            </a:r>
          </a:p>
          <a:p>
            <a:pPr lvl="1" eaLnBrk="1" hangingPunct="1">
              <a:defRPr/>
            </a:pPr>
            <a:r>
              <a:rPr lang="en-US" sz="3200" dirty="0" smtClean="0"/>
              <a:t>Men – 27 years old.</a:t>
            </a:r>
          </a:p>
        </p:txBody>
      </p:sp>
    </p:spTree>
    <p:extLst>
      <p:ext uri="{BB962C8B-B14F-4D97-AF65-F5344CB8AC3E}">
        <p14:creationId xmlns:p14="http://schemas.microsoft.com/office/powerpoint/2010/main" val="14908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63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Puritan “Rebels”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Young, popular minister in </a:t>
            </a:r>
            <a:br>
              <a:rPr lang="en-US" sz="2800" dirty="0" smtClean="0"/>
            </a:br>
            <a:r>
              <a:rPr lang="en-US" sz="2800" dirty="0" smtClean="0"/>
              <a:t>Salem.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Argued for a full break </a:t>
            </a:r>
            <a:br>
              <a:rPr lang="en-US" sz="2400" dirty="0" smtClean="0"/>
            </a:br>
            <a:r>
              <a:rPr lang="en-US" sz="2400" dirty="0" smtClean="0"/>
              <a:t>with the Anglican Church.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Condemned MA Bay Charter.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Did not give fair </a:t>
            </a:r>
            <a:br>
              <a:rPr lang="en-US" sz="2000" dirty="0" smtClean="0"/>
            </a:br>
            <a:r>
              <a:rPr lang="en-US" sz="2000" dirty="0" smtClean="0"/>
              <a:t>compensation to Indians.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Denied authority of civil </a:t>
            </a:r>
            <a:br>
              <a:rPr lang="en-US" sz="2400" dirty="0" smtClean="0"/>
            </a:br>
            <a:r>
              <a:rPr lang="en-US" sz="2400" dirty="0" smtClean="0"/>
              <a:t>govt. to regulate religious </a:t>
            </a:r>
            <a:br>
              <a:rPr lang="en-US" sz="2400" dirty="0" smtClean="0"/>
            </a:br>
            <a:r>
              <a:rPr lang="en-US" sz="2400" dirty="0" smtClean="0"/>
              <a:t>behavior.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1635 </a:t>
            </a:r>
            <a:r>
              <a:rPr lang="en-US" sz="2800" dirty="0" smtClean="0">
                <a:sym typeface="Wingdings" pitchFamily="2" charset="2"/>
              </a:rPr>
              <a:t> found guilty of preaching </a:t>
            </a:r>
            <a:r>
              <a:rPr lang="en-US" sz="2800" i="1" dirty="0" smtClean="0">
                <a:sym typeface="Wingdings" pitchFamily="2" charset="2"/>
              </a:rPr>
              <a:t>new &amp; dangerous opinions</a:t>
            </a:r>
            <a:r>
              <a:rPr lang="en-US" sz="2800" dirty="0" smtClean="0">
                <a:sym typeface="Wingdings" pitchFamily="2" charset="2"/>
              </a:rPr>
              <a:t> and was exiled.</a:t>
            </a:r>
            <a:endParaRPr lang="en-US" sz="2800" dirty="0" smtClean="0"/>
          </a:p>
        </p:txBody>
      </p:sp>
      <p:pic>
        <p:nvPicPr>
          <p:cNvPr id="25604" name="Picture 10" descr="Roger Williams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6543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477000" y="42672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Roger Williams</a:t>
            </a:r>
          </a:p>
        </p:txBody>
      </p:sp>
    </p:spTree>
    <p:extLst>
      <p:ext uri="{BB962C8B-B14F-4D97-AF65-F5344CB8AC3E}">
        <p14:creationId xmlns:p14="http://schemas.microsoft.com/office/powerpoint/2010/main" val="13896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The Bloody Tenant of Persecution…</a:t>
            </a:r>
            <a:br>
              <a:rPr lang="en-US" sz="4000" smtClean="0"/>
            </a:br>
            <a:r>
              <a:rPr lang="en-US" sz="4000" smtClean="0"/>
              <a:t>by Roger Williams (1644)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3"/>
          <a:stretch>
            <a:fillRect/>
          </a:stretch>
        </p:blipFill>
        <p:spPr bwMode="auto">
          <a:xfrm>
            <a:off x="2895600" y="1600200"/>
            <a:ext cx="3124200" cy="49577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Puritan “Rebels”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/>
          <a:lstStyle/>
          <a:p>
            <a:r>
              <a:rPr lang="en-US" dirty="0" smtClean="0"/>
              <a:t>Anne Hutchinson </a:t>
            </a:r>
          </a:p>
          <a:p>
            <a:r>
              <a:rPr lang="en-US" dirty="0" smtClean="0"/>
              <a:t>Started holding sermons in Massachusetts</a:t>
            </a:r>
          </a:p>
          <a:p>
            <a:r>
              <a:rPr lang="en-US" dirty="0" smtClean="0"/>
              <a:t>Believed that a you did not need a pastor or a minister to interpret the Bible but rather “the Holy Spirit illuminates the heart of every true believer”</a:t>
            </a:r>
          </a:p>
          <a:p>
            <a:r>
              <a:rPr lang="en-US" dirty="0" smtClean="0"/>
              <a:t>Banished from Massachusetts and helped begin Rhode Island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06937"/>
            <a:ext cx="2619375" cy="39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4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Rhode Island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1636 </a:t>
            </a:r>
            <a:r>
              <a:rPr lang="en-US" sz="3200" dirty="0" smtClean="0">
                <a:sym typeface="Wingdings" pitchFamily="2" charset="2"/>
              </a:rPr>
              <a:t> Roger Williams and Anne Hutchinson fled there.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smtClean="0">
                <a:sym typeface="Wingdings" pitchFamily="2" charset="2"/>
              </a:rPr>
              <a:t>Remarkable political freedom in Providence, RI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400" dirty="0" smtClean="0">
                <a:sym typeface="Wingdings" pitchFamily="2" charset="2"/>
              </a:rPr>
              <a:t>Universal manhood suffrage  later restricted by a property qualification.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400" dirty="0" smtClean="0">
                <a:sym typeface="Wingdings" pitchFamily="2" charset="2"/>
              </a:rPr>
              <a:t>Opposed to special privilege of any kind  freedom of opportunity for all.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>
                <a:sym typeface="Wingdings" pitchFamily="2" charset="2"/>
              </a:rPr>
              <a:t>RI becomes known as the “Sewer” because it is seen by the Puritans as a dumping ground for unbelievers and religious dissenters.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>
                <a:sym typeface="Wingdings" pitchFamily="2" charset="2"/>
              </a:rPr>
              <a:t>Most freedom in New England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842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Colonies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dirty="0" smtClean="0"/>
              <a:t>Dutch Originally settled the land but eventually it was taken by England</a:t>
            </a:r>
          </a:p>
          <a:p>
            <a:r>
              <a:rPr lang="en-US" dirty="0" smtClean="0"/>
              <a:t>Quakers settled in Pennsylvania for religious freedom</a:t>
            </a:r>
          </a:p>
          <a:p>
            <a:r>
              <a:rPr lang="en-US" dirty="0" smtClean="0"/>
              <a:t>Most diverse and religiously tolerant colonies</a:t>
            </a:r>
          </a:p>
          <a:p>
            <a:r>
              <a:rPr lang="en-US" dirty="0" smtClean="0"/>
              <a:t>Very friendly toward Native Americans</a:t>
            </a:r>
          </a:p>
          <a:p>
            <a:r>
              <a:rPr lang="en-US" dirty="0" smtClean="0"/>
              <a:t>Grew a lot of wheat and corn (known as the bread colonies)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386081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5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England Spreads Out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62400" cy="453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Many groups started a variety of colonies</a:t>
            </a:r>
          </a:p>
          <a:p>
            <a:pPr eaLnBrk="1" hangingPunct="1">
              <a:defRPr/>
            </a:pPr>
            <a:r>
              <a:rPr lang="en-US" sz="2800" dirty="0" smtClean="0"/>
              <a:t>Differing religious beliefs or social goals</a:t>
            </a:r>
          </a:p>
        </p:txBody>
      </p:sp>
      <p:pic>
        <p:nvPicPr>
          <p:cNvPr id="28676" name="Picture 4" descr="map-17c New England Settlements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1625"/>
          <a:stretch>
            <a:fillRect/>
          </a:stretch>
        </p:blipFill>
        <p:spPr bwMode="auto">
          <a:xfrm>
            <a:off x="4495800" y="1219200"/>
            <a:ext cx="44577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England Colonies (1650)</a:t>
            </a:r>
          </a:p>
        </p:txBody>
      </p:sp>
      <p:pic>
        <p:nvPicPr>
          <p:cNvPr id="29699" name="Picture 6" descr="map-New England Colonies in 17c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103" r="3459" b="1076"/>
          <a:stretch>
            <a:fillRect/>
          </a:stretch>
        </p:blipFill>
        <p:spPr bwMode="auto">
          <a:xfrm>
            <a:off x="1143000" y="1447800"/>
            <a:ext cx="6781800" cy="46958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Population of the </a:t>
            </a:r>
            <a:br>
              <a:rPr lang="en-US" sz="4000" smtClean="0"/>
            </a:br>
            <a:r>
              <a:rPr lang="en-US" sz="4000" smtClean="0"/>
              <a:t>New England Colonies</a:t>
            </a:r>
          </a:p>
        </p:txBody>
      </p:sp>
      <p:pic>
        <p:nvPicPr>
          <p:cNvPr id="30723" name="Picture 3" descr="ch03_07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3"/>
          <a:stretch>
            <a:fillRect/>
          </a:stretch>
        </p:blipFill>
        <p:spPr bwMode="auto">
          <a:xfrm>
            <a:off x="1828800" y="1524000"/>
            <a:ext cx="5562600" cy="4878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6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Population Comparisons:</a:t>
            </a:r>
            <a:br>
              <a:rPr lang="en-US" sz="4000" smtClean="0"/>
            </a:br>
            <a:r>
              <a:rPr lang="en-US" sz="4000" smtClean="0"/>
              <a:t>New England vs. the Chesapeake</a:t>
            </a:r>
          </a:p>
        </p:txBody>
      </p:sp>
      <p:pic>
        <p:nvPicPr>
          <p:cNvPr id="31747" name="Picture 3" descr="MART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 b="41818"/>
          <a:stretch>
            <a:fillRect/>
          </a:stretch>
        </p:blipFill>
        <p:spPr bwMode="auto">
          <a:xfrm>
            <a:off x="2971800" y="1600200"/>
            <a:ext cx="3752850" cy="495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Maryland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48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Started as a </a:t>
            </a:r>
            <a:r>
              <a:rPr lang="en-US" sz="2400" dirty="0" smtClean="0"/>
              <a:t>royal charter</a:t>
            </a:r>
            <a:br>
              <a:rPr lang="en-US" sz="2400" dirty="0" smtClean="0"/>
            </a:br>
            <a:r>
              <a:rPr lang="en-US" sz="2400" dirty="0" smtClean="0"/>
              <a:t>granted to George</a:t>
            </a:r>
            <a:br>
              <a:rPr lang="en-US" sz="2400" dirty="0" smtClean="0"/>
            </a:br>
            <a:r>
              <a:rPr lang="en-US" sz="2400" dirty="0" smtClean="0"/>
              <a:t>Calvert, Lord </a:t>
            </a:r>
            <a:br>
              <a:rPr lang="en-US" sz="2400" dirty="0" smtClean="0"/>
            </a:br>
            <a:r>
              <a:rPr lang="en-US" sz="2400" dirty="0" smtClean="0"/>
              <a:t>Baltimore,</a:t>
            </a:r>
            <a:br>
              <a:rPr lang="en-US" sz="2400" dirty="0" smtClean="0"/>
            </a:br>
            <a:r>
              <a:rPr lang="en-US" sz="2400" dirty="0" smtClean="0"/>
              <a:t>in 1632.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But became a</a:t>
            </a:r>
            <a:r>
              <a:rPr lang="en-US" sz="2400" dirty="0" smtClean="0"/>
              <a:t> </a:t>
            </a:r>
            <a:r>
              <a:rPr lang="en-US" sz="2400" b="1" dirty="0" smtClean="0"/>
              <a:t>proprietary colony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created in 1634.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A healthier location</a:t>
            </a:r>
            <a:br>
              <a:rPr lang="en-US" sz="2400" dirty="0" smtClean="0"/>
            </a:br>
            <a:r>
              <a:rPr lang="en-US" sz="2400" dirty="0" smtClean="0"/>
              <a:t>than Jamestown.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Tobacco would be the </a:t>
            </a:r>
            <a:br>
              <a:rPr lang="en-US" sz="2000" dirty="0" smtClean="0"/>
            </a:br>
            <a:r>
              <a:rPr lang="en-US" sz="2000" dirty="0" smtClean="0"/>
              <a:t>main crop.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Favored the Catholic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Southern Colony</a:t>
            </a: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000" dirty="0" smtClean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Maryland</a:t>
            </a:r>
          </a:p>
        </p:txBody>
      </p:sp>
      <p:pic>
        <p:nvPicPr>
          <p:cNvPr id="32772" name="Picture 4" descr="First Lord Baltimore - Lar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14000"/>
          <a:stretch>
            <a:fillRect/>
          </a:stretch>
        </p:blipFill>
        <p:spPr bwMode="auto">
          <a:xfrm>
            <a:off x="5334000" y="1752600"/>
            <a:ext cx="3352800" cy="3792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3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map-VA &amp; MD - 1675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040" r="2165" b="6531"/>
          <a:stretch>
            <a:fillRect/>
          </a:stretch>
        </p:blipFill>
        <p:spPr bwMode="auto">
          <a:xfrm>
            <a:off x="2286000" y="1295400"/>
            <a:ext cx="50323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Colonization Spreads</a:t>
            </a:r>
          </a:p>
        </p:txBody>
      </p:sp>
    </p:spTree>
    <p:extLst>
      <p:ext uri="{BB962C8B-B14F-4D97-AF65-F5344CB8AC3E}">
        <p14:creationId xmlns:p14="http://schemas.microsoft.com/office/powerpoint/2010/main" val="39296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York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15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Settling the Middle Colonies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2878" r="13719" b="719"/>
          <a:stretch>
            <a:fillRect/>
          </a:stretch>
        </p:blipFill>
        <p:spPr bwMode="auto">
          <a:xfrm>
            <a:off x="2133600" y="1295400"/>
            <a:ext cx="5181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Originally called New Netherlands</a:t>
            </a:r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ffectLst/>
                <a:sym typeface="Wingdings" pitchFamily="2" charset="2"/>
              </a:rPr>
              <a:t>Founded in the Hudson River area (1623-1624)</a:t>
            </a:r>
          </a:p>
          <a:p>
            <a:pPr lvl="1" eaLnBrk="1" hangingPunct="1">
              <a:defRPr/>
            </a:pPr>
            <a:r>
              <a:rPr lang="en-US" sz="2800" dirty="0" smtClean="0">
                <a:effectLst/>
              </a:rPr>
              <a:t>Established by Dutch West India Company for quick-profit fur trade.</a:t>
            </a:r>
          </a:p>
          <a:p>
            <a:pPr lvl="2" eaLnBrk="1" hangingPunct="1">
              <a:defRPr/>
            </a:pPr>
            <a:r>
              <a:rPr lang="en-US" sz="2400" dirty="0" smtClean="0">
                <a:effectLst/>
              </a:rPr>
              <a:t>Company wouldn’t pay much attention to the colony.</a:t>
            </a:r>
          </a:p>
          <a:p>
            <a:pPr>
              <a:defRPr/>
            </a:pPr>
            <a:r>
              <a:rPr lang="en-US" sz="3000" dirty="0" smtClean="0"/>
              <a:t>New York City originally called New Amsterdam</a:t>
            </a:r>
          </a:p>
          <a:p>
            <a:pPr marL="0" indent="0">
              <a:buNone/>
              <a:defRPr/>
            </a:pPr>
            <a:endParaRPr lang="en-US" sz="3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13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Colonies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30448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permanent English settlement was Jamestown</a:t>
            </a:r>
          </a:p>
          <a:p>
            <a:r>
              <a:rPr lang="en-US" dirty="0" smtClean="0"/>
              <a:t>Originally came to find gold but there wasn’t any</a:t>
            </a:r>
          </a:p>
          <a:p>
            <a:r>
              <a:rPr lang="en-US" dirty="0" smtClean="0"/>
              <a:t>Turned to tobacco farming to make money</a:t>
            </a:r>
          </a:p>
          <a:p>
            <a:r>
              <a:rPr lang="en-US" dirty="0" smtClean="0"/>
              <a:t>Less concerned with religious freedom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colonial government created in 1619– House of Burgesses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48" y="1676400"/>
            <a:ext cx="508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1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New York Harbor - 1639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638800" cy="345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6" descr="New Amsterdam-CastelloMap-1660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725"/>
            <a:ext cx="5105400" cy="385127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14424" r="50641" b="11853"/>
          <a:stretch>
            <a:fillRect/>
          </a:stretch>
        </p:blipFill>
        <p:spPr bwMode="auto">
          <a:xfrm>
            <a:off x="4419600" y="3352800"/>
            <a:ext cx="4724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9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New Netherlands Becomes a British Royal Colony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854075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/>
              </a:rPr>
              <a:t>Charles II granted New Netherland’s land to his brother, the Duke of York, [before he controlled the area!]</a:t>
            </a:r>
            <a:endParaRPr lang="en-US" sz="2800" dirty="0" smtClean="0">
              <a:effectLst/>
              <a:sym typeface="Wingdings" pitchFamily="2" charset="2"/>
            </a:endParaRPr>
          </a:p>
          <a:p>
            <a:pPr eaLnBrk="1" hangingPunct="1">
              <a:defRPr/>
            </a:pPr>
            <a:r>
              <a:rPr lang="en-US" sz="2800" dirty="0" smtClean="0">
                <a:effectLst/>
                <a:sym typeface="Wingdings" pitchFamily="2" charset="2"/>
              </a:rPr>
              <a:t>1664  English soldiers arrived.</a:t>
            </a: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Dutch had little ammunition and poor defenses.</a:t>
            </a: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Stuyvesant forced to surrender without firing a shot.</a:t>
            </a:r>
          </a:p>
          <a:p>
            <a:pPr eaLnBrk="1" hangingPunct="1">
              <a:defRPr/>
            </a:pPr>
            <a:r>
              <a:rPr lang="en-US" sz="2800" dirty="0" smtClean="0">
                <a:effectLst/>
              </a:rPr>
              <a:t>Renamed “New York”</a:t>
            </a: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England gained strategic harbor between her northern &amp; southern colonies.</a:t>
            </a:r>
          </a:p>
          <a:p>
            <a:pPr lvl="1" eaLnBrk="1" hangingPunct="1">
              <a:defRPr/>
            </a:pPr>
            <a:r>
              <a:rPr lang="en-US" sz="2400" dirty="0" smtClean="0">
                <a:effectLst/>
              </a:rPr>
              <a:t>England now controlled the Atlantic coast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724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Duke of York’s Original Charter</a:t>
            </a:r>
          </a:p>
        </p:txBody>
      </p:sp>
      <p:pic>
        <p:nvPicPr>
          <p:cNvPr id="11267" name="Picture 4" descr="map-Duke of York's Original Charter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85" r="627" b="4634"/>
          <a:stretch>
            <a:fillRect/>
          </a:stretch>
        </p:blipFill>
        <p:spPr bwMode="auto">
          <a:xfrm>
            <a:off x="2133600" y="1219200"/>
            <a:ext cx="5157788" cy="5410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Hudson River Aristocrats </a:t>
            </a:r>
            <a:br>
              <a:rPr lang="en-US" sz="4000" smtClean="0"/>
            </a:br>
            <a:r>
              <a:rPr lang="en-US" sz="4000" smtClean="0"/>
              <a:t>in Colonial New York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29126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7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York City (1673)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4C4A47"/>
              </a:clrFrom>
              <a:clrTo>
                <a:srgbClr val="4C4A47">
                  <a:alpha val="0"/>
                </a:srgbClr>
              </a:clrTo>
            </a:clrChange>
            <a:lum bright="-10000" contrast="10000"/>
          </a:blip>
          <a:srcRect l="6710" r="6057"/>
          <a:stretch>
            <a:fillRect/>
          </a:stretch>
        </p:blipFill>
        <p:spPr bwMode="auto">
          <a:xfrm>
            <a:off x="5010150" y="3709987"/>
            <a:ext cx="1394178" cy="13941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6218" t="6383" r="3627" b="4255"/>
          <a:stretch>
            <a:fillRect/>
          </a:stretch>
        </p:blipFill>
        <p:spPr bwMode="auto">
          <a:xfrm>
            <a:off x="6404328" y="4750512"/>
            <a:ext cx="1447800" cy="139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2273" t="2390" r="4545" b="1992"/>
          <a:stretch>
            <a:fillRect/>
          </a:stretch>
        </p:blipFill>
        <p:spPr bwMode="auto">
          <a:xfrm>
            <a:off x="1408465" y="4676775"/>
            <a:ext cx="1374070" cy="13941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2532" r="1266" b="6329"/>
          <a:stretch>
            <a:fillRect/>
          </a:stretch>
        </p:blipFill>
        <p:spPr bwMode="auto">
          <a:xfrm>
            <a:off x="2932465" y="3686175"/>
            <a:ext cx="1394179" cy="1357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171575"/>
            <a:ext cx="6729412" cy="1828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3276600" y="5638800"/>
            <a:ext cx="2438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NY Coins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/>
              <a:t>(1600s – Early 1700s)</a:t>
            </a:r>
          </a:p>
        </p:txBody>
      </p:sp>
    </p:spTree>
    <p:extLst>
      <p:ext uri="{BB962C8B-B14F-4D97-AF65-F5344CB8AC3E}">
        <p14:creationId xmlns:p14="http://schemas.microsoft.com/office/powerpoint/2010/main" val="25827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Pennsylvania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51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5413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William Penn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828800"/>
            <a:ext cx="854075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Aristocratic Englishman.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Embraced Quakerism</a:t>
            </a:r>
            <a:br>
              <a:rPr lang="en-US" altLang="en-US" sz="2800" dirty="0" smtClean="0">
                <a:effectLst/>
              </a:rPr>
            </a:br>
            <a:r>
              <a:rPr lang="en-US" altLang="en-US" sz="2800" dirty="0" smtClean="0">
                <a:effectLst/>
              </a:rPr>
              <a:t>after military service.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1681 </a:t>
            </a:r>
            <a:r>
              <a:rPr lang="en-US" altLang="en-US" sz="2800" dirty="0" smtClean="0">
                <a:effectLst/>
                <a:sym typeface="Wingdings" pitchFamily="2" charset="2"/>
              </a:rPr>
              <a:t> he received a</a:t>
            </a:r>
            <a:br>
              <a:rPr lang="en-US" altLang="en-US" sz="2800" dirty="0" smtClean="0">
                <a:effectLst/>
                <a:sym typeface="Wingdings" pitchFamily="2" charset="2"/>
              </a:rPr>
            </a:br>
            <a:r>
              <a:rPr lang="en-US" altLang="en-US" sz="2800" dirty="0" smtClean="0">
                <a:effectLst/>
                <a:sym typeface="Wingdings" pitchFamily="2" charset="2"/>
              </a:rPr>
              <a:t>grant from king to</a:t>
            </a:r>
            <a:br>
              <a:rPr lang="en-US" altLang="en-US" sz="2800" dirty="0" smtClean="0">
                <a:effectLst/>
                <a:sym typeface="Wingdings" pitchFamily="2" charset="2"/>
              </a:rPr>
            </a:br>
            <a:r>
              <a:rPr lang="en-US" altLang="en-US" sz="2800" dirty="0" smtClean="0">
                <a:effectLst/>
                <a:sym typeface="Wingdings" pitchFamily="2" charset="2"/>
              </a:rPr>
              <a:t>establish a colony.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</a:rPr>
              <a:t>This settled a debt the king owed his father.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</a:rPr>
              <a:t>Named Pennsylvania [“Penn’s Woodland”].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effectLst/>
              </a:rPr>
              <a:t>He sent out paid agents and advertised for settlers </a:t>
            </a:r>
            <a:r>
              <a:rPr lang="en-US" altLang="en-US" sz="2800" dirty="0" smtClean="0">
                <a:effectLst/>
                <a:sym typeface="Wingdings" pitchFamily="2" charset="2"/>
              </a:rPr>
              <a:t> his pamphlets were pretty honest.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>
                <a:effectLst/>
              </a:rPr>
              <a:t>Liberal land policy attracted many immigrants.</a:t>
            </a:r>
          </a:p>
        </p:txBody>
      </p:sp>
      <p:pic>
        <p:nvPicPr>
          <p:cNvPr id="16388" name="Picture 4" descr="William Penn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90875" cy="39624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Royal Land Grant to Penn</a:t>
            </a:r>
          </a:p>
        </p:txBody>
      </p:sp>
      <p:pic>
        <p:nvPicPr>
          <p:cNvPr id="17411" name="Picture 3" descr="William Penn Land Grant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3044" r="3200" b="3044"/>
          <a:stretch>
            <a:fillRect/>
          </a:stretch>
        </p:blipFill>
        <p:spPr bwMode="auto">
          <a:xfrm>
            <a:off x="1524000" y="1219200"/>
            <a:ext cx="5943600" cy="54864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854075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Pennsylvania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600200"/>
            <a:ext cx="854075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Better relations with natives than most.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Bought land rather than taking it.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Government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Representative Assembly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Freedom of worship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Forced to deny the right to vote and hold office to Catholics &amp; Jews by the English government.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Society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Freedom attracted variety of people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No slavery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No restrictions on immigration</a:t>
            </a:r>
          </a:p>
        </p:txBody>
      </p:sp>
    </p:spTree>
    <p:extLst>
      <p:ext uri="{BB962C8B-B14F-4D97-AF65-F5344CB8AC3E}">
        <p14:creationId xmlns:p14="http://schemas.microsoft.com/office/powerpoint/2010/main" val="39969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1" t="1268" r="934" b="13811"/>
          <a:stretch>
            <a:fillRect/>
          </a:stretch>
        </p:blipFill>
        <p:spPr bwMode="auto">
          <a:xfrm>
            <a:off x="4724400" y="304800"/>
            <a:ext cx="3846513" cy="5257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1268" r="52336" b="13811"/>
          <a:stretch>
            <a:fillRect/>
          </a:stretch>
        </p:blipFill>
        <p:spPr bwMode="auto">
          <a:xfrm>
            <a:off x="304800" y="304800"/>
            <a:ext cx="3924300" cy="5257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6" r="24937"/>
          <a:stretch>
            <a:fillRect/>
          </a:stretch>
        </p:blipFill>
        <p:spPr bwMode="auto">
          <a:xfrm>
            <a:off x="762000" y="5715000"/>
            <a:ext cx="7239000" cy="9239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Colony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19685"/>
            <a:ext cx="8178447" cy="481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5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Jersey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53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Jersey</a:t>
            </a:r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0" y="1600200"/>
            <a:ext cx="4270375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1664 </a:t>
            </a:r>
            <a:r>
              <a:rPr lang="en-US" sz="2400" dirty="0" smtClean="0">
                <a:effectLst/>
                <a:sym typeface="Wingdings" pitchFamily="2" charset="2"/>
              </a:rPr>
              <a:t> aristocratic proprietors received. the area from the Duke of York.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  <a:sym typeface="Wingdings" pitchFamily="2" charset="2"/>
              </a:rPr>
              <a:t>Many New Englanders [because of worn out soil] moved to NJ.</a:t>
            </a:r>
            <a:endParaRPr lang="en-US" sz="2400" dirty="0" smtClean="0">
              <a:effectLst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/>
              </a:rPr>
              <a:t>1674 </a:t>
            </a:r>
            <a:r>
              <a:rPr lang="en-US" sz="2000" dirty="0" smtClean="0">
                <a:effectLst/>
                <a:sym typeface="Wingdings" pitchFamily="2" charset="2"/>
              </a:rPr>
              <a:t> West NJ sold to Quakers.</a:t>
            </a:r>
            <a:endParaRPr lang="en-US" sz="2000" dirty="0" smtClean="0">
              <a:effectLst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/>
              </a:rPr>
              <a:t>East NJ eventually acquired by Quakers.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1702 </a:t>
            </a:r>
            <a:r>
              <a:rPr lang="en-US" sz="2400" dirty="0" smtClean="0">
                <a:effectLst/>
                <a:sym typeface="Wingdings" pitchFamily="2" charset="2"/>
              </a:rPr>
              <a:t> E &amp; W NJ combined into NJ and created one colony.</a:t>
            </a:r>
            <a:endParaRPr lang="en-US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1523" r="1662" b="2985"/>
          <a:stretch>
            <a:fillRect/>
          </a:stretch>
        </p:blipFill>
        <p:spPr bwMode="auto">
          <a:xfrm>
            <a:off x="533400" y="1524000"/>
            <a:ext cx="3794125" cy="4495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Delaware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13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Delaware</a:t>
            </a:r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270375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/>
              </a:rPr>
              <a:t>Named after Lord De La </a:t>
            </a:r>
            <a:r>
              <a:rPr lang="en-US" sz="2800" dirty="0" err="1" smtClean="0">
                <a:effectLst/>
              </a:rPr>
              <a:t>Warr</a:t>
            </a:r>
            <a:r>
              <a:rPr lang="en-US" sz="2800" dirty="0" smtClean="0">
                <a:effectLst/>
              </a:rPr>
              <a:t> [harsh military governor of VA in 1610].</a:t>
            </a:r>
            <a:endParaRPr lang="en-US" sz="2800" dirty="0" smtClean="0">
              <a:effectLst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/>
                <a:sym typeface="Wingdings" pitchFamily="2" charset="2"/>
              </a:rPr>
              <a:t>Closely associated with Penn’s colony.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/>
                <a:sym typeface="Wingdings" pitchFamily="2" charset="2"/>
              </a:rPr>
              <a:t>1703  granted its own assembly.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/>
                <a:sym typeface="Wingdings" pitchFamily="2" charset="2"/>
              </a:rPr>
              <a:t>Remained under the control of PA until the American Revolution.</a:t>
            </a:r>
            <a:endParaRPr lang="en-US" sz="2800" dirty="0" smtClean="0"/>
          </a:p>
        </p:txBody>
      </p:sp>
      <p:sp>
        <p:nvSpPr>
          <p:cNvPr id="56324" name="Rectangle 4"/>
          <p:cNvSpPr>
            <a:spLocks noRot="1" noChangeArrowheads="1"/>
          </p:cNvSpPr>
          <p:nvPr/>
        </p:nvSpPr>
        <p:spPr bwMode="auto">
          <a:xfrm>
            <a:off x="304800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346450" cy="4191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Carolinas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78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West Indies &amp; the Carolinas</a:t>
            </a: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ffectLst/>
              </a:rPr>
              <a:t>1670 </a:t>
            </a:r>
            <a:r>
              <a:rPr lang="en-US" dirty="0" smtClean="0">
                <a:effectLst/>
                <a:sym typeface="Wingdings" pitchFamily="2" charset="2"/>
              </a:rPr>
              <a:t> a group of small English farmers from the West Indies arrived in Carolina.</a:t>
            </a:r>
            <a:endParaRPr lang="en-US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ffectLst/>
              </a:rPr>
              <a:t>Names for King Charles II.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ffectLst/>
              </a:rPr>
              <a:t>The King granted Carolina to 8 supporters [Lord Proprietors].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effectLst/>
              </a:rPr>
              <a:t>They hoped to use Carolina to supply their plantations in Barbados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Carolina developed close economic ties to the West Indies</a:t>
            </a:r>
          </a:p>
        </p:txBody>
      </p:sp>
    </p:spTree>
    <p:extLst>
      <p:ext uri="{BB962C8B-B14F-4D97-AF65-F5344CB8AC3E}">
        <p14:creationId xmlns:p14="http://schemas.microsoft.com/office/powerpoint/2010/main" val="41944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Charles Town, SC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0" y="3048000"/>
            <a:ext cx="4270375" cy="350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Also named for King Charles II of England.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Became the busiest port in the South.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City with aristocratic feel.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Religious toleration attracted diverse inhabitants.</a:t>
            </a:r>
            <a:endParaRPr lang="en-US" sz="2800" dirty="0" smtClean="0"/>
          </a:p>
        </p:txBody>
      </p:sp>
      <p:pic>
        <p:nvPicPr>
          <p:cNvPr id="29700" name="Picture 3" descr="Colonial Port of Charleston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4602"/>
          <a:stretch>
            <a:fillRect/>
          </a:stretch>
        </p:blipFill>
        <p:spPr bwMode="auto">
          <a:xfrm>
            <a:off x="1676400" y="990600"/>
            <a:ext cx="5867400" cy="185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6" descr="CharlestonSCseal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2895600" cy="2735263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4270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Crops of the Carolinas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194175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Rice was the primary export and $ maker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Rice was still an exotic food in England.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/>
              </a:rPr>
              <a:t>Was grown in Africa, so planters imported West African slaves.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/>
              </a:rPr>
              <a:t>These slaves had a genetic trait that made them immune to malaria, and knowledge of rice cultivation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By 1710 </a:t>
            </a:r>
            <a:r>
              <a:rPr lang="en-US" sz="2400" dirty="0" smtClean="0">
                <a:effectLst/>
                <a:sym typeface="Wingdings" pitchFamily="2" charset="2"/>
              </a:rPr>
              <a:t> black slaves were a majority in Carolina.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  <a:sym typeface="Wingdings" pitchFamily="2" charset="2"/>
              </a:rPr>
              <a:t>Indigo (dye) 2</a:t>
            </a:r>
            <a:r>
              <a:rPr lang="en-US" sz="2400" baseline="30000" dirty="0" smtClean="0">
                <a:effectLst/>
                <a:sym typeface="Wingdings" pitchFamily="2" charset="2"/>
              </a:rPr>
              <a:t>nd</a:t>
            </a:r>
            <a:r>
              <a:rPr lang="en-US" sz="2400" dirty="0" smtClean="0">
                <a:effectLst/>
                <a:sym typeface="Wingdings" pitchFamily="2" charset="2"/>
              </a:rPr>
              <a:t> crop</a:t>
            </a:r>
          </a:p>
        </p:txBody>
      </p:sp>
      <p:pic>
        <p:nvPicPr>
          <p:cNvPr id="31748" name="Picture 9" descr="US_long_grain_rice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0"/>
            <a:ext cx="2487612" cy="37338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6629400" y="3810000"/>
            <a:ext cx="2514600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50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American Long Grain Rice</a:t>
            </a:r>
          </a:p>
        </p:txBody>
      </p:sp>
      <p:pic>
        <p:nvPicPr>
          <p:cNvPr id="31750" name="Picture 4" descr="indigo pla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178435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8" descr="dyed yarns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95800"/>
            <a:ext cx="3048000" cy="219075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Rice &amp; Indigo Exports from </a:t>
            </a:r>
            <a:br>
              <a:rPr lang="en-US" sz="4000" smtClean="0"/>
            </a:br>
            <a:r>
              <a:rPr lang="en-US" sz="4000" smtClean="0"/>
              <a:t>SC &amp; GA (1698 – 1775)</a:t>
            </a:r>
          </a:p>
        </p:txBody>
      </p:sp>
      <p:pic>
        <p:nvPicPr>
          <p:cNvPr id="32771" name="Picture 3" descr="ch04_0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0"/>
          <a:stretch>
            <a:fillRect/>
          </a:stretch>
        </p:blipFill>
        <p:spPr bwMode="auto">
          <a:xfrm>
            <a:off x="2514600" y="1600200"/>
            <a:ext cx="4344988" cy="472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Spanish Florida &amp; North Carolina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854075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Florida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effectLst/>
              </a:rPr>
              <a:t>Catholic Spain hated the mass of Protestants on their borders.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effectLst/>
              </a:rPr>
              <a:t>The Spanish conducted border raids on Carolina.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effectLst/>
              </a:rPr>
              <a:t>By 1700 </a:t>
            </a:r>
            <a:r>
              <a:rPr lang="en-US" sz="2400" dirty="0" smtClean="0">
                <a:effectLst/>
                <a:sym typeface="Wingdings" pitchFamily="2" charset="2"/>
              </a:rPr>
              <a:t> Carolina was too strong to be wiped out by the Spanish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North Carolina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effectLst/>
              </a:rPr>
              <a:t>Dissenters from VA moved south to northern Carolina.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effectLst/>
              </a:rPr>
              <a:t>Poor farmers with little need for slaves, religious dissenters.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Distinctive traits of North Carolinians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effectLst/>
              </a:rPr>
              <a:t>Irreligious &amp; hospitable to pirates.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effectLst/>
              </a:rPr>
              <a:t>Strong spirit of resistance to authority.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/>
              </a:rPr>
              <a:t>1712 </a:t>
            </a:r>
            <a:r>
              <a:rPr lang="en-US" sz="2800" dirty="0" smtClean="0">
                <a:effectLst/>
                <a:sym typeface="Wingdings" pitchFamily="2" charset="2"/>
              </a:rPr>
              <a:t> NC officially separated from SC.</a:t>
            </a:r>
            <a:endParaRPr lang="en-US" sz="2800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2414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Colony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r>
              <a:rPr lang="en-US" dirty="0" smtClean="0"/>
              <a:t>Started by the Virginia Company and named after Queen Elizabeth “The Virgin Queen”</a:t>
            </a:r>
          </a:p>
          <a:p>
            <a:r>
              <a:rPr lang="en-US" dirty="0" smtClean="0"/>
              <a:t>Charter guaranteed colonists the same rights as Englishmen</a:t>
            </a:r>
          </a:p>
          <a:p>
            <a:r>
              <a:rPr lang="en-US" dirty="0" smtClean="0"/>
              <a:t>Jamestown is the 1</a:t>
            </a:r>
            <a:r>
              <a:rPr lang="en-US" baseline="30000" dirty="0" smtClean="0"/>
              <a:t>st</a:t>
            </a:r>
            <a:r>
              <a:rPr lang="en-US" dirty="0" smtClean="0"/>
              <a:t> Settlement in 1607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240" y="3161643"/>
            <a:ext cx="3905250" cy="368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2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Georgia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91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18</a:t>
            </a:r>
            <a:r>
              <a:rPr lang="en-US" baseline="30000" smtClean="0"/>
              <a:t>th</a:t>
            </a:r>
            <a:r>
              <a:rPr lang="en-US" smtClean="0"/>
              <a:t> c. Southern Colonies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619"/>
          <a:stretch>
            <a:fillRect/>
          </a:stretch>
        </p:blipFill>
        <p:spPr bwMode="auto">
          <a:xfrm>
            <a:off x="1600200" y="1600200"/>
            <a:ext cx="5680075" cy="462915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43465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Georgia</a:t>
            </a: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346575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Georgia was founded in 1733.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Last of the 13 colonies.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Named in honor of King George II.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Founded by James Oglethorpe.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To create a buffer between the valuable Carolinas &amp; Spanish Florida &amp; French Louisiana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Colonial capital - Savannah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/>
              </a:rPr>
              <a:t>Diverse community – all Christians (except Catholics) tolerated</a:t>
            </a:r>
            <a:endParaRPr lang="en-US" sz="2000" dirty="0" smtClean="0"/>
          </a:p>
        </p:txBody>
      </p:sp>
      <p:pic>
        <p:nvPicPr>
          <p:cNvPr id="36868" name="Picture 4" descr="James_Oglethorpe_Statue_Augusta_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4167" r="7410" b="6250"/>
          <a:stretch>
            <a:fillRect/>
          </a:stretch>
        </p:blipFill>
        <p:spPr bwMode="auto">
          <a:xfrm>
            <a:off x="6408738" y="0"/>
            <a:ext cx="2735262" cy="3886200"/>
          </a:xfrm>
          <a:prstGeom prst="rect">
            <a:avLst/>
          </a:prstGeom>
          <a:noFill/>
          <a:ln w="9525">
            <a:solidFill>
              <a:srgbClr val="3A1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9950"/>
            <a:ext cx="4495800" cy="3448050"/>
          </a:xfrm>
          <a:prstGeom prst="rect">
            <a:avLst/>
          </a:prstGeom>
          <a:noFill/>
          <a:ln w="12700">
            <a:solidFill>
              <a:srgbClr val="3A1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Jamestown Fort &amp; Settlement</a:t>
            </a:r>
          </a:p>
        </p:txBody>
      </p:sp>
      <p:pic>
        <p:nvPicPr>
          <p:cNvPr id="12291" name="Picture 3" descr="James Fort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7162800" cy="438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7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751</TotalTime>
  <Words>1982</Words>
  <Application>Microsoft Office PowerPoint</Application>
  <PresentationFormat>On-screen Show (4:3)</PresentationFormat>
  <Paragraphs>308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Decatur</vt:lpstr>
      <vt:lpstr>Bellwork -8/13</vt:lpstr>
      <vt:lpstr>Thirteen Original Colonies</vt:lpstr>
      <vt:lpstr>PowerPoint Presentation</vt:lpstr>
      <vt:lpstr>New England Colonies</vt:lpstr>
      <vt:lpstr>Middle Colonies</vt:lpstr>
      <vt:lpstr>Southern Colonies</vt:lpstr>
      <vt:lpstr>Virginia Colony</vt:lpstr>
      <vt:lpstr>Virginia Colony</vt:lpstr>
      <vt:lpstr>Jamestown Fort &amp; Settlement</vt:lpstr>
      <vt:lpstr>PowerPoint Presentation</vt:lpstr>
      <vt:lpstr>Conflicts</vt:lpstr>
      <vt:lpstr>The Jamestown Nightmare?</vt:lpstr>
      <vt:lpstr>John Smith</vt:lpstr>
      <vt:lpstr>Chief Powhatan</vt:lpstr>
      <vt:lpstr>Anglo-Powhatan Wars</vt:lpstr>
      <vt:lpstr>Powhatan Confederacy</vt:lpstr>
      <vt:lpstr>PowerPoint Presentation</vt:lpstr>
      <vt:lpstr>Early Colonial Tobacco</vt:lpstr>
      <vt:lpstr>Bellwork– 8/17</vt:lpstr>
      <vt:lpstr>Virginia: “Child of Tobacco”</vt:lpstr>
      <vt:lpstr>Indentured Servitude</vt:lpstr>
      <vt:lpstr>Indentured Servitude</vt:lpstr>
      <vt:lpstr>Slavery</vt:lpstr>
      <vt:lpstr>Growing Political Power</vt:lpstr>
      <vt:lpstr>House of Burgesses</vt:lpstr>
      <vt:lpstr>Virginia Becomes a Royal Colony</vt:lpstr>
      <vt:lpstr>Settlement of New England</vt:lpstr>
      <vt:lpstr>Settlement of New England</vt:lpstr>
      <vt:lpstr>Puritans</vt:lpstr>
      <vt:lpstr>Seperatists (Pilgrims)</vt:lpstr>
      <vt:lpstr>Sources of Puritan Migration</vt:lpstr>
      <vt:lpstr>The Mayflower</vt:lpstr>
      <vt:lpstr>The Mayflower Compact November 11, 1620</vt:lpstr>
      <vt:lpstr>The Mayflower Compact November 11, 1620</vt:lpstr>
      <vt:lpstr>PowerPoint Presentation</vt:lpstr>
      <vt:lpstr>William Bradford</vt:lpstr>
      <vt:lpstr>Plymouth Plantation</vt:lpstr>
      <vt:lpstr>Plymouth Colony</vt:lpstr>
      <vt:lpstr>Puritans &amp; Native Americans</vt:lpstr>
      <vt:lpstr>The First Thanksgiving?</vt:lpstr>
      <vt:lpstr>Colonizing New England</vt:lpstr>
      <vt:lpstr>First Seal of MA Bay Colony</vt:lpstr>
      <vt:lpstr>The MA Bay Colony</vt:lpstr>
      <vt:lpstr>John Winthrop</vt:lpstr>
      <vt:lpstr>Characteristics of New England Settlements</vt:lpstr>
      <vt:lpstr>Puritan “Rebels”</vt:lpstr>
      <vt:lpstr>The Bloody Tenant of Persecution… by Roger Williams (1644)</vt:lpstr>
      <vt:lpstr>Puritan “Rebels”</vt:lpstr>
      <vt:lpstr>Rhode Island</vt:lpstr>
      <vt:lpstr>New England Spreads Out</vt:lpstr>
      <vt:lpstr>New England Colonies (1650)</vt:lpstr>
      <vt:lpstr>Population of the  New England Colonies</vt:lpstr>
      <vt:lpstr>Population Comparisons: New England vs. the Chesapeake</vt:lpstr>
      <vt:lpstr>Maryland</vt:lpstr>
      <vt:lpstr>Maryland</vt:lpstr>
      <vt:lpstr>Colonization Spreads</vt:lpstr>
      <vt:lpstr>New York</vt:lpstr>
      <vt:lpstr>Settling the Middle Colonies</vt:lpstr>
      <vt:lpstr>Originally called New Netherlands</vt:lpstr>
      <vt:lpstr>PowerPoint Presentation</vt:lpstr>
      <vt:lpstr>New Netherlands Becomes a British Royal Colony</vt:lpstr>
      <vt:lpstr>Duke of York’s Original Charter</vt:lpstr>
      <vt:lpstr>Hudson River Aristocrats  in Colonial New York</vt:lpstr>
      <vt:lpstr>New York City (1673)</vt:lpstr>
      <vt:lpstr>Pennsylvania</vt:lpstr>
      <vt:lpstr>William Penn</vt:lpstr>
      <vt:lpstr>Royal Land Grant to Penn</vt:lpstr>
      <vt:lpstr>Pennsylvania</vt:lpstr>
      <vt:lpstr>PowerPoint Presentation</vt:lpstr>
      <vt:lpstr>New Jersey</vt:lpstr>
      <vt:lpstr>New Jersey</vt:lpstr>
      <vt:lpstr>Delaware</vt:lpstr>
      <vt:lpstr>Delaware</vt:lpstr>
      <vt:lpstr>The Carolinas</vt:lpstr>
      <vt:lpstr>The West Indies &amp; the Carolinas</vt:lpstr>
      <vt:lpstr>Charles Town, SC</vt:lpstr>
      <vt:lpstr>Crops of the Carolinas</vt:lpstr>
      <vt:lpstr>Rice &amp; Indigo Exports from  SC &amp; GA (1698 – 1775)</vt:lpstr>
      <vt:lpstr>Spanish Florida &amp; North Carolina</vt:lpstr>
      <vt:lpstr>Georgia</vt:lpstr>
      <vt:lpstr>18th c. Southern Colonies</vt:lpstr>
      <vt:lpstr>Georgia</vt:lpstr>
    </vt:vector>
  </TitlesOfParts>
  <Company>SUSD #12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Bellwork -8/18</dc:title>
  <dc:creator>Windows User</dc:creator>
  <cp:lastModifiedBy>Windows User</cp:lastModifiedBy>
  <cp:revision>23</cp:revision>
  <dcterms:created xsi:type="dcterms:W3CDTF">2014-08-17T22:57:15Z</dcterms:created>
  <dcterms:modified xsi:type="dcterms:W3CDTF">2015-08-17T23:14:49Z</dcterms:modified>
</cp:coreProperties>
</file>