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2"/>
  </p:notesMasterIdLst>
  <p:sldIdLst>
    <p:sldId id="256" r:id="rId2"/>
    <p:sldId id="265" r:id="rId3"/>
    <p:sldId id="257" r:id="rId4"/>
    <p:sldId id="258" r:id="rId5"/>
    <p:sldId id="259" r:id="rId6"/>
    <p:sldId id="260" r:id="rId7"/>
    <p:sldId id="261" r:id="rId8"/>
    <p:sldId id="266" r:id="rId9"/>
    <p:sldId id="267" r:id="rId10"/>
    <p:sldId id="268" r:id="rId11"/>
    <p:sldId id="262" r:id="rId12"/>
    <p:sldId id="264" r:id="rId13"/>
    <p:sldId id="263"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003"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69F49-965A-4E17-98C2-DD2026D05C17}" type="datetimeFigureOut">
              <a:rPr lang="en-US" smtClean="0"/>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EA3A7-C2C2-4259-82A7-D7B7F20D9197}" type="slidenum">
              <a:rPr lang="en-US" smtClean="0"/>
              <a:pPr/>
              <a:t>‹#›</a:t>
            </a:fld>
            <a:endParaRPr lang="en-US"/>
          </a:p>
        </p:txBody>
      </p:sp>
    </p:spTree>
    <p:extLst>
      <p:ext uri="{BB962C8B-B14F-4D97-AF65-F5344CB8AC3E}">
        <p14:creationId xmlns:p14="http://schemas.microsoft.com/office/powerpoint/2010/main" val="67627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FEA3A7-C2C2-4259-82A7-D7B7F20D919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FEA3A7-C2C2-4259-82A7-D7B7F20D919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 reading rate is the maximum speed at which the student can read and still comprehend what he is reading</a:t>
            </a:r>
            <a:endParaRPr lang="en-US" dirty="0"/>
          </a:p>
        </p:txBody>
      </p:sp>
      <p:sp>
        <p:nvSpPr>
          <p:cNvPr id="4" name="Slide Number Placeholder 3"/>
          <p:cNvSpPr>
            <a:spLocks noGrp="1"/>
          </p:cNvSpPr>
          <p:nvPr>
            <p:ph type="sldNum" sz="quarter" idx="10"/>
          </p:nvPr>
        </p:nvSpPr>
        <p:spPr/>
        <p:txBody>
          <a:bodyPr/>
          <a:lstStyle/>
          <a:p>
            <a:fld id="{FFFEA3A7-C2C2-4259-82A7-D7B7F20D919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 </a:t>
            </a:r>
            <a:r>
              <a:rPr lang="en-US" dirty="0" err="1" smtClean="0"/>
              <a:t>Craycroft</a:t>
            </a:r>
            <a:r>
              <a:rPr lang="en-US" dirty="0" smtClean="0"/>
              <a:t> and Gallego</a:t>
            </a:r>
            <a:endParaRPr lang="en-US" dirty="0"/>
          </a:p>
        </p:txBody>
      </p:sp>
      <p:sp>
        <p:nvSpPr>
          <p:cNvPr id="4" name="Slide Number Placeholder 3"/>
          <p:cNvSpPr>
            <a:spLocks noGrp="1"/>
          </p:cNvSpPr>
          <p:nvPr>
            <p:ph type="sldNum" sz="quarter" idx="10"/>
          </p:nvPr>
        </p:nvSpPr>
        <p:spPr/>
        <p:txBody>
          <a:bodyPr/>
          <a:lstStyle/>
          <a:p>
            <a:fld id="{FFFEA3A7-C2C2-4259-82A7-D7B7F20D9197}"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63358-5011-4587-8270-0A99697B6C9E}"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Push</a:t>
            </a:r>
            <a:r>
              <a:rPr lang="en-US" baseline="0" dirty="0" smtClean="0"/>
              <a:t> one circle up for each sound (phoneme) I hear.  Remind students to use the Icon to repeat</a:t>
            </a:r>
            <a:endParaRPr lang="en-US" dirty="0"/>
          </a:p>
        </p:txBody>
      </p:sp>
      <p:sp>
        <p:nvSpPr>
          <p:cNvPr id="4" name="Slide Number Placeholder 3"/>
          <p:cNvSpPr>
            <a:spLocks noGrp="1"/>
          </p:cNvSpPr>
          <p:nvPr>
            <p:ph type="sldNum" sz="quarter" idx="10"/>
          </p:nvPr>
        </p:nvSpPr>
        <p:spPr/>
        <p:txBody>
          <a:bodyPr/>
          <a:lstStyle/>
          <a:p>
            <a:fld id="{32563358-5011-4587-8270-0A99697B6C9E}"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3 eye tracking tests</a:t>
            </a:r>
            <a:endParaRPr lang="en-US" dirty="0"/>
          </a:p>
        </p:txBody>
      </p:sp>
      <p:sp>
        <p:nvSpPr>
          <p:cNvPr id="4" name="Slide Number Placeholder 3"/>
          <p:cNvSpPr>
            <a:spLocks noGrp="1"/>
          </p:cNvSpPr>
          <p:nvPr>
            <p:ph type="sldNum" sz="quarter" idx="10"/>
          </p:nvPr>
        </p:nvSpPr>
        <p:spPr/>
        <p:txBody>
          <a:bodyPr/>
          <a:lstStyle/>
          <a:p>
            <a:fld id="{32563358-5011-4587-8270-0A99697B6C9E}"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7E7A216-1920-40E3-948E-4A3712C50A2C}"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C0ECC-85D6-4B51-BE1C-1AFCE0F54CD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7A216-1920-40E3-948E-4A3712C50A2C}"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7A216-1920-40E3-948E-4A3712C50A2C}" type="datetimeFigureOut">
              <a:rPr lang="en-US" smtClean="0"/>
              <a:pPr/>
              <a:t>10/2/2014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7A216-1920-40E3-948E-4A3712C50A2C}"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E7A216-1920-40E3-948E-4A3712C50A2C}"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C0ECC-85D6-4B51-BE1C-1AFCE0F54C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E7A216-1920-40E3-948E-4A3712C50A2C}"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E7A216-1920-40E3-948E-4A3712C50A2C}"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E7A216-1920-40E3-948E-4A3712C50A2C}"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A216-1920-40E3-948E-4A3712C50A2C}"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C0ECC-85D6-4B51-BE1C-1AFCE0F54C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E7A216-1920-40E3-948E-4A3712C50A2C}"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C0ECC-85D6-4B51-BE1C-1AFCE0F54CD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7E7A216-1920-40E3-948E-4A3712C50A2C}" type="datetimeFigureOut">
              <a:rPr lang="en-US" smtClean="0"/>
              <a:pPr/>
              <a:t>10/2/2014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81C0ECC-85D6-4B51-BE1C-1AFCE0F54C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7E7A216-1920-40E3-948E-4A3712C50A2C}" type="datetimeFigureOut">
              <a:rPr lang="en-US" smtClean="0"/>
              <a:pPr/>
              <a:t>10/2/2014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81C0ECC-85D6-4B51-BE1C-1AFCE0F54C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www.myreadingcoach.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earn.susd12.org/" TargetMode="External"/><Relationship Id="rId2" Type="http://schemas.openxmlformats.org/officeDocument/2006/relationships/hyperlink" Target="file:///\\Admin\users$\carmenf\My%20Documents\Dropbox\Tech%20assisted%20interventions\RAPS%20360\10.29.12\Esperanza%2010.29.12.xlsx" TargetMode="External"/><Relationship Id="rId1" Type="http://schemas.openxmlformats.org/officeDocument/2006/relationships/slideLayout" Target="../slideLayouts/slideLayout2.xml"/><Relationship Id="rId4" Type="http://schemas.openxmlformats.org/officeDocument/2006/relationships/hyperlink" Target="10.29.12/Craycroft%2010.29.12.xls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RAPS 360</a:t>
            </a:r>
            <a:r>
              <a:rPr lang="en-US" smtClean="0"/>
              <a:t/>
            </a:r>
            <a:br>
              <a:rPr lang="en-US" smtClean="0"/>
            </a:br>
            <a:r>
              <a:rPr lang="en-US" sz="2400" smtClean="0"/>
              <a:t>August 2014 ~ May 2015</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Mindply</a:t>
            </a:r>
            <a:r>
              <a:rPr lang="en-US" dirty="0" smtClean="0"/>
              <a:t> and </a:t>
            </a:r>
            <a:r>
              <a:rPr lang="en-US" dirty="0" err="1" smtClean="0"/>
              <a:t>Lexile</a:t>
            </a:r>
            <a:r>
              <a:rPr lang="en-US" dirty="0" smtClean="0"/>
              <a:t> levels</a:t>
            </a:r>
            <a:endParaRPr lang="en-US" dirty="0"/>
          </a:p>
        </p:txBody>
      </p:sp>
      <p:sp>
        <p:nvSpPr>
          <p:cNvPr id="3" name="Content Placeholder 2"/>
          <p:cNvSpPr>
            <a:spLocks noGrp="1"/>
          </p:cNvSpPr>
          <p:nvPr>
            <p:ph idx="1"/>
          </p:nvPr>
        </p:nvSpPr>
        <p:spPr/>
        <p:txBody>
          <a:bodyPr>
            <a:normAutofit/>
          </a:bodyPr>
          <a:lstStyle/>
          <a:p>
            <a:r>
              <a:rPr lang="en-US" dirty="0" err="1" smtClean="0"/>
              <a:t>MindPlay</a:t>
            </a:r>
            <a:r>
              <a:rPr lang="en-US" dirty="0" smtClean="0"/>
              <a:t> has contracted </a:t>
            </a:r>
            <a:r>
              <a:rPr lang="en-US" dirty="0" err="1" smtClean="0"/>
              <a:t>MetaMetrics</a:t>
            </a:r>
            <a:r>
              <a:rPr lang="en-US" dirty="0" smtClean="0"/>
              <a:t>® to assign </a:t>
            </a:r>
            <a:r>
              <a:rPr lang="en-US" dirty="0" err="1" smtClean="0"/>
              <a:t>Lexile</a:t>
            </a:r>
            <a:r>
              <a:rPr lang="en-US" dirty="0" smtClean="0"/>
              <a:t>® measures to reading passages on RAPS 360™ </a:t>
            </a:r>
          </a:p>
          <a:p>
            <a:r>
              <a:rPr lang="en-US" dirty="0" smtClean="0"/>
              <a:t>The </a:t>
            </a:r>
            <a:r>
              <a:rPr lang="en-US" dirty="0" err="1" smtClean="0"/>
              <a:t>Lexile</a:t>
            </a:r>
            <a:r>
              <a:rPr lang="en-US" dirty="0" smtClean="0"/>
              <a:t> measure assigned to each passage will represent the text complexity. The initial and current </a:t>
            </a:r>
            <a:r>
              <a:rPr lang="en-US" dirty="0" err="1" smtClean="0"/>
              <a:t>Lexile</a:t>
            </a:r>
            <a:r>
              <a:rPr lang="en-US" dirty="0" smtClean="0"/>
              <a:t>® measure for passages read will be displayed on both class and student reports. </a:t>
            </a:r>
          </a:p>
          <a:p>
            <a:pPr>
              <a:buNone/>
            </a:pP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Virtual Reading Coach (MVRC)</a:t>
            </a:r>
            <a:endParaRPr lang="en-US" dirty="0"/>
          </a:p>
        </p:txBody>
      </p:sp>
      <p:sp>
        <p:nvSpPr>
          <p:cNvPr id="3" name="Content Placeholder 2"/>
          <p:cNvSpPr>
            <a:spLocks noGrp="1"/>
          </p:cNvSpPr>
          <p:nvPr>
            <p:ph idx="1"/>
          </p:nvPr>
        </p:nvSpPr>
        <p:spPr/>
        <p:txBody>
          <a:bodyPr/>
          <a:lstStyle/>
          <a:p>
            <a:r>
              <a:rPr lang="en-US" dirty="0" smtClean="0"/>
              <a:t>Special Education Students</a:t>
            </a:r>
          </a:p>
          <a:p>
            <a:r>
              <a:rPr lang="en-US" dirty="0" smtClean="0"/>
              <a:t>15 concurrent licenses</a:t>
            </a:r>
          </a:p>
          <a:p>
            <a:endParaRPr lang="en-US" dirty="0" smtClean="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to MVRC </a:t>
            </a:r>
            <a:endParaRPr lang="en-US" dirty="0"/>
          </a:p>
        </p:txBody>
      </p:sp>
      <p:sp>
        <p:nvSpPr>
          <p:cNvPr id="3" name="Content Placeholder 2"/>
          <p:cNvSpPr>
            <a:spLocks noGrp="1"/>
          </p:cNvSpPr>
          <p:nvPr>
            <p:ph idx="1"/>
          </p:nvPr>
        </p:nvSpPr>
        <p:spPr>
          <a:xfrm>
            <a:off x="457200" y="1600201"/>
            <a:ext cx="8229600" cy="1676400"/>
          </a:xfrm>
        </p:spPr>
        <p:txBody>
          <a:bodyPr/>
          <a:lstStyle/>
          <a:p>
            <a:r>
              <a:rPr lang="en-US" dirty="0" smtClean="0"/>
              <a:t>Click on Student name</a:t>
            </a:r>
          </a:p>
          <a:p>
            <a:r>
              <a:rPr lang="en-US" dirty="0" smtClean="0"/>
              <a:t>Advanced settings</a:t>
            </a:r>
          </a:p>
          <a:p>
            <a:endParaRPr lang="en-US" dirty="0" smtClean="0"/>
          </a:p>
          <a:p>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381000" y="2667000"/>
            <a:ext cx="5551714" cy="182880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4724400" y="2895600"/>
            <a:ext cx="489394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MVRC</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38200" y="2743200"/>
            <a:ext cx="2289224" cy="13906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343400" y="2743200"/>
            <a:ext cx="2124075" cy="1457325"/>
          </a:xfrm>
          <a:prstGeom prst="rect">
            <a:avLst/>
          </a:prstGeom>
          <a:noFill/>
          <a:ln w="9525">
            <a:noFill/>
            <a:miter lim="800000"/>
            <a:headEnd/>
            <a:tailEnd/>
          </a:ln>
        </p:spPr>
      </p:pic>
      <p:sp>
        <p:nvSpPr>
          <p:cNvPr id="5" name="TextBox 4"/>
          <p:cNvSpPr txBox="1"/>
          <p:nvPr/>
        </p:nvSpPr>
        <p:spPr>
          <a:xfrm>
            <a:off x="914400" y="1828800"/>
            <a:ext cx="6324600" cy="800219"/>
          </a:xfrm>
          <a:prstGeom prst="rect">
            <a:avLst/>
          </a:prstGeom>
          <a:noFill/>
        </p:spPr>
        <p:txBody>
          <a:bodyPr wrap="square" rtlCol="0">
            <a:spAutoFit/>
          </a:bodyPr>
          <a:lstStyle/>
          <a:p>
            <a:r>
              <a:rPr lang="en-US" sz="2800" dirty="0" smtClean="0">
                <a:hlinkClick r:id="rId4"/>
              </a:rPr>
              <a:t>www.mindplay.com</a:t>
            </a:r>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95400"/>
            <a:ext cx="8077200" cy="1673352"/>
          </a:xfrm>
        </p:spPr>
        <p:txBody>
          <a:bodyPr/>
          <a:lstStyle/>
          <a:p>
            <a:r>
              <a:rPr lang="en-US" dirty="0" smtClean="0"/>
              <a:t>RAPS Demo</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74348" y="381000"/>
            <a:ext cx="833704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381000"/>
            <a:ext cx="8534400" cy="630011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304800" y="304800"/>
            <a:ext cx="8503174" cy="6248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280988" y="280988"/>
            <a:ext cx="8582025" cy="629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381000"/>
            <a:ext cx="863725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Data Reports</a:t>
            </a:r>
            <a:endParaRPr lang="en-US" dirty="0"/>
          </a:p>
        </p:txBody>
      </p:sp>
      <p:sp>
        <p:nvSpPr>
          <p:cNvPr id="3" name="Content Placeholder 2"/>
          <p:cNvSpPr>
            <a:spLocks noGrp="1"/>
          </p:cNvSpPr>
          <p:nvPr>
            <p:ph idx="1"/>
          </p:nvPr>
        </p:nvSpPr>
        <p:spPr/>
        <p:txBody>
          <a:bodyPr/>
          <a:lstStyle/>
          <a:p>
            <a:r>
              <a:rPr lang="en-US" dirty="0" smtClean="0">
                <a:solidFill>
                  <a:srgbClr val="4E3B30"/>
                </a:solidFill>
                <a:hlinkClick r:id="rId3"/>
              </a:rPr>
              <a:t>http://learn.susd12.org/</a:t>
            </a:r>
            <a:endParaRPr lang="en-US" dirty="0" smtClean="0">
              <a:solidFill>
                <a:srgbClr val="4E3B30"/>
              </a:solidFill>
            </a:endParaRPr>
          </a:p>
          <a:p>
            <a:pPr lvl="1"/>
            <a:r>
              <a:rPr lang="en-US" dirty="0" smtClean="0"/>
              <a:t>Class Improvement Reports</a:t>
            </a:r>
          </a:p>
          <a:p>
            <a:pPr lvl="1"/>
            <a:r>
              <a:rPr lang="en-US" dirty="0" smtClean="0"/>
              <a:t>Homeroom Classrooms </a:t>
            </a:r>
          </a:p>
          <a:p>
            <a:r>
              <a:rPr lang="en-US" dirty="0" smtClean="0">
                <a:solidFill>
                  <a:srgbClr val="4E3B30"/>
                </a:solidFill>
                <a:hlinkClick r:id="rId4" action="ppaction://hlinkfile"/>
              </a:rPr>
              <a:t>Excel File</a:t>
            </a:r>
            <a:endParaRPr lang="en-US" dirty="0" smtClean="0">
              <a:solidFill>
                <a:srgbClr val="4E3B30"/>
              </a:solidFill>
            </a:endParaRP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04800" y="381000"/>
            <a:ext cx="840259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228600" y="228600"/>
            <a:ext cx="8740208"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28600" y="304800"/>
            <a:ext cx="8534400" cy="6309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228600" y="228600"/>
            <a:ext cx="8576049" cy="6293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304800" y="304800"/>
            <a:ext cx="8646224" cy="62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228600" y="304800"/>
            <a:ext cx="8449167"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1" name="Picture 3"/>
          <p:cNvPicPr>
            <a:picLocks noGrp="1" noChangeAspect="1" noChangeArrowheads="1"/>
          </p:cNvPicPr>
          <p:nvPr>
            <p:ph idx="1"/>
          </p:nvPr>
        </p:nvPicPr>
        <p:blipFill>
          <a:blip r:embed="rId2" cstate="print"/>
          <a:srcRect/>
          <a:stretch>
            <a:fillRect/>
          </a:stretch>
        </p:blipFill>
        <p:spPr bwMode="auto">
          <a:xfrm>
            <a:off x="228600" y="228600"/>
            <a:ext cx="8534400" cy="6289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381000" y="381000"/>
            <a:ext cx="8178900" cy="5948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9" name="Picture 3"/>
          <p:cNvPicPr>
            <a:picLocks noGrp="1" noChangeAspect="1" noChangeArrowheads="1"/>
          </p:cNvPicPr>
          <p:nvPr>
            <p:ph idx="1"/>
          </p:nvPr>
        </p:nvPicPr>
        <p:blipFill>
          <a:blip r:embed="rId2" cstate="print"/>
          <a:srcRect/>
          <a:stretch>
            <a:fillRect/>
          </a:stretch>
        </p:blipFill>
        <p:spPr bwMode="auto">
          <a:xfrm>
            <a:off x="228600" y="304800"/>
            <a:ext cx="8382000" cy="6225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276225" y="261938"/>
            <a:ext cx="8591550" cy="633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609600"/>
            <a:ext cx="8173611" cy="6024934"/>
          </a:xfrm>
          <a:prstGeom prst="rect">
            <a:avLst/>
          </a:prstGeom>
          <a:noFill/>
          <a:ln w="9525">
            <a:noFill/>
            <a:miter lim="800000"/>
            <a:headEnd/>
            <a:tailEnd/>
          </a:ln>
        </p:spPr>
      </p:pic>
      <p:sp>
        <p:nvSpPr>
          <p:cNvPr id="6" name="Rounded Rectangle 5"/>
          <p:cNvSpPr/>
          <p:nvPr/>
        </p:nvSpPr>
        <p:spPr>
          <a:xfrm>
            <a:off x="5867400" y="5410200"/>
            <a:ext cx="2209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276225" y="261938"/>
            <a:ext cx="8591550" cy="6334125"/>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247650" y="252413"/>
            <a:ext cx="8648700" cy="635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1143000"/>
            <a:ext cx="3276600" cy="1470025"/>
          </a:xfrm>
        </p:spPr>
        <p:txBody>
          <a:bodyPr/>
          <a:lstStyle/>
          <a:p>
            <a:r>
              <a:rPr lang="en-US" dirty="0" smtClean="0"/>
              <a:t>Parent Report</a:t>
            </a:r>
            <a:endParaRPr lang="en-US" dirty="0"/>
          </a:p>
        </p:txBody>
      </p:sp>
      <p:sp>
        <p:nvSpPr>
          <p:cNvPr id="3" name="Subtitle 2"/>
          <p:cNvSpPr>
            <a:spLocks noGrp="1"/>
          </p:cNvSpPr>
          <p:nvPr>
            <p:ph type="subTitle" idx="1"/>
          </p:nvPr>
        </p:nvSpPr>
        <p:spPr>
          <a:xfrm>
            <a:off x="5791200" y="3886200"/>
            <a:ext cx="2590800" cy="17526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1295400"/>
            <a:ext cx="4075363" cy="51054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8200" y="3810000"/>
            <a:ext cx="4191000" cy="26479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3048000" cy="1143000"/>
          </a:xfrm>
        </p:spPr>
        <p:txBody>
          <a:bodyPr>
            <a:normAutofit fontScale="90000"/>
          </a:bodyPr>
          <a:lstStyle/>
          <a:p>
            <a:r>
              <a:rPr lang="en-US" b="1" dirty="0"/>
              <a:t>Student Diagnostic Summary Report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733800" y="152400"/>
            <a:ext cx="3810000" cy="518861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733800" y="5181600"/>
            <a:ext cx="4114800" cy="145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2819400" cy="838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Student </a:t>
            </a:r>
            <a:r>
              <a:rPr lang="en-US" b="1" dirty="0"/>
              <a:t>Phonics Report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505200" y="838200"/>
            <a:ext cx="4724400" cy="568834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828800" y="533400"/>
            <a:ext cx="5137878" cy="6172200"/>
          </a:xfrm>
          <a:prstGeom prst="rect">
            <a:avLst/>
          </a:prstGeom>
          <a:noFill/>
          <a:ln w="9525" cmpd="sng">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2388" y="381000"/>
            <a:ext cx="9081612" cy="6426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0551" y="304800"/>
            <a:ext cx="898081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44962" y="533400"/>
            <a:ext cx="8594238" cy="6144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207" y="304800"/>
            <a:ext cx="884668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688109" y="761999"/>
            <a:ext cx="8074891" cy="5835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62000" y="1600200"/>
            <a:ext cx="7619086" cy="4781550"/>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Progress Monitoring Assessment Path</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04799" y="152400"/>
            <a:ext cx="8612221"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09563" y="333375"/>
            <a:ext cx="852487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223838" y="233363"/>
            <a:ext cx="8696325" cy="639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285750" y="233363"/>
            <a:ext cx="8572500" cy="639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319088" y="252413"/>
            <a:ext cx="8505825" cy="635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276225" y="252413"/>
            <a:ext cx="8591550" cy="635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314325" y="261938"/>
            <a:ext cx="8515350" cy="633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366713" y="257175"/>
            <a:ext cx="8410575"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295275" y="200025"/>
            <a:ext cx="855345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300038" y="276225"/>
            <a:ext cx="8543925" cy="6305550"/>
          </a:xfrm>
          <a:prstGeom prst="rect">
            <a:avLst/>
          </a:prstGeom>
          <a:noFill/>
          <a:ln w="9525">
            <a:noFill/>
            <a:miter lim="800000"/>
            <a:headEnd/>
            <a:tailEnd/>
          </a:ln>
        </p:spPr>
      </p:pic>
      <p:pic>
        <p:nvPicPr>
          <p:cNvPr id="15363" name="Picture 3"/>
          <p:cNvPicPr>
            <a:picLocks noChangeAspect="1" noChangeArrowheads="1"/>
          </p:cNvPicPr>
          <p:nvPr/>
        </p:nvPicPr>
        <p:blipFill>
          <a:blip r:embed="rId2" cstate="print"/>
          <a:srcRect/>
          <a:stretch>
            <a:fillRect/>
          </a:stretch>
        </p:blipFill>
        <p:spPr bwMode="auto">
          <a:xfrm>
            <a:off x="300038" y="276225"/>
            <a:ext cx="8543925" cy="6305550"/>
          </a:xfrm>
          <a:prstGeom prst="rect">
            <a:avLst/>
          </a:prstGeom>
          <a:noFill/>
          <a:ln w="9525">
            <a:noFill/>
            <a:miter lim="800000"/>
            <a:headEnd/>
            <a:tailEnd/>
          </a:ln>
        </p:spPr>
      </p:pic>
      <p:pic>
        <p:nvPicPr>
          <p:cNvPr id="15364" name="Picture 4"/>
          <p:cNvPicPr>
            <a:picLocks noChangeAspect="1" noChangeArrowheads="1"/>
          </p:cNvPicPr>
          <p:nvPr/>
        </p:nvPicPr>
        <p:blipFill>
          <a:blip r:embed="rId2" cstate="print"/>
          <a:srcRect/>
          <a:stretch>
            <a:fillRect/>
          </a:stretch>
        </p:blipFill>
        <p:spPr bwMode="auto">
          <a:xfrm>
            <a:off x="300038" y="276225"/>
            <a:ext cx="8543925" cy="6305550"/>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214313" y="223838"/>
            <a:ext cx="8715375"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dirty="0" smtClean="0"/>
              <a:t>NATURAL FLUENCY SCREENING </a:t>
            </a:r>
            <a:endParaRPr lang="en-US" dirty="0"/>
          </a:p>
        </p:txBody>
      </p:sp>
      <p:sp>
        <p:nvSpPr>
          <p:cNvPr id="4" name="Content Placeholder 3"/>
          <p:cNvSpPr>
            <a:spLocks noGrp="1"/>
          </p:cNvSpPr>
          <p:nvPr>
            <p:ph sz="half" idx="1"/>
          </p:nvPr>
        </p:nvSpPr>
        <p:spPr>
          <a:xfrm>
            <a:off x="457200" y="1600200"/>
            <a:ext cx="8001000" cy="4648200"/>
          </a:xfrm>
        </p:spPr>
        <p:txBody>
          <a:bodyPr>
            <a:normAutofit lnSpcReduction="10000"/>
          </a:bodyPr>
          <a:lstStyle/>
          <a:p>
            <a:r>
              <a:rPr lang="en-US" dirty="0" smtClean="0"/>
              <a:t>The </a:t>
            </a:r>
            <a:r>
              <a:rPr lang="en-US" dirty="0"/>
              <a:t>Natural Fluency Screening will come up after the Comprehension Screening (for students in grade 2 and above) if the student's comprehension grade level is equal to or greater than his actual grade level. </a:t>
            </a:r>
            <a:endParaRPr lang="en-US" dirty="0" smtClean="0"/>
          </a:p>
          <a:p>
            <a:r>
              <a:rPr lang="en-US" dirty="0" smtClean="0"/>
              <a:t>Full </a:t>
            </a:r>
            <a:r>
              <a:rPr lang="en-US" dirty="0"/>
              <a:t>Diagnostic and the Progress Monitoring test sets. </a:t>
            </a:r>
            <a:endParaRPr lang="en-US" dirty="0" smtClean="0"/>
          </a:p>
          <a:p>
            <a:r>
              <a:rPr lang="en-US" dirty="0" smtClean="0"/>
              <a:t>The </a:t>
            </a:r>
            <a:r>
              <a:rPr lang="en-US" dirty="0"/>
              <a:t>purpose </a:t>
            </a:r>
            <a:r>
              <a:rPr lang="en-US" dirty="0" smtClean="0"/>
              <a:t>is </a:t>
            </a:r>
            <a:r>
              <a:rPr lang="en-US" dirty="0"/>
              <a:t>to estimate the student’s effective reading rate. </a:t>
            </a:r>
            <a:endParaRPr lang="en-US" dirty="0" smtClean="0"/>
          </a:p>
          <a:p>
            <a:pPr lvl="1"/>
            <a:r>
              <a:rPr lang="en-US" dirty="0" smtClean="0"/>
              <a:t>maximum </a:t>
            </a:r>
            <a:r>
              <a:rPr lang="en-US" dirty="0"/>
              <a:t>rate that a student can read a passage </a:t>
            </a:r>
            <a:r>
              <a:rPr lang="en-US" i="1" dirty="0"/>
              <a:t>and still comprehend what is being read. </a:t>
            </a:r>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171450" y="238125"/>
            <a:ext cx="880110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328613" y="242888"/>
            <a:ext cx="8486775"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a:t>
            </a:r>
            <a:br>
              <a:rPr lang="en-US" dirty="0" smtClean="0"/>
            </a:br>
            <a:r>
              <a:rPr lang="en-US" dirty="0" smtClean="0"/>
              <a:t>Report</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2819400" y="368271"/>
            <a:ext cx="4648199" cy="6489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772400" cy="1143000"/>
          </a:xfrm>
        </p:spPr>
        <p:txBody>
          <a:bodyPr>
            <a:normAutofit fontScale="90000"/>
          </a:bodyPr>
          <a:lstStyle/>
          <a:p>
            <a:r>
              <a:rPr lang="en-US" dirty="0" smtClean="0"/>
              <a:t>Student</a:t>
            </a:r>
            <a:br>
              <a:rPr lang="en-US" dirty="0" smtClean="0"/>
            </a:br>
            <a:r>
              <a:rPr lang="en-US" dirty="0" smtClean="0"/>
              <a:t>Diagnostic </a:t>
            </a:r>
            <a:br>
              <a:rPr lang="en-US" dirty="0" smtClean="0"/>
            </a:br>
            <a:r>
              <a:rPr lang="en-US" dirty="0" smtClean="0"/>
              <a:t>Summary</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3581400" y="685800"/>
            <a:ext cx="3795362" cy="5448496"/>
          </a:xfrm>
          <a:prstGeom prst="rect">
            <a:avLst/>
          </a:prstGeom>
          <a:noFill/>
          <a:ln w="9525" cmpd="sng">
            <a:solidFill>
              <a:schemeClr val="tx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762000"/>
            <a:ext cx="3943350" cy="5257800"/>
          </a:xfrm>
          <a:prstGeom prst="rect">
            <a:avLst/>
          </a:prstGeom>
          <a:noFill/>
          <a:ln w="9525" cmpd="sng">
            <a:solidFill>
              <a:schemeClr val="tx1"/>
            </a:solid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4727194" y="762001"/>
            <a:ext cx="3778631"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to reports…</a:t>
            </a:r>
            <a:endParaRPr lang="en-US" dirty="0"/>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0" y="719138"/>
            <a:ext cx="9191625" cy="5419725"/>
          </a:xfrm>
          <a:prstGeom prst="rect">
            <a:avLst/>
          </a:prstGeom>
          <a:noFill/>
          <a:ln w="9525">
            <a:noFill/>
            <a:miter lim="800000"/>
            <a:headEnd/>
            <a:tailEnd/>
          </a:ln>
        </p:spPr>
      </p:pic>
      <p:sp>
        <p:nvSpPr>
          <p:cNvPr id="5" name="Right Arrow 4"/>
          <p:cNvSpPr/>
          <p:nvPr/>
        </p:nvSpPr>
        <p:spPr>
          <a:xfrm rot="10538330">
            <a:off x="1752600" y="5257800"/>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0" y="685800"/>
            <a:ext cx="9353550" cy="5591175"/>
          </a:xfrm>
          <a:prstGeom prst="rect">
            <a:avLst/>
          </a:prstGeom>
          <a:noFill/>
          <a:ln w="9525">
            <a:noFill/>
            <a:miter lim="800000"/>
            <a:headEnd/>
            <a:tailEnd/>
          </a:ln>
        </p:spPr>
      </p:pic>
      <p:sp>
        <p:nvSpPr>
          <p:cNvPr id="5" name="Right Arrow 4"/>
          <p:cNvSpPr/>
          <p:nvPr/>
        </p:nvSpPr>
        <p:spPr>
          <a:xfrm rot="13575298">
            <a:off x="3333018" y="3719581"/>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0" y="1095375"/>
            <a:ext cx="9315450" cy="4667250"/>
          </a:xfrm>
          <a:prstGeom prst="rect">
            <a:avLst/>
          </a:prstGeom>
          <a:noFill/>
          <a:ln w="9525">
            <a:noFill/>
            <a:miter lim="800000"/>
            <a:headEnd/>
            <a:tailEnd/>
          </a:ln>
        </p:spPr>
      </p:pic>
      <p:sp>
        <p:nvSpPr>
          <p:cNvPr id="5" name="Right Arrow 4"/>
          <p:cNvSpPr/>
          <p:nvPr/>
        </p:nvSpPr>
        <p:spPr>
          <a:xfrm rot="10538330">
            <a:off x="2606228" y="3555706"/>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cstate="print"/>
          <a:srcRect/>
          <a:stretch>
            <a:fillRect/>
          </a:stretch>
        </p:blipFill>
        <p:spPr bwMode="auto">
          <a:xfrm>
            <a:off x="119063" y="276225"/>
            <a:ext cx="8905875" cy="6305550"/>
          </a:xfrm>
          <a:prstGeom prst="rect">
            <a:avLst/>
          </a:prstGeom>
          <a:noFill/>
          <a:ln w="9525">
            <a:noFill/>
            <a:miter lim="800000"/>
            <a:headEnd/>
            <a:tailEnd/>
          </a:ln>
        </p:spPr>
      </p:pic>
      <p:sp>
        <p:nvSpPr>
          <p:cNvPr id="5" name="Right Arrow 4"/>
          <p:cNvSpPr/>
          <p:nvPr/>
        </p:nvSpPr>
        <p:spPr>
          <a:xfrm rot="1095647">
            <a:off x="1065946" y="4474256"/>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3" name="Picture 3"/>
          <p:cNvPicPr>
            <a:picLocks noChangeAspect="1" noChangeArrowheads="1"/>
          </p:cNvPicPr>
          <p:nvPr/>
        </p:nvPicPr>
        <p:blipFill>
          <a:blip r:embed="rId2" cstate="print"/>
          <a:srcRect/>
          <a:stretch>
            <a:fillRect/>
          </a:stretch>
        </p:blipFill>
        <p:spPr bwMode="auto">
          <a:xfrm>
            <a:off x="762000" y="228600"/>
            <a:ext cx="7623878" cy="6019800"/>
          </a:xfrm>
          <a:prstGeom prst="rect">
            <a:avLst/>
          </a:prstGeom>
          <a:noFill/>
          <a:ln w="9525">
            <a:noFill/>
            <a:miter lim="800000"/>
            <a:headEnd/>
            <a:tailEnd/>
          </a:ln>
        </p:spPr>
      </p:pic>
      <p:sp>
        <p:nvSpPr>
          <p:cNvPr id="6" name="Right Arrow 5"/>
          <p:cNvSpPr/>
          <p:nvPr/>
        </p:nvSpPr>
        <p:spPr>
          <a:xfrm rot="10538330">
            <a:off x="4816026" y="2488906"/>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538330">
            <a:off x="2834827" y="5689306"/>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i="1" dirty="0" smtClean="0"/>
              <a:t>EXPECTED FLUENCY SCREENING </a:t>
            </a:r>
            <a:endParaRPr lang="en-US" dirty="0"/>
          </a:p>
        </p:txBody>
      </p:sp>
      <p:sp>
        <p:nvSpPr>
          <p:cNvPr id="6" name="Content Placeholder 5"/>
          <p:cNvSpPr>
            <a:spLocks noGrp="1"/>
          </p:cNvSpPr>
          <p:nvPr>
            <p:ph idx="1"/>
          </p:nvPr>
        </p:nvSpPr>
        <p:spPr/>
        <p:txBody>
          <a:bodyPr>
            <a:normAutofit/>
          </a:bodyPr>
          <a:lstStyle/>
          <a:p>
            <a:r>
              <a:rPr lang="en-US" dirty="0" smtClean="0"/>
              <a:t>The Expected Fluency test will come up after the Natural Fluency test if the student did not meet the goal reading rate for the passage or scored below 80% on the comprehension questions given after the passage. </a:t>
            </a:r>
          </a:p>
          <a:p>
            <a:r>
              <a:rPr lang="en-US" dirty="0" smtClean="0"/>
              <a:t>Full Diagnostic and the Progress Monitoring test sets. </a:t>
            </a:r>
          </a:p>
          <a:p>
            <a:r>
              <a:rPr lang="en-US" dirty="0" smtClean="0"/>
              <a:t>The purpose is to determine if the student can read at the target rate if pushed.</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842963" y="271463"/>
            <a:ext cx="7458075" cy="6315075"/>
          </a:xfrm>
          <a:prstGeom prst="rect">
            <a:avLst/>
          </a:prstGeom>
          <a:noFill/>
          <a:ln w="9525">
            <a:noFill/>
            <a:miter lim="800000"/>
            <a:headEnd/>
            <a:tailEnd/>
          </a:ln>
        </p:spPr>
      </p:pic>
      <p:sp>
        <p:nvSpPr>
          <p:cNvPr id="6" name="Right Arrow 5"/>
          <p:cNvSpPr/>
          <p:nvPr/>
        </p:nvSpPr>
        <p:spPr>
          <a:xfrm rot="10538330">
            <a:off x="2453827" y="5917907"/>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538330">
            <a:off x="3901628" y="2641307"/>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PAUSE-ASSISTED FLUENCY TEST </a:t>
            </a:r>
            <a:endParaRPr lang="en-US" dirty="0"/>
          </a:p>
        </p:txBody>
      </p:sp>
      <p:sp>
        <p:nvSpPr>
          <p:cNvPr id="3" name="Content Placeholder 2"/>
          <p:cNvSpPr>
            <a:spLocks noGrp="1"/>
          </p:cNvSpPr>
          <p:nvPr>
            <p:ph idx="1"/>
          </p:nvPr>
        </p:nvSpPr>
        <p:spPr/>
        <p:txBody>
          <a:bodyPr>
            <a:normAutofit/>
          </a:bodyPr>
          <a:lstStyle/>
          <a:p>
            <a:r>
              <a:rPr lang="en-US" dirty="0" smtClean="0"/>
              <a:t>First </a:t>
            </a:r>
            <a:r>
              <a:rPr lang="en-US" dirty="0"/>
              <a:t>diagnostic test given if the student is set for the Full Diagnostic and the effective reading rate (as determined in the Expected Fluency test) is below the goal. </a:t>
            </a:r>
            <a:endParaRPr lang="en-US" dirty="0" smtClean="0"/>
          </a:p>
          <a:p>
            <a:r>
              <a:rPr lang="en-US" dirty="0" smtClean="0"/>
              <a:t>Purpose is </a:t>
            </a:r>
            <a:r>
              <a:rPr lang="en-US" dirty="0"/>
              <a:t>to determine if the student can correctly process the material he is reading when he is given text in small, understandable chunks.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RAPS 360 Medals</a:t>
            </a:r>
            <a:endParaRPr lang="en-US" dirty="0"/>
          </a:p>
        </p:txBody>
      </p:sp>
      <p:sp>
        <p:nvSpPr>
          <p:cNvPr id="3" name="Content Placeholder 2"/>
          <p:cNvSpPr>
            <a:spLocks noGrp="1"/>
          </p:cNvSpPr>
          <p:nvPr>
            <p:ph idx="1"/>
          </p:nvPr>
        </p:nvSpPr>
        <p:spPr>
          <a:xfrm>
            <a:off x="304800" y="1295400"/>
            <a:ext cx="8686800" cy="5562600"/>
          </a:xfrm>
        </p:spPr>
        <p:txBody>
          <a:bodyPr>
            <a:normAutofit fontScale="62500" lnSpcReduction="20000"/>
          </a:bodyPr>
          <a:lstStyle/>
          <a:p>
            <a:endParaRPr lang="en-US" dirty="0" smtClean="0"/>
          </a:p>
          <a:p>
            <a:r>
              <a:rPr lang="en-US" sz="4500" dirty="0" smtClean="0"/>
              <a:t> Critical (Bronze):  students did not pass the initial comprehension screener (cloze test) for their assigned grade level and are not administered a fluency assessment. </a:t>
            </a:r>
          </a:p>
          <a:p>
            <a:r>
              <a:rPr lang="en-US" sz="4500" dirty="0" smtClean="0"/>
              <a:t>Approaching ( Silver):   students passed the initial screener (cloze test) for their grade level and took the fluency test but did not pass the fluency test with a score of 80% or greater on the comprehension questions after the fluency passage. (The score is a Composite score of the fluency and comprehension questions combined.) </a:t>
            </a:r>
          </a:p>
          <a:p>
            <a:r>
              <a:rPr lang="en-US" sz="4500" dirty="0" smtClean="0"/>
              <a:t>Meets (GOLD):   students passed the initial screener (at their assigned grade level), the fluency passage and the comprehension questions at 80% or greater.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RAPS 360 Medals</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Benchmark and Progress Monitoring tests are shown on the </a:t>
            </a:r>
            <a:r>
              <a:rPr lang="en-US" b="1" dirty="0" smtClean="0"/>
              <a:t>Class Improvement Report. </a:t>
            </a:r>
          </a:p>
          <a:p>
            <a:r>
              <a:rPr lang="en-US" b="1" dirty="0" smtClean="0"/>
              <a:t>If the score in the Initial column is in red (C) the medal is bronze, if the score is ORANGE (A) the medal is silver, and if the score is GREEN (M) the medal is gold. </a:t>
            </a:r>
          </a:p>
          <a:p>
            <a:r>
              <a:rPr lang="en-US" b="1" dirty="0" smtClean="0"/>
              <a:t>Each Progress Monitoring or Full Diagnostic summary is shown on the Student Improvement Report. </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869</TotalTime>
  <Words>579</Words>
  <Application>Microsoft Office PowerPoint</Application>
  <PresentationFormat>On-screen Show (4:3)</PresentationFormat>
  <Paragraphs>57</Paragraphs>
  <Slides>60</Slides>
  <Notes>7</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Module</vt:lpstr>
      <vt:lpstr>RAPS 360 August 2014 ~ May 2015</vt:lpstr>
      <vt:lpstr>Data Reports</vt:lpstr>
      <vt:lpstr>PowerPoint Presentation</vt:lpstr>
      <vt:lpstr>Progress Monitoring Assessment Path</vt:lpstr>
      <vt:lpstr>NATURAL FLUENCY SCREENING </vt:lpstr>
      <vt:lpstr>EXPECTED FLUENCY SCREENING </vt:lpstr>
      <vt:lpstr>PAUSE-ASSISTED FLUENCY TEST </vt:lpstr>
      <vt:lpstr>RAPS 360 Medals</vt:lpstr>
      <vt:lpstr>RAPS 360 Medals</vt:lpstr>
      <vt:lpstr>Mindply and Lexile levels</vt:lpstr>
      <vt:lpstr>My Virtual Reading Coach (MVRC)</vt:lpstr>
      <vt:lpstr>Changing to MVRC </vt:lpstr>
      <vt:lpstr>MVRC</vt:lpstr>
      <vt:lpstr>RAPS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 Report</vt:lpstr>
      <vt:lpstr>Student Diagnostic Summary Report</vt:lpstr>
      <vt:lpstr>    Student Phonics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 Report</vt:lpstr>
      <vt:lpstr>Student Diagnostic  Summary</vt:lpstr>
      <vt:lpstr>PowerPoint Presentation</vt:lpstr>
      <vt:lpstr>How to get to reports…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RAPS 360</dc:title>
  <dc:creator>Admin</dc:creator>
  <cp:lastModifiedBy>Windows User</cp:lastModifiedBy>
  <cp:revision>24</cp:revision>
  <dcterms:created xsi:type="dcterms:W3CDTF">2012-10-30T00:24:05Z</dcterms:created>
  <dcterms:modified xsi:type="dcterms:W3CDTF">2014-10-02T20:14:31Z</dcterms:modified>
</cp:coreProperties>
</file>