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9" r:id="rId5"/>
    <p:sldId id="259" r:id="rId6"/>
    <p:sldId id="262" r:id="rId7"/>
    <p:sldId id="266" r:id="rId8"/>
    <p:sldId id="263" r:id="rId9"/>
    <p:sldId id="260" r:id="rId10"/>
    <p:sldId id="261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81" r:id="rId19"/>
    <p:sldId id="282" r:id="rId20"/>
    <p:sldId id="280" r:id="rId21"/>
    <p:sldId id="297" r:id="rId22"/>
    <p:sldId id="277" r:id="rId23"/>
    <p:sldId id="296" r:id="rId24"/>
    <p:sldId id="285" r:id="rId25"/>
    <p:sldId id="278" r:id="rId26"/>
    <p:sldId id="283" r:id="rId27"/>
    <p:sldId id="292" r:id="rId28"/>
    <p:sldId id="287" r:id="rId29"/>
    <p:sldId id="265" r:id="rId30"/>
    <p:sldId id="284" r:id="rId31"/>
    <p:sldId id="293" r:id="rId32"/>
    <p:sldId id="294" r:id="rId33"/>
    <p:sldId id="286" r:id="rId34"/>
    <p:sldId id="290" r:id="rId35"/>
    <p:sldId id="289" r:id="rId36"/>
    <p:sldId id="295" r:id="rId37"/>
    <p:sldId id="291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43" autoAdjust="0"/>
  </p:normalViewPr>
  <p:slideViewPr>
    <p:cSldViewPr snapToGrid="0">
      <p:cViewPr>
        <p:scale>
          <a:sx n="78" d="100"/>
          <a:sy n="78" d="100"/>
        </p:scale>
        <p:origin x="-40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3827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89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8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93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902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2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3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9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8C8D87B-9562-4FC2-8C59-84039145B513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C968B497-0EFA-4783-87F4-E43CBAE0D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42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End of WWI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4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6710" y="886691"/>
            <a:ext cx="6462964" cy="51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98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7848" y="954370"/>
            <a:ext cx="7065414" cy="522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56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2646" y="1028541"/>
            <a:ext cx="8591091" cy="508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5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8003" y="1195754"/>
            <a:ext cx="6780378" cy="478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7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129" y="821326"/>
            <a:ext cx="3794125" cy="528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53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8174" y="1133669"/>
            <a:ext cx="5614133" cy="498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6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Cause developments in Plastic Surgery- reconstructed faces w/ prosthetics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2938" y="1828800"/>
            <a:ext cx="661297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37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9671" y="1828800"/>
            <a:ext cx="777950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21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Paris Peace Conference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5375" y="1691322"/>
            <a:ext cx="5077220" cy="35542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838" y="5245598"/>
            <a:ext cx="100831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200" dirty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en-US" sz="2200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Lloyd </a:t>
            </a:r>
            <a:r>
              <a:rPr lang="en-US" sz="2200" dirty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George (Britain), Vittorio Orlando (Italy), Georges Clemenceau (France), and  Woodrow Wilson (US</a:t>
            </a:r>
            <a:r>
              <a:rPr lang="en-US" sz="2200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(left to right)</a:t>
            </a:r>
            <a:r>
              <a:rPr lang="en-US" sz="2200" dirty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Germany </a:t>
            </a:r>
            <a:r>
              <a:rPr lang="en-US" sz="2200" dirty="0"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Russia not invited to attend</a:t>
            </a:r>
          </a:p>
        </p:txBody>
      </p:sp>
    </p:spTree>
    <p:extLst>
      <p:ext uri="{BB962C8B-B14F-4D97-AF65-F5344CB8AC3E}">
        <p14:creationId xmlns:p14="http://schemas.microsoft.com/office/powerpoint/2010/main" val="2363384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429492"/>
            <a:ext cx="8595360" cy="575064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WILSON: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Spoke of democracy and self-determination – became a symbol of hope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establishment of the League of Nations was Wilson's most important goal at the peace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conference- sacrificed other goals to get it.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&amp; CLEMENCEAU: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goal for postwar peace shared by the British and French leaders was to weaken Germany and make it pay for the war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Britain still want Germany to be a strong enough presence to block Russian Communism spreading to rest of Europe.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OTHERS: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Italy had signed a secret treaty with the Allies during the war and wanted Italian lands once ruled by Austria-Hungary 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(contradiction to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Wilson’s principle of self-determination)</a:t>
            </a:r>
          </a:p>
          <a:p>
            <a:pPr>
              <a:lnSpc>
                <a:spcPct val="8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Colonies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had been ruled by Russia, Austria-Hungary, or the Ottomans Empire demanded national states of their own but the territories claimed by these people often overlapped so it was impossible to satisfy everyone.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33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32508"/>
            <a:ext cx="9692640" cy="790777"/>
          </a:xfrm>
        </p:spPr>
        <p:txBody>
          <a:bodyPr/>
          <a:lstStyle/>
          <a:p>
            <a:r>
              <a:rPr lang="en-US" dirty="0" smtClean="0"/>
              <a:t>1917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691" y="1123285"/>
            <a:ext cx="8970541" cy="5125115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1, 1917 - Germany again declares unrestricted submarine warfare.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 15 – Tsar Nicholas II of Russia abdicates (relinquishes) power. Provisional government is declared.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6 - The United States declares war on Germany after the Zimmerman note is discovered.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16-29 - The French Army launches the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Chemin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 Dames offensive, but fails to break through the German lines. Mutiny breaks out amongst the French troops.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July 16-November 10  - Third Battle of Ypres,  known as Passchendaele, results in minor gains, but still no breakthrough.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931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Paris Peace Talks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Britain and France (David Lloyd George and Georges Clemenceau) promised their nation justice and preventing future aggression from Germany.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 Wilson wanted “peace without victory,” 14 points for peace.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to Self-determination for European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countries: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did not apply to non-European countries.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Britain and France divided up Germany’s African colonies.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Britain and France divided up the Ottoman Empire.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Ottoman Empire is dissolved and a new republic of Turkey is created.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484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3018" y="576439"/>
            <a:ext cx="7595138" cy="578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71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0"/>
            <a:ext cx="9692640" cy="1011384"/>
          </a:xfrm>
        </p:spPr>
        <p:txBody>
          <a:bodyPr/>
          <a:lstStyle/>
          <a:p>
            <a:r>
              <a:rPr lang="en-US" dirty="0" smtClean="0"/>
              <a:t>Treaty of Versailles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011384"/>
            <a:ext cx="8595360" cy="4351337"/>
          </a:xfrm>
        </p:spPr>
        <p:txBody>
          <a:bodyPr>
            <a:no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for peace Germany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would: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 Alsace-Lorraine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France and give up control of coal-rich Rhineland- to be occupied by Allies for 15 years 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gave up its entire air force, most of its navy and its army was limited to 100,000 men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Forbidden to join League of Nations 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Alliance with Austria forbidden 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Loss of overseas colonies- split between France and Great Britain </a:t>
            </a:r>
          </a:p>
        </p:txBody>
      </p:sp>
    </p:spTree>
    <p:extLst>
      <p:ext uri="{BB962C8B-B14F-4D97-AF65-F5344CB8AC3E}">
        <p14:creationId xmlns:p14="http://schemas.microsoft.com/office/powerpoint/2010/main" val="65253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Treaty of Versailles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93A299"/>
              </a:buClr>
            </a:pPr>
            <a:r>
              <a:rPr lang="en-US" sz="2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accept 100% of the blame for causing the war and thus pay the entire cost of the war (Article 231: 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 Guilt Clause</a:t>
            </a:r>
            <a:r>
              <a:rPr lang="en-US" sz="2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endParaRPr lang="en-US" sz="22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93A299"/>
              </a:buClr>
            </a:pPr>
            <a:r>
              <a:rPr lang="en-US" sz="2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Most humiliating and detrimental of all Germany would have to pay </a:t>
            </a:r>
            <a:r>
              <a:rPr lang="en-US" sz="2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reparations</a:t>
            </a:r>
            <a:r>
              <a:rPr lang="en-US" sz="2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the entire cost of war–132 billion marks (or $768 billion in today’s money)– on its own, while trying to rebuild its own shattered economy.</a:t>
            </a:r>
          </a:p>
          <a:p>
            <a:pPr lvl="0">
              <a:buClr>
                <a:srgbClr val="93A299"/>
              </a:buClr>
            </a:pPr>
            <a:r>
              <a:rPr lang="en-US" sz="2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Germany would finish paying off its war debt in 2010- 93 years later</a:t>
            </a:r>
          </a:p>
          <a:p>
            <a:pPr lvl="0">
              <a:buClr>
                <a:srgbClr val="93A299"/>
              </a:buClr>
            </a:pPr>
            <a:endParaRPr lang="en-US" sz="2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155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7560" y="1309817"/>
            <a:ext cx="7415301" cy="42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89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8921" y="746306"/>
            <a:ext cx="5164401" cy="535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89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Treaty of Versailles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1919 – Germans ordered to sign Treaty of Versailles against their will.</a:t>
            </a:r>
          </a:p>
          <a:p>
            <a:r>
              <a:rPr lang="en-US" alt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Germans resented the terms of the Treaty of </a:t>
            </a:r>
            <a:r>
              <a:rPr lang="en-US" alt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Versailles</a:t>
            </a:r>
            <a:endParaRPr lang="en-US" alt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Problem: German government that signed the treaty NOT the same government that declared war. </a:t>
            </a:r>
          </a:p>
          <a:p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News of treaty helped cause civil war in Germany, overthrowing the moderate government and fuel social and economic discontent that leads to the rise of Nazism and Hitler. 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066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691" y="639463"/>
            <a:ext cx="8121528" cy="55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96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Germany’s Humiliation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368" y="1814946"/>
            <a:ext cx="6639443" cy="41568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86253" y="2287068"/>
            <a:ext cx="33666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German ministers sign the treaty in the Hall of Mirrors at Versailles, the same spot the Kaiser's grandfather had been proclaimed emperor of the German Empire (2</a:t>
            </a:r>
            <a:r>
              <a:rPr lang="en-US" baseline="30000" dirty="0" smtClean="0"/>
              <a:t>nd</a:t>
            </a:r>
            <a:r>
              <a:rPr lang="en-US" dirty="0" smtClean="0"/>
              <a:t> Reich) in 1871 after defeating France in the Franco-Prussian War.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102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294" y="1334530"/>
            <a:ext cx="8595360" cy="4351337"/>
          </a:xfrm>
        </p:spPr>
        <p:txBody>
          <a:bodyPr/>
          <a:lstStyle/>
          <a:p>
            <a:pPr fontAlgn="base"/>
            <a:r>
              <a:rPr lang="en-US" sz="3200" dirty="0"/>
              <a:t>"The day must come when a German government shall summon up the courage to declare to the foreign powers: 'The Treaty of Versailles is founded on a monstrous </a:t>
            </a:r>
            <a:r>
              <a:rPr lang="en-US" sz="3200" dirty="0" smtClean="0"/>
              <a:t>lie. </a:t>
            </a:r>
            <a:r>
              <a:rPr lang="en-US" sz="3200" dirty="0"/>
              <a:t>We fulfill nothing more. Do what you will! If you want battle, look for it! Then we shall see whether you can turn 70 million Germans into serfs and slaves</a:t>
            </a:r>
            <a:r>
              <a:rPr lang="en-US" sz="3200" dirty="0" smtClean="0"/>
              <a:t>!”</a:t>
            </a:r>
          </a:p>
          <a:p>
            <a:pPr lvl="2" fontAlgn="base"/>
            <a:r>
              <a:rPr lang="en-US" sz="3200" dirty="0" smtClean="0"/>
              <a:t>-</a:t>
            </a:r>
            <a:r>
              <a:rPr lang="en-US" sz="3200" dirty="0"/>
              <a:t>Adolph </a:t>
            </a:r>
            <a:r>
              <a:rPr lang="en-US" sz="3200" dirty="0" smtClean="0"/>
              <a:t>Hitler, 1923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76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18654"/>
            <a:ext cx="9692640" cy="6106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1918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964" y="1122219"/>
            <a:ext cx="8901268" cy="5223163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1918-1919 - Two waves of influenza kill more people than did the war.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January 8, 1918  - President Woodrow Wilson declares his 14 points as the path to world peace.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March 21  - Germans launch the first of five major offenses to win the war before American troops appear in the trenches.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July 16-17 - Former Tsar Nicholas II,  his wife, children, and members of his entourage are murdered by the Bolsheviks.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August 8 - Allied counteroffensives on the Somme push the German army back.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October 28 - Germany's sailors mutiny at port when asked to sail out to fight again.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9 – Kaiser Wilhelm II abdicates.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10 - A German republic is founded (Weimar Republic)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11 - At eleven o'clock on the eleventh day of the eleventh month of 1918, the war ends as Germany and Allies sign an Armistice.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429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League of 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dirty="0" smtClean="0"/>
              <a:t>In exchange for harsh punishments on Germany, European nations agree to form Wilson’s League of Nations </a:t>
            </a:r>
          </a:p>
          <a:p>
            <a:pPr>
              <a:lnSpc>
                <a:spcPct val="90000"/>
              </a:lnSpc>
            </a:pPr>
            <a:r>
              <a:rPr lang="en-US" altLang="en-US" sz="2600" dirty="0" smtClean="0"/>
              <a:t>Formed to keep peace in the world – agreed to negotiate rather than resort to war; promised to take common action, economic or military, against any aggressor state.</a:t>
            </a:r>
          </a:p>
          <a:p>
            <a:pPr>
              <a:lnSpc>
                <a:spcPct val="90000"/>
              </a:lnSpc>
            </a:pPr>
            <a:r>
              <a:rPr lang="en-US" altLang="en-US" sz="2600" dirty="0" smtClean="0"/>
              <a:t>More than 40 nations joined but the US Senate refused to ratify the treaty and the US never joined the League (ironic b/c it was President Wilson’s creation and dream)</a:t>
            </a:r>
          </a:p>
          <a:p>
            <a:pPr>
              <a:lnSpc>
                <a:spcPct val="90000"/>
              </a:lnSpc>
            </a:pPr>
            <a:r>
              <a:rPr lang="en-US" altLang="en-US" sz="2600" dirty="0" smtClean="0"/>
              <a:t>However the League was powerless to prevent aggression or war – hence WWII!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914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11708"/>
            <a:ext cx="3305175" cy="3752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097" y="1691322"/>
            <a:ext cx="3676206" cy="40732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0097" y="558806"/>
            <a:ext cx="5218834" cy="673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572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558" y="752477"/>
            <a:ext cx="7763268" cy="542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57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49382"/>
            <a:ext cx="9692640" cy="929322"/>
          </a:xfrm>
        </p:spPr>
        <p:txBody>
          <a:bodyPr/>
          <a:lstStyle/>
          <a:p>
            <a:r>
              <a:rPr lang="en-US" dirty="0" smtClean="0"/>
              <a:t>U.S. Failure to Join L. of N.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357745"/>
            <a:ext cx="8595360" cy="4351337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Midterm Election of 1918: Wilson campaign as a democratic president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Divided government: Republican majority in Congress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 didn’t take one ranking Republican to Paris Peace Talks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Henry Cabot Lodge- chairman of Foreign Relations Committee and hated Wilson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public against: believed league would involve America in many European wars (revert to isolationism after war)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Thought President or L. of N. alone could declare war bypassing Congress- unconstitutional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German-Americans mad at Versailles Treaty- see Germany’s punishments as unfair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Wilson’s bad health- strokes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530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5901" y="1884218"/>
            <a:ext cx="4364220" cy="45311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565" y="1994731"/>
            <a:ext cx="3371417" cy="431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88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Problems: Wilson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Wilson </a:t>
            </a:r>
            <a:r>
              <a:rPr lang="en-US" b="1" dirty="0" smtClean="0"/>
              <a:t>refuse to compromise </a:t>
            </a:r>
            <a:r>
              <a:rPr lang="en-US" dirty="0" smtClean="0"/>
              <a:t>or negotiate any parts of the treaty with Congress</a:t>
            </a:r>
          </a:p>
          <a:p>
            <a:r>
              <a:rPr lang="en-US" dirty="0" smtClean="0"/>
              <a:t>Instead goes on a speech tour  to rouse public support for the treaty </a:t>
            </a:r>
          </a:p>
          <a:p>
            <a:r>
              <a:rPr lang="en-US" dirty="0" smtClean="0"/>
              <a:t>Argued treaty included a “moral, not a legal, obligation,” that congress would still reserve the right to decide to go </a:t>
            </a:r>
            <a:r>
              <a:rPr lang="en-US" smtClean="0"/>
              <a:t>to war </a:t>
            </a:r>
            <a:endParaRPr lang="en-US" dirty="0" smtClean="0"/>
          </a:p>
          <a:p>
            <a:r>
              <a:rPr lang="en-US" dirty="0"/>
              <a:t>Wilson </a:t>
            </a:r>
            <a:r>
              <a:rPr lang="en-US" dirty="0" smtClean="0"/>
              <a:t>suffer a stroke- partially paralyzed for two months</a:t>
            </a:r>
          </a:p>
          <a:p>
            <a:r>
              <a:rPr lang="en-US" dirty="0" smtClean="0"/>
              <a:t>Once recovered even more unwilling to compromise, and the Senate couldn’t get the needed majority to pass either Wilson’s or Lodge’s treaties </a:t>
            </a:r>
          </a:p>
          <a:p>
            <a:r>
              <a:rPr lang="en-US" dirty="0" smtClean="0"/>
              <a:t>U.S. sign separate peace with Germany in 1921 after Wilson is no longer president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057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3660" y="768201"/>
            <a:ext cx="5153757" cy="568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28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Edith Wilson: 1</a:t>
            </a:r>
            <a:r>
              <a:rPr lang="en-US" baseline="30000" dirty="0" smtClean="0"/>
              <a:t>st</a:t>
            </a:r>
            <a:r>
              <a:rPr lang="en-US" dirty="0" smtClean="0"/>
              <a:t> Woman President?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1993" y="2186146"/>
            <a:ext cx="4762500" cy="3829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968" y="1883727"/>
            <a:ext cx="1490382" cy="443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68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36708"/>
            <a:ext cx="9692640" cy="1325562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Nov. 8</a:t>
            </a:r>
            <a:r>
              <a:rPr lang="en-US" sz="3100" baseline="30000" dirty="0"/>
              <a:t>th</a:t>
            </a:r>
            <a:r>
              <a:rPr lang="en-US" sz="3100" dirty="0"/>
              <a:t>, 1918 members of the French and German commands met in a railway car outside Paris to sign a cease fire.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335" y="1302328"/>
            <a:ext cx="3556434" cy="474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76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90944"/>
            <a:ext cx="9692640" cy="804631"/>
          </a:xfrm>
        </p:spPr>
        <p:txBody>
          <a:bodyPr/>
          <a:lstStyle/>
          <a:p>
            <a:r>
              <a:rPr lang="en-US" dirty="0" smtClean="0"/>
              <a:t>End of War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221068"/>
            <a:ext cx="8595360" cy="4351337"/>
          </a:xfrm>
        </p:spPr>
        <p:txBody>
          <a:bodyPr/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Germany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surrender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They agreed to an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armistice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based on Wilson’s 14 Points which argued for “peace without victory” 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Armistice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 agreement made by opposing sides in a war to stop fighting for a certain time; a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truce to conduct peace talks 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Allies do not follow Wilson’s plans- resent U.S. moral  superiority since they did not pay the full price of war compared to Europe.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565" y="3342682"/>
            <a:ext cx="2851784" cy="35153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798" y="3997567"/>
            <a:ext cx="3414075" cy="235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96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Wilson’s 14 Points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Wilson’s plan for a post-war world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Turned WWI, an imperialist war, into a war of self-determination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Define self-determination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Wilson’s 14 Points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were some of Wilson’s suggestions and how would they help prevent future wars?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87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Wilson’s 14 Points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world where domination of others and war would be replaced with cooperation and negotiation. Some of the highlights of his plan included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Limiting the number of weapons a country could have</a:t>
            </a: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 for human rights for colonial subjects</a:t>
            </a: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Abolishing secret treaties</a:t>
            </a: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Redrawing the map of based on ethnic boundaries.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 the Balkans problem that caused the war)</a:t>
            </a: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Absolute freedom to navigate the seas and trade freely.</a:t>
            </a: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Establishment of a League of Nations.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562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Problems?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U.S. joined the war ignored the secret treaties already in effect (Treaty of London)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France had suffered the most and wanted revenge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Nearly all of the fighting along the Western Front was on French soil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French young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 had been called off to war–75% of them wouldn’t come back.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Returning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soldiers were missing arms and legs.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its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villages and towns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 in ruins.</a:t>
            </a:r>
          </a:p>
        </p:txBody>
      </p:sp>
    </p:spTree>
    <p:extLst>
      <p:ext uri="{BB962C8B-B14F-4D97-AF65-F5344CB8AC3E}">
        <p14:creationId xmlns:p14="http://schemas.microsoft.com/office/powerpoint/2010/main" val="1948146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180109"/>
            <a:ext cx="9692640" cy="887758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of War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945" y="762000"/>
            <a:ext cx="8831996" cy="536170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million military and civilian deaths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20 million wounded and handicapped for life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Famine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threatened many regions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burden of reconstruction of almost all of Europe – war debts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Empires destroyed: governments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Russia, Austria-Hungary, Germany, and the Ottoman empire had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collapsed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Victors would redraw the boundaries of the world (poorly) and sow the seeds for the majority of the conflicts of the 20</a:t>
            </a:r>
            <a:r>
              <a:rPr lang="en-US" sz="2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century.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Fascists and Communist movements would arise across Europe and within 18 years rule most of the continent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Colonies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saw that Europe was weak and were ready to fight for independence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1491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866257B-E5CE-4C43-9210-F2DE76BE10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184</TotalTime>
  <Words>1570</Words>
  <Application>Microsoft Office PowerPoint</Application>
  <PresentationFormat>Custom</PresentationFormat>
  <Paragraphs>116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View</vt:lpstr>
      <vt:lpstr>End of WWI</vt:lpstr>
      <vt:lpstr>1917 </vt:lpstr>
      <vt:lpstr>1918</vt:lpstr>
      <vt:lpstr>Nov. 8th, 1918 members of the French and German commands met in a railway car outside Paris to sign a cease fire.  </vt:lpstr>
      <vt:lpstr>End of War</vt:lpstr>
      <vt:lpstr>Wilson’s 14 Points </vt:lpstr>
      <vt:lpstr>Wilson’s 14 Points </vt:lpstr>
      <vt:lpstr>Problems?</vt:lpstr>
      <vt:lpstr>Cost of War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Cause developments in Plastic Surgery- reconstructed faces w/ prosthetics </vt:lpstr>
      <vt:lpstr>PowerPoint Presentation</vt:lpstr>
      <vt:lpstr>Paris Peace Conference </vt:lpstr>
      <vt:lpstr>PowerPoint Presentation</vt:lpstr>
      <vt:lpstr>Paris Peace Talks </vt:lpstr>
      <vt:lpstr>PowerPoint Presentation</vt:lpstr>
      <vt:lpstr>Treaty of Versailles </vt:lpstr>
      <vt:lpstr>Treaty of Versailles </vt:lpstr>
      <vt:lpstr>PowerPoint Presentation</vt:lpstr>
      <vt:lpstr>PowerPoint Presentation</vt:lpstr>
      <vt:lpstr>Treaty of Versailles </vt:lpstr>
      <vt:lpstr>PowerPoint Presentation</vt:lpstr>
      <vt:lpstr>Germany’s Humiliation </vt:lpstr>
      <vt:lpstr>PowerPoint Presentation</vt:lpstr>
      <vt:lpstr>League of Nations</vt:lpstr>
      <vt:lpstr>PowerPoint Presentation</vt:lpstr>
      <vt:lpstr>PowerPoint Presentation</vt:lpstr>
      <vt:lpstr>U.S. Failure to Join L. of N. </vt:lpstr>
      <vt:lpstr>PowerPoint Presentation</vt:lpstr>
      <vt:lpstr>Problems: Wilson</vt:lpstr>
      <vt:lpstr>PowerPoint Presentation</vt:lpstr>
      <vt:lpstr>Edith Wilson: 1st Woman President?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of WWI</dc:title>
  <dc:creator>Maria Longo</dc:creator>
  <cp:lastModifiedBy>Windows User</cp:lastModifiedBy>
  <cp:revision>45</cp:revision>
  <dcterms:created xsi:type="dcterms:W3CDTF">2016-01-09T22:07:33Z</dcterms:created>
  <dcterms:modified xsi:type="dcterms:W3CDTF">2016-02-09T16:28:57Z</dcterms:modified>
</cp:coreProperties>
</file>