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263" r:id="rId2"/>
    <p:sldId id="256" r:id="rId3"/>
    <p:sldId id="278" r:id="rId4"/>
    <p:sldId id="264" r:id="rId5"/>
    <p:sldId id="262" r:id="rId6"/>
    <p:sldId id="257" r:id="rId7"/>
    <p:sldId id="265" r:id="rId8"/>
    <p:sldId id="266" r:id="rId9"/>
    <p:sldId id="267" r:id="rId10"/>
    <p:sldId id="268" r:id="rId11"/>
    <p:sldId id="271" r:id="rId12"/>
    <p:sldId id="276" r:id="rId13"/>
    <p:sldId id="269" r:id="rId14"/>
    <p:sldId id="270" r:id="rId15"/>
    <p:sldId id="272" r:id="rId16"/>
    <p:sldId id="258" r:id="rId17"/>
    <p:sldId id="277" r:id="rId18"/>
    <p:sldId id="261" r:id="rId19"/>
    <p:sldId id="273" r:id="rId20"/>
    <p:sldId id="260" r:id="rId21"/>
    <p:sldId id="274" r:id="rId22"/>
    <p:sldId id="279" r:id="rId23"/>
    <p:sldId id="275"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210" autoAdjust="0"/>
    <p:restoredTop sz="84936" autoAdjust="0"/>
  </p:normalViewPr>
  <p:slideViewPr>
    <p:cSldViewPr>
      <p:cViewPr varScale="1">
        <p:scale>
          <a:sx n="62" d="100"/>
          <a:sy n="62" d="100"/>
        </p:scale>
        <p:origin x="98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82E06BD-EEA8-43BC-AF81-1814B1B16C1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41C5B0F3-756D-44D9-9F51-6C6E55EC78E2}" type="slidenum">
              <a:rPr lang="en-US"/>
              <a:pPr/>
              <a:t>5</a:t>
            </a:fld>
            <a:endParaRPr lang="en-US"/>
          </a:p>
        </p:txBody>
      </p:sp>
    </p:spTree>
    <p:extLst>
      <p:ext uri="{BB962C8B-B14F-4D97-AF65-F5344CB8AC3E}">
        <p14:creationId xmlns:p14="http://schemas.microsoft.com/office/powerpoint/2010/main" val="124460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50CA8-D736-4B13-AC9E-A2C1F07138F0}" type="slidenum">
              <a:rPr lang="en-US"/>
              <a:pPr/>
              <a:t>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a:lnSpc>
                <a:spcPct val="90000"/>
              </a:lnSpc>
            </a:pPr>
            <a:r>
              <a:rPr lang="en-US" sz="1000" dirty="0"/>
              <a:t>Poor Economic Policies: Gov’t policies had stressed the profits of businesses.  Following WWI many businesses produced the maximum number of goods they could, flooded the market and people spent their cash – things seemed rosy.  However, these good times could not be sustained for the long-term.  Also farmers had been producing food for the world during WWI, to do this many had borrowed heavily and had to continue to produce as much as they could to pay their debts.  However, as demand decreased supply increased leading to a catastrophic falling of prices.</a:t>
            </a:r>
          </a:p>
          <a:p>
            <a:pPr>
              <a:lnSpc>
                <a:spcPct val="90000"/>
              </a:lnSpc>
            </a:pPr>
            <a:endParaRPr lang="en-US" sz="1000" dirty="0"/>
          </a:p>
          <a:p>
            <a:pPr>
              <a:lnSpc>
                <a:spcPct val="90000"/>
              </a:lnSpc>
            </a:pPr>
            <a:r>
              <a:rPr lang="en-US" sz="1000" dirty="0"/>
              <a:t>Widespread dependence on credit: The 1920s began with many people spending their WWI loot – money saved up when no consumer goods were being produced.  This led to many businesses extending credit so people would purchase the items.  As the factories continued to produce the stores had to find ways to keep the people buying – credit was the ticket.  This eventually extended itself to the stock market as well in the form of buying on margin – more on this later.</a:t>
            </a:r>
          </a:p>
          <a:p>
            <a:pPr>
              <a:lnSpc>
                <a:spcPct val="90000"/>
              </a:lnSpc>
            </a:pPr>
            <a:endParaRPr lang="en-US" sz="1000" dirty="0"/>
          </a:p>
          <a:p>
            <a:pPr>
              <a:lnSpc>
                <a:spcPct val="90000"/>
              </a:lnSpc>
            </a:pPr>
            <a:r>
              <a:rPr lang="en-US" sz="1000" dirty="0"/>
              <a:t>Uneven distribution of wealth: Although the general American public did see an increase in their income (about 9%) the wealthiest of Americans saw their personal income grow by over 75%!  This uneven distribution of wealth caused many people to simply not have the cash to sustain the economic boom.  Those who did have the cash could not possibly buy enough items sensibly to sustain it.</a:t>
            </a:r>
          </a:p>
          <a:p>
            <a:pPr>
              <a:lnSpc>
                <a:spcPct val="90000"/>
              </a:lnSpc>
            </a:pPr>
            <a:endParaRPr lang="en-US" sz="1000" dirty="0"/>
          </a:p>
          <a:p>
            <a:pPr>
              <a:lnSpc>
                <a:spcPct val="90000"/>
              </a:lnSpc>
            </a:pPr>
            <a:r>
              <a:rPr lang="en-US" sz="1000" dirty="0"/>
              <a:t>Poor World Economy: Although the US enjoyed the 1920s almost no other nation – on the face of the earth – did!  Europe’s economy was in very tough shape, and was barely hanging on, nothing compared to the US economy.  Unfortunately, we did not care.  We had “saved” them during World War One and our Isolationism policies of the 1920s encouraged us to forget about them now.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D720C-4190-407A-AD24-AEB661B4B1D2}" type="slidenum">
              <a:rPr lang="en-US"/>
              <a:pPr/>
              <a:t>16</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Margin was typically 5%, we use 10% here because is it easier math.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23692-27C2-4442-9D9B-F08A61653C67}" type="slidenum">
              <a:rPr lang="en-US"/>
              <a:pPr/>
              <a:t>20</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t>1. What does the cartoonist suggest will happen to individuals because of the crash?</a:t>
            </a:r>
          </a:p>
          <a:p>
            <a:r>
              <a:rPr lang="en-US" i="1"/>
              <a:t>It appers as though individuals will be crushed.</a:t>
            </a:r>
            <a:endParaRPr lang="en-US"/>
          </a:p>
          <a:p>
            <a:r>
              <a:rPr lang="en-US"/>
              <a:t>2. How does the cartoonist convey the sense of fear and shock?</a:t>
            </a:r>
          </a:p>
          <a:p>
            <a:r>
              <a:rPr lang="en-US" i="1"/>
              <a:t>Crashing buildings, horrified faces, mob panic in the streets</a:t>
            </a:r>
            <a:endParaRPr lang="en-US"/>
          </a:p>
          <a:p>
            <a:r>
              <a:rPr lang="en-US"/>
              <a:t>3. What do the looks on people’s faces indicate about the impact of the crash?</a:t>
            </a:r>
          </a:p>
          <a:p>
            <a:r>
              <a:rPr lang="en-US" i="1"/>
              <a:t>Their faces show fear, shock, and horror.  Many may feel that their lives are being ruined by this event.</a:t>
            </a:r>
            <a:endParaRPr lang="en-US"/>
          </a:p>
          <a:p>
            <a:endParaRPr lang="en-US"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175" y="4267200"/>
            <a:ext cx="9140825" cy="2590800"/>
            <a:chOff x="2" y="2688"/>
            <a:chExt cx="5758" cy="1632"/>
          </a:xfrm>
        </p:grpSpPr>
        <p:sp>
          <p:nvSpPr>
            <p:cNvPr id="51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5124" name="Group 4"/>
            <p:cNvGrpSpPr>
              <a:grpSpLocks/>
            </p:cNvGrpSpPr>
            <p:nvPr userDrawn="1"/>
          </p:nvGrpSpPr>
          <p:grpSpPr bwMode="auto">
            <a:xfrm>
              <a:off x="3528" y="3715"/>
              <a:ext cx="792" cy="521"/>
              <a:chOff x="3527" y="3715"/>
              <a:chExt cx="792" cy="521"/>
            </a:xfrm>
          </p:grpSpPr>
          <p:sp>
            <p:nvSpPr>
              <p:cNvPr id="5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5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5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5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5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5130"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5131"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5132"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5133"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5134"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5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5136" name="Group 16"/>
            <p:cNvGrpSpPr>
              <a:grpSpLocks/>
            </p:cNvGrpSpPr>
            <p:nvPr userDrawn="1"/>
          </p:nvGrpSpPr>
          <p:grpSpPr bwMode="auto">
            <a:xfrm>
              <a:off x="1776" y="3631"/>
              <a:ext cx="1626" cy="683"/>
              <a:chOff x="1776" y="3631"/>
              <a:chExt cx="1626" cy="683"/>
            </a:xfrm>
          </p:grpSpPr>
          <p:sp>
            <p:nvSpPr>
              <p:cNvPr id="513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513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513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514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514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514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514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514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51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51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51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51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51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51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51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51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51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51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5155" name="Group 35"/>
            <p:cNvGrpSpPr>
              <a:grpSpLocks/>
            </p:cNvGrpSpPr>
            <p:nvPr userDrawn="1"/>
          </p:nvGrpSpPr>
          <p:grpSpPr bwMode="auto">
            <a:xfrm>
              <a:off x="4128" y="3360"/>
              <a:ext cx="1351" cy="821"/>
              <a:chOff x="4128" y="3360"/>
              <a:chExt cx="1351" cy="821"/>
            </a:xfrm>
          </p:grpSpPr>
          <p:sp>
            <p:nvSpPr>
              <p:cNvPr id="5156"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5157"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5158"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5159"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5160"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5161"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5162"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5163"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5164"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5165"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5166"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5167"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5168"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5169"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5170"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5171"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5172"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5173" name="Group 53"/>
            <p:cNvGrpSpPr>
              <a:grpSpLocks/>
            </p:cNvGrpSpPr>
            <p:nvPr userDrawn="1"/>
          </p:nvGrpSpPr>
          <p:grpSpPr bwMode="auto">
            <a:xfrm>
              <a:off x="5280" y="3024"/>
              <a:ext cx="425" cy="258"/>
              <a:chOff x="5280" y="3024"/>
              <a:chExt cx="425" cy="258"/>
            </a:xfrm>
          </p:grpSpPr>
          <p:sp>
            <p:nvSpPr>
              <p:cNvPr id="5174"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5175"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5176"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5177"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5178"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5179"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5180"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5181" name="Group 61"/>
              <p:cNvGrpSpPr>
                <a:grpSpLocks/>
              </p:cNvGrpSpPr>
              <p:nvPr/>
            </p:nvGrpSpPr>
            <p:grpSpPr bwMode="auto">
              <a:xfrm>
                <a:off x="5381" y="3085"/>
                <a:ext cx="227" cy="132"/>
                <a:chOff x="5381" y="3085"/>
                <a:chExt cx="227" cy="132"/>
              </a:xfrm>
            </p:grpSpPr>
            <p:sp>
              <p:nvSpPr>
                <p:cNvPr id="5182"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5183"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5184"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5185"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518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18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88" name="Rectangle 68"/>
          <p:cNvSpPr>
            <a:spLocks noGrp="1" noChangeArrowheads="1"/>
          </p:cNvSpPr>
          <p:nvPr>
            <p:ph type="dt" sz="quarter" idx="2"/>
          </p:nvPr>
        </p:nvSpPr>
        <p:spPr>
          <a:xfrm>
            <a:off x="457200" y="6248400"/>
            <a:ext cx="2133600" cy="457200"/>
          </a:xfrm>
        </p:spPr>
        <p:txBody>
          <a:bodyPr/>
          <a:lstStyle>
            <a:lvl1pPr>
              <a:defRPr/>
            </a:lvl1pPr>
          </a:lstStyle>
          <a:p>
            <a:endParaRPr lang="en-US"/>
          </a:p>
        </p:txBody>
      </p:sp>
      <p:sp>
        <p:nvSpPr>
          <p:cNvPr id="5189" name="Rectangle 69"/>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5190" name="Rectangle 70"/>
          <p:cNvSpPr>
            <a:spLocks noGrp="1" noChangeArrowheads="1"/>
          </p:cNvSpPr>
          <p:nvPr>
            <p:ph type="sldNum" sz="quarter" idx="4"/>
          </p:nvPr>
        </p:nvSpPr>
        <p:spPr>
          <a:xfrm>
            <a:off x="6553200" y="6248400"/>
            <a:ext cx="2133600" cy="457200"/>
          </a:xfrm>
        </p:spPr>
        <p:txBody>
          <a:bodyPr/>
          <a:lstStyle>
            <a:lvl1pPr>
              <a:defRPr/>
            </a:lvl1pPr>
          </a:lstStyle>
          <a:p>
            <a:fld id="{F4831149-4A2E-462B-8D75-2CB5DBFDB17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A90FA6-7981-46DE-909B-4446803E1EC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B72B85-B054-43EB-857A-1C84F8E052B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A462AA5-ACF0-4D3F-814B-4DD54968F13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4D971E2-0B3F-4417-A34E-A103B4D7A9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531967-3EA2-486E-84C2-5E9A9CA76AE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7E31AD-E4B8-460E-BF70-D9FC9830103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A6EAD3-C793-47EF-82AC-9E12353A0BC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1C04E0C-59BF-4D68-A9DB-5C8DF2D946B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0DCDBBB-D45E-4124-8820-3EBB8C9DCAA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91216A1-C7BA-4EBE-9200-49178F37BC3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D0E06F-EB09-40FB-9033-C6D13111534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21272D-CA0D-4FDD-A067-C631A926047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en-US"/>
          </a:p>
        </p:txBody>
      </p:sp>
      <p:grpSp>
        <p:nvGrpSpPr>
          <p:cNvPr id="4099" name="Group 3"/>
          <p:cNvGrpSpPr>
            <a:grpSpLocks/>
          </p:cNvGrpSpPr>
          <p:nvPr/>
        </p:nvGrpSpPr>
        <p:grpSpPr bwMode="auto">
          <a:xfrm>
            <a:off x="3175" y="4267200"/>
            <a:ext cx="9140825" cy="2590800"/>
            <a:chOff x="2" y="2688"/>
            <a:chExt cx="5758" cy="1632"/>
          </a:xfrm>
        </p:grpSpPr>
        <p:sp>
          <p:nvSpPr>
            <p:cNvPr id="410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4101" name="Group 5"/>
            <p:cNvGrpSpPr>
              <a:grpSpLocks/>
            </p:cNvGrpSpPr>
            <p:nvPr userDrawn="1"/>
          </p:nvGrpSpPr>
          <p:grpSpPr bwMode="auto">
            <a:xfrm>
              <a:off x="3528" y="3715"/>
              <a:ext cx="792" cy="521"/>
              <a:chOff x="3527" y="3715"/>
              <a:chExt cx="792" cy="521"/>
            </a:xfrm>
          </p:grpSpPr>
          <p:sp>
            <p:nvSpPr>
              <p:cNvPr id="4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4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4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4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1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41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41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1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41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4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4113" name="Group 17"/>
            <p:cNvGrpSpPr>
              <a:grpSpLocks/>
            </p:cNvGrpSpPr>
            <p:nvPr userDrawn="1"/>
          </p:nvGrpSpPr>
          <p:grpSpPr bwMode="auto">
            <a:xfrm>
              <a:off x="1776" y="3631"/>
              <a:ext cx="1626" cy="683"/>
              <a:chOff x="1776" y="3631"/>
              <a:chExt cx="1626" cy="683"/>
            </a:xfrm>
          </p:grpSpPr>
          <p:sp>
            <p:nvSpPr>
              <p:cNvPr id="4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4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4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4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4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4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4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4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41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41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41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41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412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412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41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1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1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13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4132" name="Group 36"/>
            <p:cNvGrpSpPr>
              <a:grpSpLocks/>
            </p:cNvGrpSpPr>
            <p:nvPr userDrawn="1"/>
          </p:nvGrpSpPr>
          <p:grpSpPr bwMode="auto">
            <a:xfrm>
              <a:off x="4128" y="3360"/>
              <a:ext cx="1351" cy="821"/>
              <a:chOff x="4128" y="3360"/>
              <a:chExt cx="1351" cy="821"/>
            </a:xfrm>
          </p:grpSpPr>
          <p:sp>
            <p:nvSpPr>
              <p:cNvPr id="41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1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1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41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1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1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1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14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41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41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1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4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4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4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4150" name="Group 54"/>
            <p:cNvGrpSpPr>
              <a:grpSpLocks/>
            </p:cNvGrpSpPr>
            <p:nvPr userDrawn="1"/>
          </p:nvGrpSpPr>
          <p:grpSpPr bwMode="auto">
            <a:xfrm>
              <a:off x="5280" y="3024"/>
              <a:ext cx="425" cy="258"/>
              <a:chOff x="5280" y="3024"/>
              <a:chExt cx="425" cy="258"/>
            </a:xfrm>
          </p:grpSpPr>
          <p:sp>
            <p:nvSpPr>
              <p:cNvPr id="415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15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15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15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15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15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15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4158" name="Group 62"/>
              <p:cNvGrpSpPr>
                <a:grpSpLocks/>
              </p:cNvGrpSpPr>
              <p:nvPr/>
            </p:nvGrpSpPr>
            <p:grpSpPr bwMode="auto">
              <a:xfrm>
                <a:off x="5381" y="3085"/>
                <a:ext cx="227" cy="132"/>
                <a:chOff x="5381" y="3085"/>
                <a:chExt cx="227" cy="132"/>
              </a:xfrm>
            </p:grpSpPr>
            <p:sp>
              <p:nvSpPr>
                <p:cNvPr id="415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416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416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416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416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6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6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416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416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4AA0E5D7-E148-4382-B8A6-B4165910457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solidFill>
                  <a:schemeClr val="tx1"/>
                </a:solidFill>
              </a:rPr>
              <a:t>Bellwork</a:t>
            </a:r>
            <a:r>
              <a:rPr lang="en-US" dirty="0" smtClean="0"/>
              <a:t> </a:t>
            </a:r>
            <a:endParaRPr lang="en-US" dirty="0"/>
          </a:p>
        </p:txBody>
      </p:sp>
      <p:sp>
        <p:nvSpPr>
          <p:cNvPr id="3" name="Content Placeholder 2"/>
          <p:cNvSpPr>
            <a:spLocks noGrp="1"/>
          </p:cNvSpPr>
          <p:nvPr>
            <p:ph idx="1"/>
          </p:nvPr>
        </p:nvSpPr>
        <p:spPr/>
        <p:txBody>
          <a:bodyPr/>
          <a:lstStyle/>
          <a:p>
            <a:r>
              <a:rPr lang="en-US" dirty="0" smtClean="0"/>
              <a:t>What is consumerism/consumer culture?</a:t>
            </a:r>
          </a:p>
          <a:p>
            <a:r>
              <a:rPr lang="en-US" dirty="0" smtClean="0"/>
              <a:t>What, if anything, do you know about the 1930s in the U.S. or the world?</a:t>
            </a:r>
            <a:endParaRPr lang="en-US" dirty="0"/>
          </a:p>
        </p:txBody>
      </p:sp>
    </p:spTree>
    <p:extLst>
      <p:ext uri="{BB962C8B-B14F-4D97-AF65-F5344CB8AC3E}">
        <p14:creationId xmlns:p14="http://schemas.microsoft.com/office/powerpoint/2010/main" val="2493020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1"/>
                </a:solidFill>
              </a:rPr>
              <a:t>3. Uneven Distribution of Wealth </a:t>
            </a:r>
            <a:endParaRPr lang="en-US" u="sng" dirty="0">
              <a:solidFill>
                <a:schemeClr val="tx1"/>
              </a:solidFill>
            </a:endParaRPr>
          </a:p>
        </p:txBody>
      </p:sp>
      <p:sp>
        <p:nvSpPr>
          <p:cNvPr id="3" name="Content Placeholder 2"/>
          <p:cNvSpPr>
            <a:spLocks noGrp="1"/>
          </p:cNvSpPr>
          <p:nvPr>
            <p:ph idx="1"/>
          </p:nvPr>
        </p:nvSpPr>
        <p:spPr>
          <a:xfrm>
            <a:off x="457200" y="1417638"/>
            <a:ext cx="8229600" cy="4525963"/>
          </a:xfrm>
        </p:spPr>
        <p:txBody>
          <a:bodyPr/>
          <a:lstStyle/>
          <a:p>
            <a:r>
              <a:rPr lang="en-US" dirty="0" smtClean="0"/>
              <a:t>Tax cuts to the wealthy </a:t>
            </a:r>
          </a:p>
          <a:p>
            <a:r>
              <a:rPr lang="en-US" dirty="0" smtClean="0"/>
              <a:t>Wealthiest 1% of Americans’ income increased by 75% during the 20s</a:t>
            </a:r>
          </a:p>
          <a:p>
            <a:r>
              <a:rPr lang="en-US" dirty="0" smtClean="0"/>
              <a:t>Verses the rest of Americans whose incomes only rose 9%</a:t>
            </a:r>
          </a:p>
          <a:p>
            <a:r>
              <a:rPr lang="en-US" dirty="0" smtClean="0"/>
              <a:t>More than 70% of American families earned less than $2,500 a year </a:t>
            </a:r>
          </a:p>
        </p:txBody>
      </p:sp>
    </p:spTree>
    <p:extLst>
      <p:ext uri="{BB962C8B-B14F-4D97-AF65-F5344CB8AC3E}">
        <p14:creationId xmlns:p14="http://schemas.microsoft.com/office/powerpoint/2010/main" val="422783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5108150" cy="3534569"/>
          </a:xfrm>
          <a:prstGeom prst="rect">
            <a:avLst/>
          </a:prstGeom>
        </p:spPr>
      </p:pic>
      <p:pic>
        <p:nvPicPr>
          <p:cNvPr id="6" name="Picture 5"/>
          <p:cNvPicPr>
            <a:picLocks noChangeAspect="1"/>
          </p:cNvPicPr>
          <p:nvPr/>
        </p:nvPicPr>
        <p:blipFill>
          <a:blip r:embed="rId3"/>
          <a:stretch>
            <a:fillRect/>
          </a:stretch>
        </p:blipFill>
        <p:spPr>
          <a:xfrm>
            <a:off x="3009901" y="3364763"/>
            <a:ext cx="2098250" cy="3619501"/>
          </a:xfrm>
          <a:prstGeom prst="rect">
            <a:avLst/>
          </a:prstGeom>
        </p:spPr>
      </p:pic>
      <p:pic>
        <p:nvPicPr>
          <p:cNvPr id="7" name="Picture 6"/>
          <p:cNvPicPr>
            <a:picLocks noChangeAspect="1"/>
          </p:cNvPicPr>
          <p:nvPr/>
        </p:nvPicPr>
        <p:blipFill>
          <a:blip r:embed="rId4"/>
          <a:stretch>
            <a:fillRect/>
          </a:stretch>
        </p:blipFill>
        <p:spPr>
          <a:xfrm>
            <a:off x="5108150" y="0"/>
            <a:ext cx="4114800" cy="6858000"/>
          </a:xfrm>
          <a:prstGeom prst="rect">
            <a:avLst/>
          </a:prstGeom>
        </p:spPr>
      </p:pic>
      <p:pic>
        <p:nvPicPr>
          <p:cNvPr id="8" name="Picture 7"/>
          <p:cNvPicPr>
            <a:picLocks noChangeAspect="1"/>
          </p:cNvPicPr>
          <p:nvPr/>
        </p:nvPicPr>
        <p:blipFill>
          <a:blip r:embed="rId5"/>
          <a:stretch>
            <a:fillRect/>
          </a:stretch>
        </p:blipFill>
        <p:spPr>
          <a:xfrm>
            <a:off x="0" y="3323602"/>
            <a:ext cx="3009900" cy="3558764"/>
          </a:xfrm>
          <a:prstGeom prst="rect">
            <a:avLst/>
          </a:prstGeom>
        </p:spPr>
      </p:pic>
    </p:spTree>
    <p:extLst>
      <p:ext uri="{BB962C8B-B14F-4D97-AF65-F5344CB8AC3E}">
        <p14:creationId xmlns:p14="http://schemas.microsoft.com/office/powerpoint/2010/main" val="4195796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00866" y="0"/>
            <a:ext cx="7270810" cy="6857999"/>
          </a:xfrm>
          <a:prstGeom prst="rect">
            <a:avLst/>
          </a:prstGeom>
        </p:spPr>
      </p:pic>
    </p:spTree>
    <p:extLst>
      <p:ext uri="{BB962C8B-B14F-4D97-AF65-F5344CB8AC3E}">
        <p14:creationId xmlns:p14="http://schemas.microsoft.com/office/powerpoint/2010/main" val="467415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1"/>
                </a:solidFill>
              </a:rPr>
              <a:t>4. Poor World Economy </a:t>
            </a:r>
            <a:endParaRPr lang="en-US" u="sng" dirty="0">
              <a:solidFill>
                <a:schemeClr val="tx1"/>
              </a:solidFill>
            </a:endParaRPr>
          </a:p>
        </p:txBody>
      </p:sp>
      <p:sp>
        <p:nvSpPr>
          <p:cNvPr id="3" name="Content Placeholder 2"/>
          <p:cNvSpPr>
            <a:spLocks noGrp="1"/>
          </p:cNvSpPr>
          <p:nvPr>
            <p:ph idx="1"/>
          </p:nvPr>
        </p:nvSpPr>
        <p:spPr/>
        <p:txBody>
          <a:bodyPr/>
          <a:lstStyle/>
          <a:p>
            <a:r>
              <a:rPr lang="en-US" dirty="0" smtClean="0"/>
              <a:t>U.S. on whole enjoyed good economy of 1920s</a:t>
            </a:r>
          </a:p>
          <a:p>
            <a:r>
              <a:rPr lang="en-US" dirty="0" smtClean="0"/>
              <a:t>But rest of world didn’t: still recovering from WWI; war debts </a:t>
            </a:r>
          </a:p>
          <a:p>
            <a:r>
              <a:rPr lang="en-US" dirty="0" smtClean="0"/>
              <a:t>Isolationism: </a:t>
            </a:r>
            <a:r>
              <a:rPr lang="en-US" dirty="0" smtClean="0"/>
              <a:t>didn’t care other countries barely hanging </a:t>
            </a:r>
            <a:r>
              <a:rPr lang="en-US" dirty="0" smtClean="0"/>
              <a:t>on</a:t>
            </a:r>
            <a:endParaRPr lang="en-US" dirty="0" smtClean="0"/>
          </a:p>
          <a:p>
            <a:r>
              <a:rPr lang="en-US" dirty="0" smtClean="0"/>
              <a:t>Meant that other countries couldn’t help our economy and our bad economy worsen them- causing </a:t>
            </a:r>
            <a:r>
              <a:rPr lang="en-US" b="1" u="sng" dirty="0" smtClean="0"/>
              <a:t>global depression</a:t>
            </a:r>
          </a:p>
          <a:p>
            <a:endParaRPr lang="en-US" dirty="0"/>
          </a:p>
        </p:txBody>
      </p:sp>
    </p:spTree>
    <p:extLst>
      <p:ext uri="{BB962C8B-B14F-4D97-AF65-F5344CB8AC3E}">
        <p14:creationId xmlns:p14="http://schemas.microsoft.com/office/powerpoint/2010/main" val="161587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3"/>
          <p:cNvSpPr>
            <a:spLocks noGrp="1"/>
          </p:cNvSpPr>
          <p:nvPr>
            <p:ph type="title"/>
          </p:nvPr>
        </p:nvSpPr>
        <p:spPr>
          <a:xfrm>
            <a:off x="161925" y="228600"/>
            <a:ext cx="4337050" cy="1404938"/>
          </a:xfrm>
        </p:spPr>
        <p:txBody>
          <a:bodyPr>
            <a:normAutofit/>
          </a:bodyPr>
          <a:lstStyle/>
          <a:p>
            <a:pPr eaLnBrk="1" hangingPunct="1"/>
            <a:r>
              <a:rPr lang="en-US" sz="4000" u="sng" dirty="0" smtClean="0">
                <a:solidFill>
                  <a:schemeClr val="tx1"/>
                </a:solidFill>
                <a:latin typeface="Times New Roman" pitchFamily="18" charset="0"/>
                <a:cs typeface="Times New Roman" pitchFamily="18" charset="0"/>
              </a:rPr>
              <a:t>Bad World Economy </a:t>
            </a:r>
          </a:p>
        </p:txBody>
      </p:sp>
      <p:sp>
        <p:nvSpPr>
          <p:cNvPr id="19459" name="Content Placeholder 34"/>
          <p:cNvSpPr>
            <a:spLocks noGrp="1"/>
          </p:cNvSpPr>
          <p:nvPr>
            <p:ph sz="half" idx="1"/>
          </p:nvPr>
        </p:nvSpPr>
        <p:spPr>
          <a:xfrm>
            <a:off x="161925" y="1633538"/>
            <a:ext cx="4337050" cy="4668837"/>
          </a:xfrm>
        </p:spPr>
        <p:txBody>
          <a:bodyPr>
            <a:normAutofit/>
          </a:bodyPr>
          <a:lstStyle/>
          <a:p>
            <a:pPr eaLnBrk="1" hangingPunct="1">
              <a:buFont typeface="Arial" charset="0"/>
              <a:buNone/>
            </a:pPr>
            <a:r>
              <a:rPr lang="en-US" sz="2600" dirty="0" smtClean="0">
                <a:latin typeface="Times New Roman" pitchFamily="18" charset="0"/>
                <a:cs typeface="Times New Roman" pitchFamily="18" charset="0"/>
              </a:rPr>
              <a:t>	Foreign countries cannot afford to buy American products due to WWI.</a:t>
            </a:r>
          </a:p>
          <a:p>
            <a:pPr eaLnBrk="1" hangingPunct="1"/>
            <a:r>
              <a:rPr lang="en-US" sz="2600" u="sng" dirty="0" smtClean="0">
                <a:latin typeface="Times New Roman" pitchFamily="18" charset="0"/>
                <a:cs typeface="Times New Roman" pitchFamily="18" charset="0"/>
              </a:rPr>
              <a:t>The US’s Hawley-Smoot Tariff  Act caused the depression to spread worldwide.</a:t>
            </a:r>
          </a:p>
          <a:p>
            <a:pPr eaLnBrk="1" hangingPunct="1"/>
            <a:r>
              <a:rPr lang="en-US" sz="2600" dirty="0" smtClean="0">
                <a:latin typeface="Times New Roman" pitchFamily="18" charset="0"/>
                <a:cs typeface="Times New Roman" pitchFamily="18" charset="0"/>
              </a:rPr>
              <a:t>Tariff- tax on goods from other countries </a:t>
            </a:r>
          </a:p>
          <a:p>
            <a:pPr eaLnBrk="1" hangingPunct="1">
              <a:buFont typeface="Arial" charset="0"/>
              <a:buNone/>
            </a:pPr>
            <a:r>
              <a:rPr lang="en-US" sz="2600" dirty="0" smtClean="0">
                <a:solidFill>
                  <a:srgbClr val="000000"/>
                </a:solidFill>
                <a:latin typeface="Times New Roman" pitchFamily="18" charset="0"/>
                <a:cs typeface="Times New Roman" pitchFamily="18" charset="0"/>
              </a:rPr>
              <a:t>	</a:t>
            </a:r>
            <a:endParaRPr lang="en-US" sz="2600" dirty="0" smtClean="0">
              <a:solidFill>
                <a:schemeClr val="bg1"/>
              </a:solidFill>
              <a:latin typeface="Times New Roman" pitchFamily="18" charset="0"/>
            </a:endParaRPr>
          </a:p>
        </p:txBody>
      </p:sp>
      <p:pic>
        <p:nvPicPr>
          <p:cNvPr id="19460" name="Content Placeholder 4"/>
          <p:cNvPicPr>
            <a:picLocks noGrp="1"/>
          </p:cNvPicPr>
          <p:nvPr>
            <p:ph sz="half" idx="2"/>
          </p:nvPr>
        </p:nvPicPr>
        <p:blipFill>
          <a:blip r:embed="rId2"/>
          <a:srcRect/>
          <a:stretch>
            <a:fillRect/>
          </a:stretch>
        </p:blipFill>
        <p:spPr>
          <a:xfrm>
            <a:off x="4648200" y="373063"/>
            <a:ext cx="4224338" cy="5929312"/>
          </a:xfrm>
        </p:spPr>
      </p:pic>
    </p:spTree>
    <p:extLst>
      <p:ext uri="{BB962C8B-B14F-4D97-AF65-F5344CB8AC3E}">
        <p14:creationId xmlns:p14="http://schemas.microsoft.com/office/powerpoint/2010/main" val="30159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533400" y="0"/>
            <a:ext cx="7467600" cy="762000"/>
          </a:xfrm>
        </p:spPr>
        <p:txBody>
          <a:bodyPr wrap="square" lIns="91440" tIns="45720" rIns="91440" bIns="45720" numCol="1" anchorCtr="0" compatLnSpc="1">
            <a:prstTxWarp prst="textNoShape">
              <a:avLst/>
            </a:prstTxWarp>
          </a:bodyPr>
          <a:lstStyle/>
          <a:p>
            <a:pPr eaLnBrk="1" hangingPunct="1"/>
            <a:r>
              <a:rPr lang="en-US" altLang="en-US" sz="4400" u="sng" cap="none" dirty="0" smtClean="0">
                <a:solidFill>
                  <a:schemeClr val="tx1"/>
                </a:solidFill>
              </a:rPr>
              <a:t>How Stocks Work</a:t>
            </a:r>
          </a:p>
        </p:txBody>
      </p:sp>
      <p:sp>
        <p:nvSpPr>
          <p:cNvPr id="10243" name="Content Placeholder 2"/>
          <p:cNvSpPr>
            <a:spLocks noGrp="1"/>
          </p:cNvSpPr>
          <p:nvPr>
            <p:ph sz="quarter" idx="1"/>
          </p:nvPr>
        </p:nvSpPr>
        <p:spPr>
          <a:xfrm>
            <a:off x="0" y="838200"/>
            <a:ext cx="8915400" cy="5867400"/>
          </a:xfrm>
        </p:spPr>
        <p:txBody>
          <a:bodyPr/>
          <a:lstStyle/>
          <a:p>
            <a:pPr eaLnBrk="1" hangingPunct="1"/>
            <a:r>
              <a:rPr lang="en-US" altLang="en-US" sz="3000" smtClean="0"/>
              <a:t>Publicly traded companies are made up of stocks</a:t>
            </a:r>
          </a:p>
          <a:p>
            <a:pPr eaLnBrk="1" hangingPunct="1"/>
            <a:r>
              <a:rPr lang="en-US" altLang="en-US" sz="3000" b="1" smtClean="0"/>
              <a:t>Stocks</a:t>
            </a:r>
            <a:r>
              <a:rPr lang="en-US" altLang="en-US" sz="3000" smtClean="0"/>
              <a:t> (shares): small portions of the company that can be bought and sold for a given amount of money.</a:t>
            </a:r>
          </a:p>
          <a:p>
            <a:pPr eaLnBrk="1" hangingPunct="1"/>
            <a:r>
              <a:rPr lang="en-US" altLang="en-US" sz="3000" smtClean="0"/>
              <a:t>When a company does well (makes a profit), the stock increases in value.</a:t>
            </a:r>
          </a:p>
          <a:p>
            <a:pPr eaLnBrk="1" hangingPunct="1"/>
            <a:r>
              <a:rPr lang="en-US" altLang="en-US" sz="3000" smtClean="0"/>
              <a:t>When a company does poorly (loses money), the stocks decrease in value.</a:t>
            </a:r>
          </a:p>
          <a:p>
            <a:pPr eaLnBrk="1" hangingPunct="1"/>
            <a:r>
              <a:rPr lang="en-US" altLang="en-US" sz="3000" b="1" smtClean="0"/>
              <a:t>The Stock Market</a:t>
            </a:r>
            <a:r>
              <a:rPr lang="en-US" altLang="en-US" sz="3000" smtClean="0"/>
              <a:t>: the place where stocks are bought and sold. </a:t>
            </a:r>
          </a:p>
        </p:txBody>
      </p:sp>
    </p:spTree>
    <p:extLst>
      <p:ext uri="{BB962C8B-B14F-4D97-AF65-F5344CB8AC3E}">
        <p14:creationId xmlns:p14="http://schemas.microsoft.com/office/powerpoint/2010/main" val="1400433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u="sng" dirty="0">
                <a:solidFill>
                  <a:schemeClr val="tx1"/>
                </a:solidFill>
              </a:rPr>
              <a:t>Buying on Margin</a:t>
            </a:r>
          </a:p>
        </p:txBody>
      </p:sp>
      <p:sp>
        <p:nvSpPr>
          <p:cNvPr id="8195" name="Rectangle 3"/>
          <p:cNvSpPr>
            <a:spLocks noGrp="1" noChangeArrowheads="1"/>
          </p:cNvSpPr>
          <p:nvPr>
            <p:ph type="body" sz="half" idx="1"/>
          </p:nvPr>
        </p:nvSpPr>
        <p:spPr/>
        <p:txBody>
          <a:bodyPr/>
          <a:lstStyle/>
          <a:p>
            <a:r>
              <a:rPr lang="en-US" sz="2800"/>
              <a:t>Say you have saved $100 to invest</a:t>
            </a:r>
          </a:p>
          <a:p>
            <a:pPr lvl="1"/>
            <a:r>
              <a:rPr lang="en-US" sz="2400"/>
              <a:t>$100 – 10 shares @ $10/share</a:t>
            </a:r>
          </a:p>
          <a:p>
            <a:pPr lvl="1"/>
            <a:r>
              <a:rPr lang="en-US" sz="2400"/>
              <a:t>Buy it on margin and it becomes:</a:t>
            </a:r>
          </a:p>
          <a:p>
            <a:pPr lvl="2"/>
            <a:r>
              <a:rPr lang="en-US" sz="2000"/>
              <a:t>100 shares @ $10/share - $1,000 value, debt - $900</a:t>
            </a:r>
          </a:p>
          <a:p>
            <a:pPr>
              <a:buFont typeface="Wingdings" pitchFamily="2" charset="2"/>
              <a:buNone/>
            </a:pPr>
            <a:endParaRPr lang="en-US" sz="2800"/>
          </a:p>
        </p:txBody>
      </p:sp>
      <p:graphicFrame>
        <p:nvGraphicFramePr>
          <p:cNvPr id="8214" name="Group 22"/>
          <p:cNvGraphicFramePr>
            <a:graphicFrameLocks noGrp="1"/>
          </p:cNvGraphicFramePr>
          <p:nvPr>
            <p:ph sz="half" idx="2"/>
          </p:nvPr>
        </p:nvGraphicFramePr>
        <p:xfrm>
          <a:off x="4648200" y="1600200"/>
          <a:ext cx="4038600" cy="3991610"/>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Regular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On Margin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3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Buy 10 shares @ $10/share - $100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Sell 10 shares @ $20/share - $200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Profit of $100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Buy 100 shares @ $10/share - $100/$900 debt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Sell 100 shares @ $20/share - $2000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Pay $900 debt, profit of $1,000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2000" fill="hold"/>
                                        <p:tgtEl>
                                          <p:spTgt spid="8194"/>
                                        </p:tgtEl>
                                        <p:attrNameLst>
                                          <p:attrName>ppt_w</p:attrName>
                                        </p:attrNameLst>
                                      </p:cBhvr>
                                      <p:tavLst>
                                        <p:tav tm="0">
                                          <p:val>
                                            <p:strVal val="#ppt_w*0.05"/>
                                          </p:val>
                                        </p:tav>
                                        <p:tav tm="100000">
                                          <p:val>
                                            <p:strVal val="#ppt_w"/>
                                          </p:val>
                                        </p:tav>
                                      </p:tavLst>
                                    </p:anim>
                                    <p:anim calcmode="lin" valueType="num">
                                      <p:cBhvr>
                                        <p:cTn id="8" dur="2000" fill="hold"/>
                                        <p:tgtEl>
                                          <p:spTgt spid="8194"/>
                                        </p:tgtEl>
                                        <p:attrNameLst>
                                          <p:attrName>ppt_h</p:attrName>
                                        </p:attrNameLst>
                                      </p:cBhvr>
                                      <p:tavLst>
                                        <p:tav tm="0">
                                          <p:val>
                                            <p:strVal val="#ppt_h"/>
                                          </p:val>
                                        </p:tav>
                                        <p:tav tm="100000">
                                          <p:val>
                                            <p:strVal val="#ppt_h"/>
                                          </p:val>
                                        </p:tav>
                                      </p:tavLst>
                                    </p:anim>
                                    <p:anim calcmode="lin" valueType="num">
                                      <p:cBhvr>
                                        <p:cTn id="9" dur="2000" fill="hold"/>
                                        <p:tgtEl>
                                          <p:spTgt spid="8194"/>
                                        </p:tgtEl>
                                        <p:attrNameLst>
                                          <p:attrName>ppt_x</p:attrName>
                                        </p:attrNameLst>
                                      </p:cBhvr>
                                      <p:tavLst>
                                        <p:tav tm="0">
                                          <p:val>
                                            <p:strVal val="#ppt_x-.2"/>
                                          </p:val>
                                        </p:tav>
                                        <p:tav tm="100000">
                                          <p:val>
                                            <p:strVal val="#ppt_x"/>
                                          </p:val>
                                        </p:tav>
                                      </p:tavLst>
                                    </p:anim>
                                    <p:anim calcmode="lin" valueType="num">
                                      <p:cBhvr>
                                        <p:cTn id="10" dur="2000" fill="hold"/>
                                        <p:tgtEl>
                                          <p:spTgt spid="8194"/>
                                        </p:tgtEl>
                                        <p:attrNameLst>
                                          <p:attrName>ppt_y</p:attrName>
                                        </p:attrNameLst>
                                      </p:cBhvr>
                                      <p:tavLst>
                                        <p:tav tm="0">
                                          <p:val>
                                            <p:strVal val="#ppt_y"/>
                                          </p:val>
                                        </p:tav>
                                        <p:tav tm="100000">
                                          <p:val>
                                            <p:strVal val="#ppt_y"/>
                                          </p:val>
                                        </p:tav>
                                      </p:tavLst>
                                    </p:anim>
                                    <p:animEffect transition="in" filter="fade">
                                      <p:cBhvr>
                                        <p:cTn id="11" dur="20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8195">
                                            <p:txEl>
                                              <p:pRg st="0" end="0"/>
                                            </p:txEl>
                                          </p:spTgt>
                                        </p:tgtEl>
                                        <p:attrNameLst>
                                          <p:attrName>style.visibility</p:attrName>
                                        </p:attrNameLst>
                                      </p:cBhvr>
                                      <p:to>
                                        <p:strVal val="visible"/>
                                      </p:to>
                                    </p:set>
                                    <p:anim calcmode="lin" valueType="num">
                                      <p:cBhvr>
                                        <p:cTn id="16" dur="2000" fill="hold"/>
                                        <p:tgtEl>
                                          <p:spTgt spid="8195">
                                            <p:txEl>
                                              <p:pRg st="0" end="0"/>
                                            </p:txEl>
                                          </p:spTgt>
                                        </p:tgtEl>
                                        <p:attrNameLst>
                                          <p:attrName>ppt_w</p:attrName>
                                        </p:attrNameLst>
                                      </p:cBhvr>
                                      <p:tavLst>
                                        <p:tav tm="0">
                                          <p:val>
                                            <p:strVal val="#ppt_w*0.05"/>
                                          </p:val>
                                        </p:tav>
                                        <p:tav tm="100000">
                                          <p:val>
                                            <p:strVal val="#ppt_w"/>
                                          </p:val>
                                        </p:tav>
                                      </p:tavLst>
                                    </p:anim>
                                    <p:anim calcmode="lin" valueType="num">
                                      <p:cBhvr>
                                        <p:cTn id="17" dur="2000" fill="hold"/>
                                        <p:tgtEl>
                                          <p:spTgt spid="8195">
                                            <p:txEl>
                                              <p:pRg st="0" end="0"/>
                                            </p:txEl>
                                          </p:spTgt>
                                        </p:tgtEl>
                                        <p:attrNameLst>
                                          <p:attrName>ppt_h</p:attrName>
                                        </p:attrNameLst>
                                      </p:cBhvr>
                                      <p:tavLst>
                                        <p:tav tm="0">
                                          <p:val>
                                            <p:strVal val="#ppt_h"/>
                                          </p:val>
                                        </p:tav>
                                        <p:tav tm="100000">
                                          <p:val>
                                            <p:strVal val="#ppt_h"/>
                                          </p:val>
                                        </p:tav>
                                      </p:tavLst>
                                    </p:anim>
                                    <p:anim calcmode="lin" valueType="num">
                                      <p:cBhvr>
                                        <p:cTn id="18" dur="2000" fill="hold"/>
                                        <p:tgtEl>
                                          <p:spTgt spid="8195">
                                            <p:txEl>
                                              <p:pRg st="0" end="0"/>
                                            </p:txEl>
                                          </p:spTgt>
                                        </p:tgtEl>
                                        <p:attrNameLst>
                                          <p:attrName>ppt_x</p:attrName>
                                        </p:attrNameLst>
                                      </p:cBhvr>
                                      <p:tavLst>
                                        <p:tav tm="0">
                                          <p:val>
                                            <p:strVal val="#ppt_x-.2"/>
                                          </p:val>
                                        </p:tav>
                                        <p:tav tm="100000">
                                          <p:val>
                                            <p:strVal val="#ppt_x"/>
                                          </p:val>
                                        </p:tav>
                                      </p:tavLst>
                                    </p:anim>
                                    <p:anim calcmode="lin" valueType="num">
                                      <p:cBhvr>
                                        <p:cTn id="19" dur="2000" fill="hold"/>
                                        <p:tgtEl>
                                          <p:spTgt spid="8195">
                                            <p:txEl>
                                              <p:pRg st="0" end="0"/>
                                            </p:txEl>
                                          </p:spTgt>
                                        </p:tgtEl>
                                        <p:attrNameLst>
                                          <p:attrName>ppt_y</p:attrName>
                                        </p:attrNameLst>
                                      </p:cBhvr>
                                      <p:tavLst>
                                        <p:tav tm="0">
                                          <p:val>
                                            <p:strVal val="#ppt_y"/>
                                          </p:val>
                                        </p:tav>
                                        <p:tav tm="100000">
                                          <p:val>
                                            <p:strVal val="#ppt_y"/>
                                          </p:val>
                                        </p:tav>
                                      </p:tavLst>
                                    </p:anim>
                                    <p:animEffect transition="in" filter="fade">
                                      <p:cBhvr>
                                        <p:cTn id="20" dur="2000"/>
                                        <p:tgtEl>
                                          <p:spTgt spid="819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grpId="0" nodeType="clickEffect">
                                  <p:stCondLst>
                                    <p:cond delay="0"/>
                                  </p:stCondLst>
                                  <p:childTnLst>
                                    <p:set>
                                      <p:cBhvr>
                                        <p:cTn id="28" dur="1" fill="hold">
                                          <p:stCondLst>
                                            <p:cond delay="0"/>
                                          </p:stCondLst>
                                        </p:cTn>
                                        <p:tgtEl>
                                          <p:spTgt spid="8195">
                                            <p:txEl>
                                              <p:pRg st="2" end="2"/>
                                            </p:txEl>
                                          </p:spTgt>
                                        </p:tgtEl>
                                        <p:attrNameLst>
                                          <p:attrName>style.visibility</p:attrName>
                                        </p:attrNameLst>
                                      </p:cBhvr>
                                      <p:to>
                                        <p:strVal val="visible"/>
                                      </p:to>
                                    </p:set>
                                    <p:anim calcmode="lin" valueType="num">
                                      <p:cBhvr>
                                        <p:cTn id="29" dur="2000" fill="hold"/>
                                        <p:tgtEl>
                                          <p:spTgt spid="8195">
                                            <p:txEl>
                                              <p:pRg st="2" end="2"/>
                                            </p:txEl>
                                          </p:spTgt>
                                        </p:tgtEl>
                                        <p:attrNameLst>
                                          <p:attrName>ppt_w</p:attrName>
                                        </p:attrNameLst>
                                      </p:cBhvr>
                                      <p:tavLst>
                                        <p:tav tm="0">
                                          <p:val>
                                            <p:strVal val="#ppt_w*0.05"/>
                                          </p:val>
                                        </p:tav>
                                        <p:tav tm="100000">
                                          <p:val>
                                            <p:strVal val="#ppt_w"/>
                                          </p:val>
                                        </p:tav>
                                      </p:tavLst>
                                    </p:anim>
                                    <p:anim calcmode="lin" valueType="num">
                                      <p:cBhvr>
                                        <p:cTn id="30" dur="2000" fill="hold"/>
                                        <p:tgtEl>
                                          <p:spTgt spid="8195">
                                            <p:txEl>
                                              <p:pRg st="2" end="2"/>
                                            </p:txEl>
                                          </p:spTgt>
                                        </p:tgtEl>
                                        <p:attrNameLst>
                                          <p:attrName>ppt_h</p:attrName>
                                        </p:attrNameLst>
                                      </p:cBhvr>
                                      <p:tavLst>
                                        <p:tav tm="0">
                                          <p:val>
                                            <p:strVal val="#ppt_h"/>
                                          </p:val>
                                        </p:tav>
                                        <p:tav tm="100000">
                                          <p:val>
                                            <p:strVal val="#ppt_h"/>
                                          </p:val>
                                        </p:tav>
                                      </p:tavLst>
                                    </p:anim>
                                    <p:anim calcmode="lin" valueType="num">
                                      <p:cBhvr>
                                        <p:cTn id="31" dur="2000" fill="hold"/>
                                        <p:tgtEl>
                                          <p:spTgt spid="8195">
                                            <p:txEl>
                                              <p:pRg st="2" end="2"/>
                                            </p:txEl>
                                          </p:spTgt>
                                        </p:tgtEl>
                                        <p:attrNameLst>
                                          <p:attrName>ppt_x</p:attrName>
                                        </p:attrNameLst>
                                      </p:cBhvr>
                                      <p:tavLst>
                                        <p:tav tm="0">
                                          <p:val>
                                            <p:strVal val="#ppt_x-.2"/>
                                          </p:val>
                                        </p:tav>
                                        <p:tav tm="100000">
                                          <p:val>
                                            <p:strVal val="#ppt_x"/>
                                          </p:val>
                                        </p:tav>
                                      </p:tavLst>
                                    </p:anim>
                                    <p:anim calcmode="lin" valueType="num">
                                      <p:cBhvr>
                                        <p:cTn id="32" dur="2000" fill="hold"/>
                                        <p:tgtEl>
                                          <p:spTgt spid="8195">
                                            <p:txEl>
                                              <p:pRg st="2" end="2"/>
                                            </p:txEl>
                                          </p:spTgt>
                                        </p:tgtEl>
                                        <p:attrNameLst>
                                          <p:attrName>ppt_y</p:attrName>
                                        </p:attrNameLst>
                                      </p:cBhvr>
                                      <p:tavLst>
                                        <p:tav tm="0">
                                          <p:val>
                                            <p:strVal val="#ppt_y"/>
                                          </p:val>
                                        </p:tav>
                                        <p:tav tm="100000">
                                          <p:val>
                                            <p:strVal val="#ppt_y"/>
                                          </p:val>
                                        </p:tav>
                                      </p:tavLst>
                                    </p:anim>
                                    <p:animEffect transition="in" filter="fade">
                                      <p:cBhvr>
                                        <p:cTn id="33" dur="2000"/>
                                        <p:tgtEl>
                                          <p:spTgt spid="8195">
                                            <p:txEl>
                                              <p:pRg st="2" end="2"/>
                                            </p:txEl>
                                          </p:spTgt>
                                        </p:tgtEl>
                                      </p:cBhvr>
                                    </p:animEffect>
                                  </p:childTnLst>
                                </p:cTn>
                              </p:par>
                              <p:par>
                                <p:cTn id="34" presetID="54" presetClass="entr" presetSubtype="0" accel="100000" fill="hold" grpId="0" nodeType="with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 calcmode="lin" valueType="num">
                                      <p:cBhvr>
                                        <p:cTn id="36" dur="2000" fill="hold"/>
                                        <p:tgtEl>
                                          <p:spTgt spid="8195">
                                            <p:txEl>
                                              <p:pRg st="3" end="3"/>
                                            </p:txEl>
                                          </p:spTgt>
                                        </p:tgtEl>
                                        <p:attrNameLst>
                                          <p:attrName>ppt_w</p:attrName>
                                        </p:attrNameLst>
                                      </p:cBhvr>
                                      <p:tavLst>
                                        <p:tav tm="0">
                                          <p:val>
                                            <p:strVal val="#ppt_w*0.05"/>
                                          </p:val>
                                        </p:tav>
                                        <p:tav tm="100000">
                                          <p:val>
                                            <p:strVal val="#ppt_w"/>
                                          </p:val>
                                        </p:tav>
                                      </p:tavLst>
                                    </p:anim>
                                    <p:anim calcmode="lin" valueType="num">
                                      <p:cBhvr>
                                        <p:cTn id="37" dur="2000" fill="hold"/>
                                        <p:tgtEl>
                                          <p:spTgt spid="8195">
                                            <p:txEl>
                                              <p:pRg st="3" end="3"/>
                                            </p:txEl>
                                          </p:spTgt>
                                        </p:tgtEl>
                                        <p:attrNameLst>
                                          <p:attrName>ppt_h</p:attrName>
                                        </p:attrNameLst>
                                      </p:cBhvr>
                                      <p:tavLst>
                                        <p:tav tm="0">
                                          <p:val>
                                            <p:strVal val="#ppt_h"/>
                                          </p:val>
                                        </p:tav>
                                        <p:tav tm="100000">
                                          <p:val>
                                            <p:strVal val="#ppt_h"/>
                                          </p:val>
                                        </p:tav>
                                      </p:tavLst>
                                    </p:anim>
                                    <p:anim calcmode="lin" valueType="num">
                                      <p:cBhvr>
                                        <p:cTn id="38" dur="2000" fill="hold"/>
                                        <p:tgtEl>
                                          <p:spTgt spid="8195">
                                            <p:txEl>
                                              <p:pRg st="3" end="3"/>
                                            </p:txEl>
                                          </p:spTgt>
                                        </p:tgtEl>
                                        <p:attrNameLst>
                                          <p:attrName>ppt_x</p:attrName>
                                        </p:attrNameLst>
                                      </p:cBhvr>
                                      <p:tavLst>
                                        <p:tav tm="0">
                                          <p:val>
                                            <p:strVal val="#ppt_x-.2"/>
                                          </p:val>
                                        </p:tav>
                                        <p:tav tm="100000">
                                          <p:val>
                                            <p:strVal val="#ppt_x"/>
                                          </p:val>
                                        </p:tav>
                                      </p:tavLst>
                                    </p:anim>
                                    <p:anim calcmode="lin" valueType="num">
                                      <p:cBhvr>
                                        <p:cTn id="39" dur="2000" fill="hold"/>
                                        <p:tgtEl>
                                          <p:spTgt spid="8195">
                                            <p:txEl>
                                              <p:pRg st="3" end="3"/>
                                            </p:txEl>
                                          </p:spTgt>
                                        </p:tgtEl>
                                        <p:attrNameLst>
                                          <p:attrName>ppt_y</p:attrName>
                                        </p:attrNameLst>
                                      </p:cBhvr>
                                      <p:tavLst>
                                        <p:tav tm="0">
                                          <p:val>
                                            <p:strVal val="#ppt_y"/>
                                          </p:val>
                                        </p:tav>
                                        <p:tav tm="100000">
                                          <p:val>
                                            <p:strVal val="#ppt_y"/>
                                          </p:val>
                                        </p:tav>
                                      </p:tavLst>
                                    </p:anim>
                                    <p:animEffect transition="in" filter="fade">
                                      <p:cBhvr>
                                        <p:cTn id="40" dur="2000"/>
                                        <p:tgtEl>
                                          <p:spTgt spid="819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4" presetClass="entr" presetSubtype="0" accel="100000" fill="hold" nodeType="clickEffect">
                                  <p:stCondLst>
                                    <p:cond delay="0"/>
                                  </p:stCondLst>
                                  <p:childTnLst>
                                    <p:set>
                                      <p:cBhvr>
                                        <p:cTn id="44" dur="1" fill="hold">
                                          <p:stCondLst>
                                            <p:cond delay="0"/>
                                          </p:stCondLst>
                                        </p:cTn>
                                        <p:tgtEl>
                                          <p:spTgt spid="8214"/>
                                        </p:tgtEl>
                                        <p:attrNameLst>
                                          <p:attrName>style.visibility</p:attrName>
                                        </p:attrNameLst>
                                      </p:cBhvr>
                                      <p:to>
                                        <p:strVal val="visible"/>
                                      </p:to>
                                    </p:set>
                                    <p:anim calcmode="lin" valueType="num">
                                      <p:cBhvr>
                                        <p:cTn id="45" dur="2000" fill="hold"/>
                                        <p:tgtEl>
                                          <p:spTgt spid="8214"/>
                                        </p:tgtEl>
                                        <p:attrNameLst>
                                          <p:attrName>ppt_w</p:attrName>
                                        </p:attrNameLst>
                                      </p:cBhvr>
                                      <p:tavLst>
                                        <p:tav tm="0">
                                          <p:val>
                                            <p:strVal val="#ppt_w*0.05"/>
                                          </p:val>
                                        </p:tav>
                                        <p:tav tm="100000">
                                          <p:val>
                                            <p:strVal val="#ppt_w"/>
                                          </p:val>
                                        </p:tav>
                                      </p:tavLst>
                                    </p:anim>
                                    <p:anim calcmode="lin" valueType="num">
                                      <p:cBhvr>
                                        <p:cTn id="46" dur="2000" fill="hold"/>
                                        <p:tgtEl>
                                          <p:spTgt spid="8214"/>
                                        </p:tgtEl>
                                        <p:attrNameLst>
                                          <p:attrName>ppt_h</p:attrName>
                                        </p:attrNameLst>
                                      </p:cBhvr>
                                      <p:tavLst>
                                        <p:tav tm="0">
                                          <p:val>
                                            <p:strVal val="#ppt_h"/>
                                          </p:val>
                                        </p:tav>
                                        <p:tav tm="100000">
                                          <p:val>
                                            <p:strVal val="#ppt_h"/>
                                          </p:val>
                                        </p:tav>
                                      </p:tavLst>
                                    </p:anim>
                                    <p:anim calcmode="lin" valueType="num">
                                      <p:cBhvr>
                                        <p:cTn id="47" dur="2000" fill="hold"/>
                                        <p:tgtEl>
                                          <p:spTgt spid="8214"/>
                                        </p:tgtEl>
                                        <p:attrNameLst>
                                          <p:attrName>ppt_x</p:attrName>
                                        </p:attrNameLst>
                                      </p:cBhvr>
                                      <p:tavLst>
                                        <p:tav tm="0">
                                          <p:val>
                                            <p:strVal val="#ppt_x-.2"/>
                                          </p:val>
                                        </p:tav>
                                        <p:tav tm="100000">
                                          <p:val>
                                            <p:strVal val="#ppt_x"/>
                                          </p:val>
                                        </p:tav>
                                      </p:tavLst>
                                    </p:anim>
                                    <p:anim calcmode="lin" valueType="num">
                                      <p:cBhvr>
                                        <p:cTn id="48" dur="2000" fill="hold"/>
                                        <p:tgtEl>
                                          <p:spTgt spid="8214"/>
                                        </p:tgtEl>
                                        <p:attrNameLst>
                                          <p:attrName>ppt_y</p:attrName>
                                        </p:attrNameLst>
                                      </p:cBhvr>
                                      <p:tavLst>
                                        <p:tav tm="0">
                                          <p:val>
                                            <p:strVal val="#ppt_y"/>
                                          </p:val>
                                        </p:tav>
                                        <p:tav tm="100000">
                                          <p:val>
                                            <p:strVal val="#ppt_y"/>
                                          </p:val>
                                        </p:tav>
                                      </p:tavLst>
                                    </p:anim>
                                    <p:animEffect transition="in" filter="fade">
                                      <p:cBhvr>
                                        <p:cTn id="49" dur="2000"/>
                                        <p:tgtEl>
                                          <p:spTgt spid="8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942226" y="0"/>
            <a:ext cx="7012112" cy="6858000"/>
          </a:xfrm>
          <a:prstGeom prst="rect">
            <a:avLst/>
          </a:prstGeom>
        </p:spPr>
      </p:pic>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710550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u="sng" dirty="0" smtClean="0">
                <a:solidFill>
                  <a:schemeClr val="tx1"/>
                </a:solidFill>
              </a:rPr>
              <a:t>Stock market Crash </a:t>
            </a:r>
            <a:r>
              <a:rPr lang="en-US" u="sng" dirty="0">
                <a:solidFill>
                  <a:schemeClr val="tx1"/>
                </a:solidFill>
              </a:rPr>
              <a:t>– October, 1929</a:t>
            </a:r>
          </a:p>
        </p:txBody>
      </p:sp>
      <p:sp>
        <p:nvSpPr>
          <p:cNvPr id="15363" name="Rectangle 3"/>
          <p:cNvSpPr>
            <a:spLocks noGrp="1" noChangeArrowheads="1"/>
          </p:cNvSpPr>
          <p:nvPr>
            <p:ph type="body" idx="1"/>
          </p:nvPr>
        </p:nvSpPr>
        <p:spPr>
          <a:xfrm>
            <a:off x="457200" y="1600200"/>
            <a:ext cx="4572000" cy="4525963"/>
          </a:xfrm>
        </p:spPr>
        <p:txBody>
          <a:bodyPr/>
          <a:lstStyle/>
          <a:p>
            <a:r>
              <a:rPr lang="en-US" dirty="0"/>
              <a:t>Black Thursday, October 24, 1929</a:t>
            </a:r>
          </a:p>
          <a:p>
            <a:pPr lvl="1"/>
            <a:r>
              <a:rPr lang="en-US" sz="2400" dirty="0"/>
              <a:t>Investors, for a variety of reasons began to dump stocks, prices plummeted.</a:t>
            </a:r>
          </a:p>
          <a:p>
            <a:pPr lvl="1"/>
            <a:r>
              <a:rPr lang="en-US" sz="2400" dirty="0"/>
              <a:t>Big names loudly, publicly buy stocks to give America a boost of confidence in the market…lasts short time</a:t>
            </a:r>
          </a:p>
          <a:p>
            <a:pPr lvl="1">
              <a:buFont typeface="Wingdings" pitchFamily="2" charset="2"/>
              <a:buNone/>
            </a:pPr>
            <a:endParaRPr lang="en-US" sz="2400" dirty="0"/>
          </a:p>
        </p:txBody>
      </p:sp>
      <p:pic>
        <p:nvPicPr>
          <p:cNvPr id="2" name="Picture 1"/>
          <p:cNvPicPr>
            <a:picLocks noChangeAspect="1"/>
          </p:cNvPicPr>
          <p:nvPr/>
        </p:nvPicPr>
        <p:blipFill>
          <a:blip r:embed="rId2"/>
          <a:stretch>
            <a:fillRect/>
          </a:stretch>
        </p:blipFill>
        <p:spPr>
          <a:xfrm>
            <a:off x="5029200" y="1600200"/>
            <a:ext cx="4054439" cy="1958181"/>
          </a:xfrm>
          <a:prstGeom prst="rect">
            <a:avLst/>
          </a:prstGeom>
        </p:spPr>
      </p:pic>
      <p:pic>
        <p:nvPicPr>
          <p:cNvPr id="3" name="Picture 2"/>
          <p:cNvPicPr>
            <a:picLocks noChangeAspect="1"/>
          </p:cNvPicPr>
          <p:nvPr/>
        </p:nvPicPr>
        <p:blipFill>
          <a:blip r:embed="rId3"/>
          <a:stretch>
            <a:fillRect/>
          </a:stretch>
        </p:blipFill>
        <p:spPr>
          <a:xfrm>
            <a:off x="5069620" y="3716404"/>
            <a:ext cx="4003687" cy="31170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1"/>
                </a:solidFill>
              </a:rPr>
              <a:t>Black Tuesday </a:t>
            </a:r>
            <a:endParaRPr lang="en-US" u="sng" dirty="0">
              <a:solidFill>
                <a:schemeClr val="tx1"/>
              </a:solidFill>
            </a:endParaRPr>
          </a:p>
        </p:txBody>
      </p:sp>
      <p:sp>
        <p:nvSpPr>
          <p:cNvPr id="3" name="Content Placeholder 2"/>
          <p:cNvSpPr>
            <a:spLocks noGrp="1"/>
          </p:cNvSpPr>
          <p:nvPr>
            <p:ph idx="1"/>
          </p:nvPr>
        </p:nvSpPr>
        <p:spPr>
          <a:xfrm>
            <a:off x="457200" y="1600200"/>
            <a:ext cx="4419600" cy="4525963"/>
          </a:xfrm>
        </p:spPr>
        <p:txBody>
          <a:bodyPr/>
          <a:lstStyle/>
          <a:p>
            <a:r>
              <a:rPr lang="en-US" dirty="0"/>
              <a:t>Black Tuesday, October 29, 1929</a:t>
            </a:r>
          </a:p>
          <a:p>
            <a:pPr lvl="1"/>
            <a:r>
              <a:rPr lang="en-US" sz="2400" dirty="0"/>
              <a:t>Massive sell-off, people saw prices stabilize so they dumped, 16 million shares traded in one day</a:t>
            </a:r>
            <a:r>
              <a:rPr lang="en-US" sz="2400" dirty="0" smtClean="0"/>
              <a:t>!</a:t>
            </a:r>
          </a:p>
          <a:p>
            <a:pPr lvl="1"/>
            <a:r>
              <a:rPr lang="en-US" sz="2400" dirty="0" smtClean="0"/>
              <a:t>Market loses $13 billion dollars </a:t>
            </a:r>
            <a:endParaRPr lang="en-US" sz="2400" dirty="0"/>
          </a:p>
          <a:p>
            <a:pPr lvl="1"/>
            <a:r>
              <a:rPr lang="en-US" sz="2400" dirty="0"/>
              <a:t>Market was decimated, the Great Depression begins</a:t>
            </a:r>
          </a:p>
          <a:p>
            <a:endParaRPr lang="en-US" dirty="0"/>
          </a:p>
        </p:txBody>
      </p:sp>
      <p:pic>
        <p:nvPicPr>
          <p:cNvPr id="4" name="Picture 3"/>
          <p:cNvPicPr>
            <a:picLocks noChangeAspect="1"/>
          </p:cNvPicPr>
          <p:nvPr/>
        </p:nvPicPr>
        <p:blipFill>
          <a:blip r:embed="rId2"/>
          <a:stretch>
            <a:fillRect/>
          </a:stretch>
        </p:blipFill>
        <p:spPr>
          <a:xfrm>
            <a:off x="5486400" y="1295400"/>
            <a:ext cx="2460214" cy="2988751"/>
          </a:xfrm>
          <a:prstGeom prst="rect">
            <a:avLst/>
          </a:prstGeom>
        </p:spPr>
      </p:pic>
      <p:pic>
        <p:nvPicPr>
          <p:cNvPr id="5" name="Picture 4"/>
          <p:cNvPicPr>
            <a:picLocks noChangeAspect="1"/>
          </p:cNvPicPr>
          <p:nvPr/>
        </p:nvPicPr>
        <p:blipFill>
          <a:blip r:embed="rId3"/>
          <a:stretch>
            <a:fillRect/>
          </a:stretch>
        </p:blipFill>
        <p:spPr>
          <a:xfrm>
            <a:off x="5181600" y="4036818"/>
            <a:ext cx="3657600" cy="2529840"/>
          </a:xfrm>
          <a:prstGeom prst="rect">
            <a:avLst/>
          </a:prstGeom>
        </p:spPr>
      </p:pic>
    </p:spTree>
    <p:extLst>
      <p:ext uri="{BB962C8B-B14F-4D97-AF65-F5344CB8AC3E}">
        <p14:creationId xmlns:p14="http://schemas.microsoft.com/office/powerpoint/2010/main" val="190788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The Great Depression</a:t>
            </a:r>
          </a:p>
        </p:txBody>
      </p:sp>
      <p:sp>
        <p:nvSpPr>
          <p:cNvPr id="2051" name="Rectangle 3"/>
          <p:cNvSpPr>
            <a:spLocks noGrp="1" noChangeArrowheads="1"/>
          </p:cNvSpPr>
          <p:nvPr>
            <p:ph type="subTitle" idx="1"/>
          </p:nvPr>
        </p:nvSpPr>
        <p:spPr/>
        <p:txBody>
          <a:bodyPr/>
          <a:lstStyle/>
          <a:p>
            <a:r>
              <a:rPr lang="en-US" dirty="0" smtClean="0"/>
              <a:t> </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2000"/>
                                        <p:tgtEl>
                                          <p:spTgt spid="2050"/>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wipe(down)">
                                      <p:cBhvr>
                                        <p:cTn id="11" dur="2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Dies Irae"/>
          <p:cNvPicPr>
            <a:picLocks noChangeAspect="1" noChangeArrowheads="1"/>
          </p:cNvPicPr>
          <p:nvPr/>
        </p:nvPicPr>
        <p:blipFill>
          <a:blip r:embed="rId3" cstate="print"/>
          <a:srcRect/>
          <a:stretch>
            <a:fillRect/>
          </a:stretch>
        </p:blipFill>
        <p:spPr bwMode="auto">
          <a:xfrm>
            <a:off x="88900" y="152400"/>
            <a:ext cx="4587875" cy="6553200"/>
          </a:xfrm>
          <a:prstGeom prst="rect">
            <a:avLst/>
          </a:prstGeom>
          <a:noFill/>
        </p:spPr>
      </p:pic>
      <p:sp>
        <p:nvSpPr>
          <p:cNvPr id="11271" name="Rectangle 7"/>
          <p:cNvSpPr>
            <a:spLocks noGrp="1" noChangeArrowheads="1"/>
          </p:cNvSpPr>
          <p:nvPr>
            <p:ph type="body" sz="half" idx="2"/>
          </p:nvPr>
        </p:nvSpPr>
        <p:spPr>
          <a:xfrm>
            <a:off x="4953000" y="228600"/>
            <a:ext cx="3962400" cy="6400800"/>
          </a:xfrm>
        </p:spPr>
        <p:txBody>
          <a:bodyPr/>
          <a:lstStyle/>
          <a:p>
            <a:pPr marL="533400" indent="-533400">
              <a:buFont typeface="Wingdings" pitchFamily="2" charset="2"/>
              <a:buAutoNum type="arabicPeriod"/>
            </a:pPr>
            <a:r>
              <a:rPr lang="en-US" sz="2800"/>
              <a:t>What does the cartoonist suggest will happen to individuals because of the crash?</a:t>
            </a:r>
          </a:p>
          <a:p>
            <a:pPr marL="533400" indent="-533400">
              <a:buFont typeface="Wingdings" pitchFamily="2" charset="2"/>
              <a:buAutoNum type="arabicPeriod"/>
            </a:pPr>
            <a:r>
              <a:rPr lang="en-US" sz="2800"/>
              <a:t>How does the cartoonist convey the sense of fear and shock?</a:t>
            </a:r>
          </a:p>
          <a:p>
            <a:pPr marL="533400" indent="-533400">
              <a:buFont typeface="Wingdings" pitchFamily="2" charset="2"/>
              <a:buAutoNum type="arabicPeriod"/>
            </a:pPr>
            <a:r>
              <a:rPr lang="en-US" sz="2800"/>
              <a:t>What do the looks on people’s faces indicate about the impact of the crash?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1"/>
                </a:solidFill>
              </a:rPr>
              <a:t>Bank Runs</a:t>
            </a:r>
            <a:endParaRPr lang="en-US" u="sng" dirty="0">
              <a:solidFill>
                <a:schemeClr val="tx1"/>
              </a:solidFill>
            </a:endParaRPr>
          </a:p>
        </p:txBody>
      </p:sp>
      <p:sp>
        <p:nvSpPr>
          <p:cNvPr id="3" name="Content Placeholder 2"/>
          <p:cNvSpPr>
            <a:spLocks noGrp="1"/>
          </p:cNvSpPr>
          <p:nvPr>
            <p:ph idx="1"/>
          </p:nvPr>
        </p:nvSpPr>
        <p:spPr>
          <a:xfrm>
            <a:off x="457200" y="1316442"/>
            <a:ext cx="8229600" cy="4525963"/>
          </a:xfrm>
        </p:spPr>
        <p:txBody>
          <a:bodyPr/>
          <a:lstStyle/>
          <a:p>
            <a:r>
              <a:rPr lang="en-US" dirty="0" smtClean="0"/>
              <a:t>With crash both people and banks lost billions</a:t>
            </a:r>
          </a:p>
          <a:p>
            <a:r>
              <a:rPr lang="en-US" dirty="0" smtClean="0"/>
              <a:t>Government didn’t insure bank deposits so even people who did not invest lost all their life savings</a:t>
            </a:r>
          </a:p>
          <a:p>
            <a:r>
              <a:rPr lang="en-US" dirty="0" smtClean="0"/>
              <a:t>Fear of bank failures cause people to make “bank runs” run to bank to take out all your money</a:t>
            </a:r>
          </a:p>
          <a:p>
            <a:r>
              <a:rPr lang="en-US" dirty="0" smtClean="0"/>
              <a:t>Causes banks to fail: 10% of banks closed by 1932</a:t>
            </a:r>
          </a:p>
        </p:txBody>
      </p:sp>
    </p:spTree>
    <p:extLst>
      <p:ext uri="{BB962C8B-B14F-4D97-AF65-F5344CB8AC3E}">
        <p14:creationId xmlns:p14="http://schemas.microsoft.com/office/powerpoint/2010/main" val="1016847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9292325" cy="6858000"/>
          </a:xfrm>
          <a:prstGeom prst="rect">
            <a:avLst/>
          </a:prstGeom>
        </p:spPr>
      </p:pic>
    </p:spTree>
    <p:extLst>
      <p:ext uri="{BB962C8B-B14F-4D97-AF65-F5344CB8AC3E}">
        <p14:creationId xmlns:p14="http://schemas.microsoft.com/office/powerpoint/2010/main" val="3336900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3"/>
          <p:cNvSpPr>
            <a:spLocks noGrp="1"/>
          </p:cNvSpPr>
          <p:nvPr>
            <p:ph type="title"/>
          </p:nvPr>
        </p:nvSpPr>
        <p:spPr>
          <a:xfrm>
            <a:off x="161925" y="228600"/>
            <a:ext cx="4337050" cy="1404938"/>
          </a:xfrm>
        </p:spPr>
        <p:txBody>
          <a:bodyPr>
            <a:normAutofit/>
          </a:bodyPr>
          <a:lstStyle/>
          <a:p>
            <a:pPr eaLnBrk="1" hangingPunct="1"/>
            <a:r>
              <a:rPr lang="en-US" sz="4000" u="sng" dirty="0" smtClean="0">
                <a:solidFill>
                  <a:schemeClr val="tx1"/>
                </a:solidFill>
                <a:latin typeface="Times New Roman" pitchFamily="18" charset="0"/>
                <a:cs typeface="Times New Roman" pitchFamily="18" charset="0"/>
              </a:rPr>
              <a:t>Life During the Depression</a:t>
            </a:r>
          </a:p>
        </p:txBody>
      </p:sp>
      <p:sp>
        <p:nvSpPr>
          <p:cNvPr id="22531" name="Content Placeholder 34"/>
          <p:cNvSpPr>
            <a:spLocks noGrp="1"/>
          </p:cNvSpPr>
          <p:nvPr>
            <p:ph sz="half" idx="1"/>
          </p:nvPr>
        </p:nvSpPr>
        <p:spPr>
          <a:xfrm>
            <a:off x="161925" y="1633538"/>
            <a:ext cx="4337050" cy="4668837"/>
          </a:xfrm>
        </p:spPr>
        <p:txBody>
          <a:bodyPr>
            <a:normAutofit fontScale="85000" lnSpcReduction="20000"/>
          </a:bodyPr>
          <a:lstStyle/>
          <a:p>
            <a:pPr eaLnBrk="1" hangingPunct="1">
              <a:buFont typeface="Arial" charset="0"/>
              <a:buNone/>
            </a:pPr>
            <a:r>
              <a:rPr lang="en-US" dirty="0" smtClean="0"/>
              <a:t>	</a:t>
            </a:r>
            <a:r>
              <a:rPr lang="en-US" dirty="0" smtClean="0">
                <a:latin typeface="Times New Roman" pitchFamily="18" charset="0"/>
                <a:cs typeface="Times New Roman" pitchFamily="18" charset="0"/>
              </a:rPr>
              <a:t>By 1933 1/4</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of the workforce was unemployed.  </a:t>
            </a:r>
          </a:p>
          <a:p>
            <a:pPr eaLnBrk="1" hangingPunct="1"/>
            <a:r>
              <a:rPr lang="en-US" dirty="0" smtClean="0">
                <a:latin typeface="Times New Roman" pitchFamily="18" charset="0"/>
                <a:cs typeface="Times New Roman" pitchFamily="18" charset="0"/>
              </a:rPr>
              <a:t>1932 alone 30,000 companies go out of business. </a:t>
            </a:r>
          </a:p>
          <a:p>
            <a:pPr eaLnBrk="1" hangingPunct="1"/>
            <a:r>
              <a:rPr lang="en-US" dirty="0" smtClean="0">
                <a:latin typeface="Times New Roman" pitchFamily="18" charset="0"/>
                <a:cs typeface="Times New Roman" pitchFamily="18" charset="0"/>
              </a:rPr>
              <a:t>Many people lose their house, unwilling to move they were evicted having their belongings thrown in the street.</a:t>
            </a:r>
          </a:p>
          <a:p>
            <a:pPr eaLnBrk="1" hangingPunct="1">
              <a:buFont typeface="Arial" charset="0"/>
              <a:buNone/>
            </a:pPr>
            <a:r>
              <a:rPr lang="en-US" b="1"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Hooverville’s were the nicknames given to the homeless “towns” in American cities when Hoover provided no relief.  </a:t>
            </a:r>
          </a:p>
          <a:p>
            <a:pPr eaLnBrk="1" hangingPunct="1">
              <a:buFont typeface="Wingdings 2" pitchFamily="18" charset="2"/>
              <a:buNone/>
            </a:pPr>
            <a:endParaRPr lang="en-US" dirty="0" smtClean="0">
              <a:solidFill>
                <a:schemeClr val="bg1"/>
              </a:solidFill>
              <a:latin typeface="Times New Roman" pitchFamily="18" charset="0"/>
            </a:endParaRPr>
          </a:p>
        </p:txBody>
      </p:sp>
      <p:pic>
        <p:nvPicPr>
          <p:cNvPr id="22532" name="Content Placeholder 4"/>
          <p:cNvPicPr>
            <a:picLocks noGrp="1"/>
          </p:cNvPicPr>
          <p:nvPr>
            <p:ph sz="half" idx="2"/>
          </p:nvPr>
        </p:nvPicPr>
        <p:blipFill>
          <a:blip r:embed="rId2"/>
          <a:srcRect/>
          <a:stretch>
            <a:fillRect/>
          </a:stretch>
        </p:blipFill>
        <p:spPr>
          <a:xfrm>
            <a:off x="4648200" y="373063"/>
            <a:ext cx="4224338" cy="2984500"/>
          </a:xfrm>
        </p:spPr>
      </p:pic>
      <p:pic>
        <p:nvPicPr>
          <p:cNvPr id="22533" name="Picture 5"/>
          <p:cNvPicPr>
            <a:picLocks noChangeAspect="1" noChangeArrowheads="1"/>
          </p:cNvPicPr>
          <p:nvPr/>
        </p:nvPicPr>
        <p:blipFill>
          <a:blip r:embed="rId3"/>
          <a:srcRect/>
          <a:stretch>
            <a:fillRect/>
          </a:stretch>
        </p:blipFill>
        <p:spPr bwMode="auto">
          <a:xfrm>
            <a:off x="4648200" y="3357563"/>
            <a:ext cx="4224338" cy="2944812"/>
          </a:xfrm>
          <a:prstGeom prst="rect">
            <a:avLst/>
          </a:prstGeom>
          <a:noFill/>
          <a:ln w="9525">
            <a:noFill/>
            <a:miter lim="800000"/>
            <a:headEnd/>
            <a:tailEnd/>
          </a:ln>
          <a:effectLst/>
        </p:spPr>
      </p:pic>
    </p:spTree>
    <p:extLst>
      <p:ext uri="{BB962C8B-B14F-4D97-AF65-F5344CB8AC3E}">
        <p14:creationId xmlns:p14="http://schemas.microsoft.com/office/powerpoint/2010/main" val="4057221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52268" y="0"/>
            <a:ext cx="6039464" cy="6858000"/>
          </a:xfrm>
          <a:prstGeom prst="rect">
            <a:avLst/>
          </a:prstGeom>
        </p:spPr>
      </p:pic>
    </p:spTree>
    <p:extLst>
      <p:ext uri="{BB962C8B-B14F-4D97-AF65-F5344CB8AC3E}">
        <p14:creationId xmlns:p14="http://schemas.microsoft.com/office/powerpoint/2010/main" val="193657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1"/>
                </a:solidFill>
              </a:rPr>
              <a:t>Depression</a:t>
            </a:r>
            <a:endParaRPr lang="en-US" u="sng" dirty="0">
              <a:solidFill>
                <a:schemeClr val="tx1"/>
              </a:solidFill>
            </a:endParaRPr>
          </a:p>
        </p:txBody>
      </p:sp>
      <p:sp>
        <p:nvSpPr>
          <p:cNvPr id="3" name="Content Placeholder 2"/>
          <p:cNvSpPr>
            <a:spLocks noGrp="1"/>
          </p:cNvSpPr>
          <p:nvPr>
            <p:ph idx="1"/>
          </p:nvPr>
        </p:nvSpPr>
        <p:spPr>
          <a:xfrm>
            <a:off x="457200" y="1600200"/>
            <a:ext cx="4343400" cy="4525963"/>
          </a:xfrm>
        </p:spPr>
        <p:txBody>
          <a:bodyPr/>
          <a:lstStyle/>
          <a:p>
            <a:r>
              <a:rPr lang="en-US" dirty="0" smtClean="0"/>
              <a:t>Depression: long-term economic downturn</a:t>
            </a:r>
            <a:r>
              <a:rPr lang="en-US" dirty="0" smtClean="0"/>
              <a:t>; </a:t>
            </a:r>
            <a:r>
              <a:rPr lang="en-US" dirty="0" smtClean="0"/>
              <a:t>high unemployment, bankruptcies, businesses closing, bank failures  </a:t>
            </a:r>
            <a:endParaRPr lang="en-US" dirty="0"/>
          </a:p>
        </p:txBody>
      </p:sp>
      <p:pic>
        <p:nvPicPr>
          <p:cNvPr id="4" name="Picture 3"/>
          <p:cNvPicPr>
            <a:picLocks noChangeAspect="1"/>
          </p:cNvPicPr>
          <p:nvPr/>
        </p:nvPicPr>
        <p:blipFill>
          <a:blip r:embed="rId2"/>
          <a:stretch>
            <a:fillRect/>
          </a:stretch>
        </p:blipFill>
        <p:spPr>
          <a:xfrm>
            <a:off x="5172585" y="1417638"/>
            <a:ext cx="3535986" cy="4974767"/>
          </a:xfrm>
          <a:prstGeom prst="rect">
            <a:avLst/>
          </a:prstGeom>
        </p:spPr>
      </p:pic>
    </p:spTree>
    <p:extLst>
      <p:ext uri="{BB962C8B-B14F-4D97-AF65-F5344CB8AC3E}">
        <p14:creationId xmlns:p14="http://schemas.microsoft.com/office/powerpoint/2010/main" val="411651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3"/>
          <p:cNvSpPr>
            <a:spLocks noGrp="1"/>
          </p:cNvSpPr>
          <p:nvPr>
            <p:ph type="title"/>
          </p:nvPr>
        </p:nvSpPr>
        <p:spPr>
          <a:xfrm>
            <a:off x="161924" y="0"/>
            <a:ext cx="4337050" cy="1260475"/>
          </a:xfrm>
        </p:spPr>
        <p:txBody>
          <a:bodyPr/>
          <a:lstStyle/>
          <a:p>
            <a:pPr eaLnBrk="1" hangingPunct="1"/>
            <a:r>
              <a:rPr lang="en-US" sz="4000" u="sng" dirty="0" smtClean="0">
                <a:solidFill>
                  <a:schemeClr val="tx1"/>
                </a:solidFill>
                <a:latin typeface="Times New Roman" pitchFamily="18" charset="0"/>
                <a:cs typeface="Times New Roman" pitchFamily="18" charset="0"/>
              </a:rPr>
              <a:t>The Causes of the Great Depression</a:t>
            </a:r>
          </a:p>
        </p:txBody>
      </p:sp>
      <p:sp>
        <p:nvSpPr>
          <p:cNvPr id="17411" name="Content Placeholder 34"/>
          <p:cNvSpPr>
            <a:spLocks noGrp="1"/>
          </p:cNvSpPr>
          <p:nvPr>
            <p:ph sz="half" idx="1"/>
          </p:nvPr>
        </p:nvSpPr>
        <p:spPr>
          <a:xfrm>
            <a:off x="161924" y="1260475"/>
            <a:ext cx="4630737" cy="4668837"/>
          </a:xfrm>
        </p:spPr>
        <p:txBody>
          <a:bodyPr/>
          <a:lstStyle/>
          <a:p>
            <a:pPr eaLnBrk="1" hangingPunct="1">
              <a:spcAft>
                <a:spcPts val="600"/>
              </a:spcAft>
              <a:buFont typeface="Arial" charset="0"/>
              <a:buNone/>
            </a:pPr>
            <a:r>
              <a:rPr lang="en-US" sz="2500" dirty="0" smtClean="0">
                <a:solidFill>
                  <a:srgbClr val="000000"/>
                </a:solidFill>
                <a:latin typeface="Times New Roman" pitchFamily="18" charset="0"/>
                <a:cs typeface="Times New Roman" pitchFamily="18" charset="0"/>
              </a:rPr>
              <a:t>	</a:t>
            </a:r>
            <a:r>
              <a:rPr lang="en-US" sz="2500" dirty="0" smtClean="0">
                <a:latin typeface="Times New Roman" pitchFamily="18" charset="0"/>
                <a:cs typeface="Times New Roman" pitchFamily="18" charset="0"/>
              </a:rPr>
              <a:t>The prosperity in the roaring 20’s </a:t>
            </a:r>
            <a:r>
              <a:rPr lang="en-US" sz="2500" dirty="0" smtClean="0">
                <a:latin typeface="Times New Roman" pitchFamily="18" charset="0"/>
                <a:cs typeface="Times New Roman" pitchFamily="18" charset="0"/>
              </a:rPr>
              <a:t>allowed Herbert Hoover (R) </a:t>
            </a:r>
            <a:r>
              <a:rPr lang="en-US" sz="2500" dirty="0" smtClean="0">
                <a:latin typeface="Times New Roman" pitchFamily="18" charset="0"/>
                <a:cs typeface="Times New Roman" pitchFamily="18" charset="0"/>
              </a:rPr>
              <a:t>to easily win the 1928 election.</a:t>
            </a:r>
          </a:p>
          <a:p>
            <a:pPr eaLnBrk="1" hangingPunct="1">
              <a:buFont typeface="Arial" charset="0"/>
              <a:buNone/>
            </a:pPr>
            <a:r>
              <a:rPr lang="en-US" sz="2500"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Hoover: </a:t>
            </a:r>
            <a:r>
              <a:rPr lang="en-US" sz="2500" dirty="0" smtClean="0">
                <a:latin typeface="Times New Roman" pitchFamily="18" charset="0"/>
                <a:cs typeface="Times New Roman" pitchFamily="18" charset="0"/>
              </a:rPr>
              <a:t>“I have no fears for the future of our country,” and “it’s bright with hope.”</a:t>
            </a:r>
          </a:p>
          <a:p>
            <a:pPr eaLnBrk="1" hangingPunct="1">
              <a:buFont typeface="Arial" charset="0"/>
              <a:buNone/>
            </a:pPr>
            <a:r>
              <a:rPr lang="en-US" sz="2500" dirty="0" smtClean="0">
                <a:solidFill>
                  <a:srgbClr val="000000"/>
                </a:solidFill>
                <a:latin typeface="Times New Roman" pitchFamily="18" charset="0"/>
                <a:cs typeface="Times New Roman" pitchFamily="18" charset="0"/>
              </a:rPr>
              <a:t>	</a:t>
            </a:r>
            <a:r>
              <a:rPr lang="en-US" sz="2500" dirty="0" smtClean="0">
                <a:latin typeface="Times New Roman" pitchFamily="18" charset="0"/>
                <a:cs typeface="Times New Roman" pitchFamily="18" charset="0"/>
              </a:rPr>
              <a:t>The optimism that swept Hoover into the White House also drove stock prices to new highs.</a:t>
            </a:r>
          </a:p>
          <a:p>
            <a:pPr eaLnBrk="1" hangingPunct="1">
              <a:buFont typeface="Arial" charset="0"/>
              <a:buNone/>
            </a:pPr>
            <a:endParaRPr lang="en-US" dirty="0" smtClean="0"/>
          </a:p>
          <a:p>
            <a:pPr eaLnBrk="1" hangingPunct="1">
              <a:buFont typeface="Wingdings 2" pitchFamily="18" charset="2"/>
              <a:buNone/>
            </a:pPr>
            <a:endParaRPr lang="en-US" dirty="0" smtClean="0">
              <a:solidFill>
                <a:schemeClr val="bg1"/>
              </a:solidFill>
              <a:latin typeface="Times New Roman" pitchFamily="18" charset="0"/>
            </a:endParaRPr>
          </a:p>
        </p:txBody>
      </p:sp>
      <p:pic>
        <p:nvPicPr>
          <p:cNvPr id="17412" name="Content Placeholder 4"/>
          <p:cNvPicPr>
            <a:picLocks noGrp="1"/>
          </p:cNvPicPr>
          <p:nvPr>
            <p:ph sz="half" idx="2"/>
          </p:nvPr>
        </p:nvPicPr>
        <p:blipFill>
          <a:blip r:embed="rId3"/>
          <a:srcRect/>
          <a:stretch>
            <a:fillRect/>
          </a:stretch>
        </p:blipFill>
        <p:spPr>
          <a:xfrm>
            <a:off x="4648200" y="373063"/>
            <a:ext cx="4224338" cy="2997200"/>
          </a:xfrm>
        </p:spPr>
      </p:pic>
      <p:pic>
        <p:nvPicPr>
          <p:cNvPr id="17413" name="Picture 5"/>
          <p:cNvPicPr>
            <a:picLocks noChangeAspect="1" noChangeArrowheads="1"/>
          </p:cNvPicPr>
          <p:nvPr/>
        </p:nvPicPr>
        <p:blipFill>
          <a:blip r:embed="rId4"/>
          <a:srcRect/>
          <a:stretch>
            <a:fillRect/>
          </a:stretch>
        </p:blipFill>
        <p:spPr bwMode="auto">
          <a:xfrm>
            <a:off x="6832600" y="3370263"/>
            <a:ext cx="2039938" cy="2932112"/>
          </a:xfrm>
          <a:prstGeom prst="rect">
            <a:avLst/>
          </a:prstGeom>
          <a:noFill/>
          <a:ln w="9525">
            <a:noFill/>
            <a:miter lim="800000"/>
            <a:headEnd/>
            <a:tailEnd/>
          </a:ln>
          <a:effectLst/>
        </p:spPr>
      </p:pic>
      <p:pic>
        <p:nvPicPr>
          <p:cNvPr id="17414" name="Picture 6"/>
          <p:cNvPicPr>
            <a:picLocks noChangeAspect="1" noChangeArrowheads="1"/>
          </p:cNvPicPr>
          <p:nvPr/>
        </p:nvPicPr>
        <p:blipFill>
          <a:blip r:embed="rId5"/>
          <a:srcRect/>
          <a:stretch>
            <a:fillRect/>
          </a:stretch>
        </p:blipFill>
        <p:spPr bwMode="auto">
          <a:xfrm>
            <a:off x="4648200" y="3370263"/>
            <a:ext cx="2184400" cy="2932112"/>
          </a:xfrm>
          <a:prstGeom prst="rect">
            <a:avLst/>
          </a:prstGeom>
          <a:noFill/>
          <a:ln w="9525">
            <a:noFill/>
            <a:miter lim="800000"/>
            <a:headEnd/>
            <a:tailEnd/>
          </a:ln>
          <a:effectLst/>
        </p:spPr>
      </p:pic>
    </p:spTree>
    <p:extLst>
      <p:ext uri="{BB962C8B-B14F-4D97-AF65-F5344CB8AC3E}">
        <p14:creationId xmlns:p14="http://schemas.microsoft.com/office/powerpoint/2010/main" val="2253509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3"/>
            <a:ext cx="8229600" cy="1550987"/>
          </a:xfrm>
        </p:spPr>
        <p:txBody>
          <a:bodyPr/>
          <a:lstStyle/>
          <a:p>
            <a:r>
              <a:rPr lang="en-US" sz="4800" u="sng" dirty="0">
                <a:solidFill>
                  <a:schemeClr val="tx1"/>
                </a:solidFill>
              </a:rPr>
              <a:t>4 Causes of </a:t>
            </a:r>
            <a:br>
              <a:rPr lang="en-US" sz="4800" u="sng" dirty="0">
                <a:solidFill>
                  <a:schemeClr val="tx1"/>
                </a:solidFill>
              </a:rPr>
            </a:br>
            <a:r>
              <a:rPr lang="en-US" sz="4800" u="sng" dirty="0">
                <a:solidFill>
                  <a:schemeClr val="tx1"/>
                </a:solidFill>
              </a:rPr>
              <a:t>the Great Depression</a:t>
            </a:r>
          </a:p>
        </p:txBody>
      </p:sp>
      <p:sp>
        <p:nvSpPr>
          <p:cNvPr id="7171" name="Rectangle 3"/>
          <p:cNvSpPr>
            <a:spLocks noGrp="1" noChangeArrowheads="1"/>
          </p:cNvSpPr>
          <p:nvPr>
            <p:ph type="body" idx="1"/>
          </p:nvPr>
        </p:nvSpPr>
        <p:spPr>
          <a:xfrm>
            <a:off x="457200" y="1981200"/>
            <a:ext cx="8229600" cy="4525963"/>
          </a:xfrm>
        </p:spPr>
        <p:txBody>
          <a:bodyPr/>
          <a:lstStyle/>
          <a:p>
            <a:pPr marL="609600" indent="-609600">
              <a:lnSpc>
                <a:spcPct val="150000"/>
              </a:lnSpc>
              <a:buFont typeface="Wingdings" pitchFamily="2" charset="2"/>
              <a:buAutoNum type="arabicPeriod"/>
            </a:pPr>
            <a:r>
              <a:rPr lang="en-US" sz="2800" dirty="0"/>
              <a:t>Poor economic </a:t>
            </a:r>
            <a:r>
              <a:rPr lang="en-US" sz="2800" dirty="0" smtClean="0"/>
              <a:t>policies</a:t>
            </a:r>
            <a:endParaRPr lang="en-US" sz="1400" dirty="0"/>
          </a:p>
          <a:p>
            <a:pPr marL="609600" indent="-609600">
              <a:lnSpc>
                <a:spcPct val="150000"/>
              </a:lnSpc>
              <a:buFont typeface="Wingdings" pitchFamily="2" charset="2"/>
              <a:buAutoNum type="arabicPeriod"/>
            </a:pPr>
            <a:r>
              <a:rPr lang="en-US" sz="2800" dirty="0"/>
              <a:t>Widespread dependence on </a:t>
            </a:r>
            <a:r>
              <a:rPr lang="en-US" sz="2800" dirty="0" smtClean="0"/>
              <a:t>credit</a:t>
            </a:r>
            <a:endParaRPr lang="en-US" sz="2400" dirty="0"/>
          </a:p>
          <a:p>
            <a:pPr marL="609600" indent="-609600">
              <a:lnSpc>
                <a:spcPct val="150000"/>
              </a:lnSpc>
              <a:buFont typeface="Wingdings" pitchFamily="2" charset="2"/>
              <a:buAutoNum type="arabicPeriod"/>
            </a:pPr>
            <a:r>
              <a:rPr lang="en-US" sz="2800" dirty="0"/>
              <a:t>Uneven distribution of </a:t>
            </a:r>
            <a:r>
              <a:rPr lang="en-US" sz="2800" dirty="0" smtClean="0"/>
              <a:t>wealth</a:t>
            </a:r>
            <a:endParaRPr lang="en-US" sz="2400" dirty="0"/>
          </a:p>
          <a:p>
            <a:pPr marL="609600" indent="-609600">
              <a:lnSpc>
                <a:spcPct val="150000"/>
              </a:lnSpc>
              <a:buFont typeface="Wingdings" pitchFamily="2" charset="2"/>
              <a:buAutoNum type="arabicPeriod"/>
            </a:pPr>
            <a:r>
              <a:rPr lang="en-US" sz="2800" dirty="0"/>
              <a:t>Poor world economy</a:t>
            </a:r>
          </a:p>
          <a:p>
            <a:pPr marL="457200" lvl="1" indent="0">
              <a:lnSpc>
                <a:spcPct val="150000"/>
              </a:lnSpc>
              <a:buNone/>
            </a:pPr>
            <a:endParaRPr lang="en-US" sz="1400" dirty="0"/>
          </a:p>
        </p:txBody>
      </p:sp>
      <p:pic>
        <p:nvPicPr>
          <p:cNvPr id="7172" name="Picture 4" descr="d999depression"/>
          <p:cNvPicPr>
            <a:picLocks noChangeAspect="1" noChangeArrowheads="1"/>
          </p:cNvPicPr>
          <p:nvPr/>
        </p:nvPicPr>
        <p:blipFill>
          <a:blip r:embed="rId3" cstate="print"/>
          <a:srcRect/>
          <a:stretch>
            <a:fillRect/>
          </a:stretch>
        </p:blipFill>
        <p:spPr bwMode="auto">
          <a:xfrm>
            <a:off x="6781800" y="1905000"/>
            <a:ext cx="2000250" cy="2628900"/>
          </a:xfrm>
          <a:prstGeom prst="rect">
            <a:avLst/>
          </a:prstGeom>
          <a:noFill/>
        </p:spPr>
      </p:pic>
      <p:pic>
        <p:nvPicPr>
          <p:cNvPr id="7174" name="Picture 6" descr="300px-Credit-cards"/>
          <p:cNvPicPr>
            <a:picLocks noChangeAspect="1" noChangeArrowheads="1"/>
          </p:cNvPicPr>
          <p:nvPr/>
        </p:nvPicPr>
        <p:blipFill>
          <a:blip r:embed="rId4" cstate="print"/>
          <a:srcRect/>
          <a:stretch>
            <a:fillRect/>
          </a:stretch>
        </p:blipFill>
        <p:spPr bwMode="auto">
          <a:xfrm>
            <a:off x="5943600" y="4686300"/>
            <a:ext cx="2743200" cy="2057400"/>
          </a:xfrm>
          <a:prstGeom prst="rect">
            <a:avLst/>
          </a:prstGeom>
          <a:noFill/>
        </p:spPr>
      </p:pic>
      <p:pic>
        <p:nvPicPr>
          <p:cNvPr id="7180" name="Picture 12" descr="jm1807"/>
          <p:cNvPicPr>
            <a:picLocks noChangeAspect="1" noChangeArrowheads="1"/>
          </p:cNvPicPr>
          <p:nvPr/>
        </p:nvPicPr>
        <p:blipFill>
          <a:blip r:embed="rId5" cstate="print"/>
          <a:srcRect/>
          <a:stretch>
            <a:fillRect/>
          </a:stretch>
        </p:blipFill>
        <p:spPr bwMode="auto">
          <a:xfrm>
            <a:off x="1981200" y="4811486"/>
            <a:ext cx="30099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1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childTnLst>
                                  <p:subTnLst>
                                    <p:set>
                                      <p:cBhvr override="childStyle">
                                        <p:cTn dur="1" fill="hold" display="0" masterRel="nextClick" afterEffect="1"/>
                                        <p:tgtEl>
                                          <p:spTgt spid="7172"/>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171">
                                            <p:txEl>
                                              <p:pRg st="1" end="1"/>
                                            </p:txEl>
                                          </p:spTgt>
                                        </p:tgtEl>
                                        <p:attrNameLst>
                                          <p:attrName>style.visibility</p:attrName>
                                        </p:attrNameLst>
                                      </p:cBhvr>
                                      <p:to>
                                        <p:strVal val="visible"/>
                                      </p:to>
                                    </p:set>
                                    <p:animEffect transition="in" filter="dissolve">
                                      <p:cBhvr>
                                        <p:cTn id="16" dur="1000"/>
                                        <p:tgtEl>
                                          <p:spTgt spid="71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4"/>
                                        </p:tgtEl>
                                        <p:attrNameLst>
                                          <p:attrName>style.visibility</p:attrName>
                                        </p:attrNameLst>
                                      </p:cBhvr>
                                      <p:to>
                                        <p:strVal val="visible"/>
                                      </p:to>
                                    </p:set>
                                  </p:childTnLst>
                                  <p:subTnLst>
                                    <p:set>
                                      <p:cBhvr override="childStyle">
                                        <p:cTn dur="1" fill="hold" display="0" masterRel="nextClick" afterEffect="1"/>
                                        <p:tgtEl>
                                          <p:spTgt spid="717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Effect transition="in" filter="dissolve">
                                      <p:cBhvr>
                                        <p:cTn id="25" dur="1000"/>
                                        <p:tgtEl>
                                          <p:spTgt spid="717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171">
                                            <p:txEl>
                                              <p:pRg st="3" end="3"/>
                                            </p:txEl>
                                          </p:spTgt>
                                        </p:tgtEl>
                                        <p:attrNameLst>
                                          <p:attrName>style.visibility</p:attrName>
                                        </p:attrNameLst>
                                      </p:cBhvr>
                                      <p:to>
                                        <p:strVal val="visible"/>
                                      </p:to>
                                    </p:set>
                                    <p:animEffect transition="in" filter="dissolve">
                                      <p:cBhvr>
                                        <p:cTn id="30" dur="1000"/>
                                        <p:tgtEl>
                                          <p:spTgt spid="717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80"/>
                                        </p:tgtEl>
                                        <p:attrNameLst>
                                          <p:attrName>style.visibility</p:attrName>
                                        </p:attrNameLst>
                                      </p:cBhvr>
                                      <p:to>
                                        <p:strVal val="visible"/>
                                      </p:to>
                                    </p:set>
                                  </p:childTnLst>
                                  <p:subTnLst>
                                    <p:set>
                                      <p:cBhvr override="childStyle">
                                        <p:cTn dur="1" fill="hold" display="0" masterRel="nextClick" afterEffect="1"/>
                                        <p:tgtEl>
                                          <p:spTgt spid="718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1"/>
                </a:solidFill>
              </a:rPr>
              <a:t>1. Poor Economic Policies </a:t>
            </a:r>
            <a:endParaRPr lang="en-US" u="sng" dirty="0">
              <a:solidFill>
                <a:schemeClr val="tx1"/>
              </a:solidFill>
            </a:endParaRPr>
          </a:p>
        </p:txBody>
      </p:sp>
      <p:sp>
        <p:nvSpPr>
          <p:cNvPr id="3" name="Content Placeholder 2"/>
          <p:cNvSpPr>
            <a:spLocks noGrp="1"/>
          </p:cNvSpPr>
          <p:nvPr>
            <p:ph idx="1"/>
          </p:nvPr>
        </p:nvSpPr>
        <p:spPr>
          <a:xfrm>
            <a:off x="476573" y="1524000"/>
            <a:ext cx="8229600" cy="4525963"/>
          </a:xfrm>
        </p:spPr>
        <p:txBody>
          <a:bodyPr/>
          <a:lstStyle/>
          <a:p>
            <a:r>
              <a:rPr lang="en-US" sz="3000" dirty="0"/>
              <a:t>1920s </a:t>
            </a:r>
            <a:r>
              <a:rPr lang="en-US" sz="3000" dirty="0" smtClean="0"/>
              <a:t>consumer/pro-business </a:t>
            </a:r>
            <a:r>
              <a:rPr lang="en-US" sz="3000" dirty="0"/>
              <a:t>culture convinced businesses/farmers to produce </a:t>
            </a:r>
            <a:r>
              <a:rPr lang="en-US" sz="3000" b="1" dirty="0"/>
              <a:t>maximum</a:t>
            </a:r>
            <a:r>
              <a:rPr lang="en-US" sz="3000" dirty="0"/>
              <a:t> number of goods</a:t>
            </a:r>
          </a:p>
          <a:p>
            <a:r>
              <a:rPr lang="en-US" sz="3000" dirty="0"/>
              <a:t>Consumer spending of 1920s cannot last long-time </a:t>
            </a:r>
            <a:r>
              <a:rPr lang="en-US" sz="3000" dirty="0" smtClean="0"/>
              <a:t> </a:t>
            </a:r>
            <a:endParaRPr lang="en-US" sz="3000" dirty="0"/>
          </a:p>
          <a:p>
            <a:r>
              <a:rPr lang="en-US" sz="3000" dirty="0"/>
              <a:t>Signs of economic troubles: major industries like railroads, textiles, steel barely made </a:t>
            </a:r>
            <a:r>
              <a:rPr lang="en-US" sz="3000" dirty="0" smtClean="0"/>
              <a:t>profits in </a:t>
            </a:r>
            <a:r>
              <a:rPr lang="en-US" sz="3000" dirty="0"/>
              <a:t>late 1920s</a:t>
            </a:r>
          </a:p>
          <a:p>
            <a:endParaRPr lang="en-US" dirty="0"/>
          </a:p>
        </p:txBody>
      </p:sp>
    </p:spTree>
    <p:extLst>
      <p:ext uri="{BB962C8B-B14F-4D97-AF65-F5344CB8AC3E}">
        <p14:creationId xmlns:p14="http://schemas.microsoft.com/office/powerpoint/2010/main" val="201384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519"/>
            <a:ext cx="8229600" cy="731838"/>
          </a:xfrm>
        </p:spPr>
        <p:txBody>
          <a:bodyPr/>
          <a:lstStyle/>
          <a:p>
            <a:pPr>
              <a:defRPr/>
            </a:pPr>
            <a:r>
              <a:rPr lang="en-US" u="sng" dirty="0" smtClean="0">
                <a:solidFill>
                  <a:schemeClr val="tx1"/>
                </a:solidFill>
              </a:rPr>
              <a:t>Superficial Prosperity </a:t>
            </a:r>
            <a:endParaRPr lang="en-US" u="sng" dirty="0">
              <a:solidFill>
                <a:schemeClr val="tx1"/>
              </a:solidFill>
            </a:endParaRPr>
          </a:p>
        </p:txBody>
      </p:sp>
      <p:sp>
        <p:nvSpPr>
          <p:cNvPr id="3" name="Content Placeholder 2"/>
          <p:cNvSpPr>
            <a:spLocks noGrp="1"/>
          </p:cNvSpPr>
          <p:nvPr>
            <p:ph idx="1"/>
          </p:nvPr>
        </p:nvSpPr>
        <p:spPr>
          <a:xfrm>
            <a:off x="457200" y="1359014"/>
            <a:ext cx="8229600" cy="4530725"/>
          </a:xfrm>
        </p:spPr>
        <p:txBody>
          <a:bodyPr/>
          <a:lstStyle/>
          <a:p>
            <a:pPr>
              <a:defRPr/>
            </a:pPr>
            <a:r>
              <a:rPr lang="en-US" b="1" dirty="0" smtClean="0"/>
              <a:t>Superficial prosperity- people looked wealthy even though they weren’t, spending money they didn’t have </a:t>
            </a:r>
          </a:p>
          <a:p>
            <a:pPr eaLnBrk="1" hangingPunct="1">
              <a:lnSpc>
                <a:spcPct val="90000"/>
              </a:lnSpc>
              <a:defRPr/>
            </a:pPr>
            <a:r>
              <a:rPr lang="en-US" b="1" dirty="0" smtClean="0"/>
              <a:t> </a:t>
            </a:r>
            <a:r>
              <a:rPr lang="en-US" altLang="en-US" dirty="0"/>
              <a:t>Americans buy appliances, cosmetics, commercially processed foods, mass produced autos, and new </a:t>
            </a:r>
            <a:r>
              <a:rPr lang="en-US" altLang="en-US" dirty="0" smtClean="0"/>
              <a:t>fashions- but on credit- couldn’t afford these luxuries </a:t>
            </a:r>
            <a:endParaRPr lang="en-US" altLang="en-US" dirty="0"/>
          </a:p>
          <a:p>
            <a:pPr eaLnBrk="1" hangingPunct="1">
              <a:lnSpc>
                <a:spcPct val="90000"/>
              </a:lnSpc>
              <a:defRPr/>
            </a:pPr>
            <a:r>
              <a:rPr lang="en-US" altLang="en-US" dirty="0" smtClean="0"/>
              <a:t>Consuming </a:t>
            </a:r>
            <a:r>
              <a:rPr lang="en-US" altLang="en-US" dirty="0"/>
              <a:t>became dominant cultural ideal with the new</a:t>
            </a:r>
            <a:r>
              <a:rPr lang="en-US" altLang="en-US" b="1" dirty="0"/>
              <a:t> Installment Buying Plan</a:t>
            </a:r>
            <a:r>
              <a:rPr lang="en-US" altLang="en-US" dirty="0"/>
              <a:t>.  “Buy Now - Pay Later</a:t>
            </a:r>
            <a:r>
              <a:rPr lang="en-US" altLang="en-US" dirty="0" smtClean="0"/>
              <a:t>.”</a:t>
            </a:r>
            <a:endParaRPr lang="en-US" altLang="en-US" dirty="0"/>
          </a:p>
        </p:txBody>
      </p:sp>
    </p:spTree>
    <p:extLst>
      <p:ext uri="{BB962C8B-B14F-4D97-AF65-F5344CB8AC3E}">
        <p14:creationId xmlns:p14="http://schemas.microsoft.com/office/powerpoint/2010/main" val="387279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1"/>
                </a:solidFill>
              </a:rPr>
              <a:t>2. Dependence on Credit/Installment Plan</a:t>
            </a:r>
            <a:endParaRPr lang="en-US" u="sng" dirty="0">
              <a:solidFill>
                <a:schemeClr val="tx1"/>
              </a:solidFill>
            </a:endParaRPr>
          </a:p>
        </p:txBody>
      </p:sp>
      <p:sp>
        <p:nvSpPr>
          <p:cNvPr id="3" name="Content Placeholder 2"/>
          <p:cNvSpPr>
            <a:spLocks noGrp="1"/>
          </p:cNvSpPr>
          <p:nvPr>
            <p:ph idx="1"/>
          </p:nvPr>
        </p:nvSpPr>
        <p:spPr>
          <a:xfrm>
            <a:off x="457200" y="1600200"/>
            <a:ext cx="4343400" cy="4525963"/>
          </a:xfrm>
        </p:spPr>
        <p:txBody>
          <a:bodyPr/>
          <a:lstStyle/>
          <a:p>
            <a:r>
              <a:rPr lang="en-US" dirty="0" smtClean="0"/>
              <a:t>Dependence </a:t>
            </a:r>
            <a:r>
              <a:rPr lang="en-US" dirty="0" smtClean="0"/>
              <a:t>on </a:t>
            </a:r>
            <a:r>
              <a:rPr lang="en-US" dirty="0" smtClean="0"/>
              <a:t>credit by both businesses and people- living beyond their means </a:t>
            </a:r>
          </a:p>
          <a:p>
            <a:r>
              <a:rPr lang="en-US" dirty="0" smtClean="0"/>
              <a:t>Credit made big items seem affordable but many could never pay it off </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5780868" y="1600200"/>
            <a:ext cx="2905932" cy="5143500"/>
          </a:xfrm>
          <a:prstGeom prst="rect">
            <a:avLst/>
          </a:prstGeom>
        </p:spPr>
      </p:pic>
    </p:spTree>
    <p:extLst>
      <p:ext uri="{BB962C8B-B14F-4D97-AF65-F5344CB8AC3E}">
        <p14:creationId xmlns:p14="http://schemas.microsoft.com/office/powerpoint/2010/main" val="4263047737"/>
      </p:ext>
    </p:extLst>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346</TotalTime>
  <Words>1124</Words>
  <Application>Microsoft Office PowerPoint</Application>
  <PresentationFormat>On-screen Show (4:3)</PresentationFormat>
  <Paragraphs>105</Paragraphs>
  <Slides>23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Times New Roman</vt:lpstr>
      <vt:lpstr>Wingdings</vt:lpstr>
      <vt:lpstr>Wingdings 2</vt:lpstr>
      <vt:lpstr>Ripple</vt:lpstr>
      <vt:lpstr>Bellwork </vt:lpstr>
      <vt:lpstr>The Great Depression</vt:lpstr>
      <vt:lpstr>PowerPoint Presentation</vt:lpstr>
      <vt:lpstr>Depression</vt:lpstr>
      <vt:lpstr>The Causes of the Great Depression</vt:lpstr>
      <vt:lpstr>4 Causes of  the Great Depression</vt:lpstr>
      <vt:lpstr>1. Poor Economic Policies </vt:lpstr>
      <vt:lpstr>Superficial Prosperity </vt:lpstr>
      <vt:lpstr>2. Dependence on Credit/Installment Plan</vt:lpstr>
      <vt:lpstr>3. Uneven Distribution of Wealth </vt:lpstr>
      <vt:lpstr>PowerPoint Presentation</vt:lpstr>
      <vt:lpstr>PowerPoint Presentation</vt:lpstr>
      <vt:lpstr>4. Poor World Economy </vt:lpstr>
      <vt:lpstr>Bad World Economy </vt:lpstr>
      <vt:lpstr>How Stocks Work</vt:lpstr>
      <vt:lpstr>Buying on Margin</vt:lpstr>
      <vt:lpstr>PowerPoint Presentation</vt:lpstr>
      <vt:lpstr>Stock market Crash – October, 1929</vt:lpstr>
      <vt:lpstr>Black Tuesday </vt:lpstr>
      <vt:lpstr>PowerPoint Presentation</vt:lpstr>
      <vt:lpstr>Bank Runs</vt:lpstr>
      <vt:lpstr>PowerPoint Presentation</vt:lpstr>
      <vt:lpstr>Life During the Depression</vt:lpstr>
    </vt:vector>
  </TitlesOfParts>
  <Company>NwN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dc:title>
  <dc:creator>James Verhoeven</dc:creator>
  <cp:lastModifiedBy>Maria Longo</cp:lastModifiedBy>
  <cp:revision>21</cp:revision>
  <dcterms:created xsi:type="dcterms:W3CDTF">2007-01-28T23:56:29Z</dcterms:created>
  <dcterms:modified xsi:type="dcterms:W3CDTF">2016-02-21T18:21:44Z</dcterms:modified>
</cp:coreProperties>
</file>