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5"/>
  </p:notesMasterIdLst>
  <p:sldIdLst>
    <p:sldId id="263" r:id="rId2"/>
    <p:sldId id="256" r:id="rId3"/>
    <p:sldId id="278" r:id="rId4"/>
    <p:sldId id="264" r:id="rId5"/>
    <p:sldId id="262" r:id="rId6"/>
    <p:sldId id="257" r:id="rId7"/>
    <p:sldId id="265" r:id="rId8"/>
    <p:sldId id="266" r:id="rId9"/>
    <p:sldId id="267" r:id="rId10"/>
    <p:sldId id="268" r:id="rId11"/>
    <p:sldId id="271" r:id="rId12"/>
    <p:sldId id="276" r:id="rId13"/>
    <p:sldId id="269" r:id="rId14"/>
    <p:sldId id="270" r:id="rId15"/>
    <p:sldId id="272" r:id="rId16"/>
    <p:sldId id="258" r:id="rId17"/>
    <p:sldId id="277" r:id="rId18"/>
    <p:sldId id="261" r:id="rId19"/>
    <p:sldId id="273" r:id="rId20"/>
    <p:sldId id="260" r:id="rId21"/>
    <p:sldId id="274" r:id="rId22"/>
    <p:sldId id="279" r:id="rId23"/>
    <p:sldId id="275" r:id="rId24"/>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9210" autoAdjust="0"/>
    <p:restoredTop sz="84936" autoAdjust="0"/>
  </p:normalViewPr>
  <p:slideViewPr>
    <p:cSldViewPr>
      <p:cViewPr varScale="1">
        <p:scale>
          <a:sx n="62" d="100"/>
          <a:sy n="62" d="100"/>
        </p:scale>
        <p:origin x="984" y="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endParaRPr lang="en-US"/>
          </a:p>
        </p:txBody>
      </p:sp>
      <p:sp>
        <p:nvSpPr>
          <p:cNvPr id="1331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endParaRPr lang="en-US"/>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331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31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endParaRPr lang="en-US"/>
          </a:p>
        </p:txBody>
      </p:sp>
      <p:sp>
        <p:nvSpPr>
          <p:cNvPr id="1331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C82E06BD-EEA8-43BC-AF81-1814B1B16C13}"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p:spPr>
      </p:sp>
      <p:sp>
        <p:nvSpPr>
          <p:cNvPr id="307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30724" name="Slide Number Placeholder 3"/>
          <p:cNvSpPr>
            <a:spLocks noGrp="1"/>
          </p:cNvSpPr>
          <p:nvPr>
            <p:ph type="sldNum" sz="quarter" idx="5"/>
          </p:nvPr>
        </p:nvSpPr>
        <p:spPr bwMode="auto">
          <a:noFill/>
          <a:ln>
            <a:miter lim="800000"/>
            <a:headEnd/>
            <a:tailEnd/>
          </a:ln>
        </p:spPr>
        <p:txBody>
          <a:bodyPr/>
          <a:lstStyle/>
          <a:p>
            <a:fld id="{41C5B0F3-756D-44D9-9F51-6C6E55EC78E2}" type="slidenum">
              <a:rPr lang="en-US"/>
              <a:pPr/>
              <a:t>5</a:t>
            </a:fld>
            <a:endParaRPr lang="en-US"/>
          </a:p>
        </p:txBody>
      </p:sp>
    </p:spTree>
    <p:extLst>
      <p:ext uri="{BB962C8B-B14F-4D97-AF65-F5344CB8AC3E}">
        <p14:creationId xmlns:p14="http://schemas.microsoft.com/office/powerpoint/2010/main" val="1244609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4350CA8-D736-4B13-AC9E-A2C1F07138F0}" type="slidenum">
              <a:rPr lang="en-US"/>
              <a:pPr/>
              <a:t>6</a:t>
            </a:fld>
            <a:endParaRPr lang="en-US"/>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p:txBody>
          <a:bodyPr/>
          <a:lstStyle/>
          <a:p>
            <a:pPr>
              <a:lnSpc>
                <a:spcPct val="90000"/>
              </a:lnSpc>
            </a:pPr>
            <a:r>
              <a:rPr lang="en-US" sz="1000" dirty="0"/>
              <a:t>Poor Economic Policies: Gov’t policies had stressed the profits of businesses.  Following WWI many businesses produced the maximum number of goods they could, flooded the market and people spent their cash – things seemed rosy.  However, these good times could not be sustained for the long-term.  Also farmers had been producing food for the world during WWI, to do this many had borrowed heavily and had to continue to produce as much as they could to pay their debts.  However, as demand decreased supply increased leading to a catastrophic falling of prices.</a:t>
            </a:r>
          </a:p>
          <a:p>
            <a:pPr>
              <a:lnSpc>
                <a:spcPct val="90000"/>
              </a:lnSpc>
            </a:pPr>
            <a:endParaRPr lang="en-US" sz="1000" dirty="0"/>
          </a:p>
          <a:p>
            <a:pPr>
              <a:lnSpc>
                <a:spcPct val="90000"/>
              </a:lnSpc>
            </a:pPr>
            <a:r>
              <a:rPr lang="en-US" sz="1000" dirty="0"/>
              <a:t>Widespread dependence on credit: The 1920s began with many people spending their WWI loot – money saved up when no consumer goods were being produced.  This led to many businesses extending credit so people would purchase the items.  As the factories continued to produce the stores had to find ways to keep the people buying – credit was the ticket.  This eventually extended itself to the stock market as well in the form of buying on margin – more on this later.</a:t>
            </a:r>
          </a:p>
          <a:p>
            <a:pPr>
              <a:lnSpc>
                <a:spcPct val="90000"/>
              </a:lnSpc>
            </a:pPr>
            <a:endParaRPr lang="en-US" sz="1000" dirty="0"/>
          </a:p>
          <a:p>
            <a:pPr>
              <a:lnSpc>
                <a:spcPct val="90000"/>
              </a:lnSpc>
            </a:pPr>
            <a:r>
              <a:rPr lang="en-US" sz="1000" dirty="0"/>
              <a:t>Uneven distribution of wealth: Although the general American public did see an increase in their income (about 9%) the wealthiest of Americans saw their personal income grow by over 75%!  This uneven distribution of wealth caused many people to simply not have the cash to sustain the economic boom.  Those who did have the cash could not possibly buy enough items sensibly to sustain it.</a:t>
            </a:r>
          </a:p>
          <a:p>
            <a:pPr>
              <a:lnSpc>
                <a:spcPct val="90000"/>
              </a:lnSpc>
            </a:pPr>
            <a:endParaRPr lang="en-US" sz="1000" dirty="0"/>
          </a:p>
          <a:p>
            <a:pPr>
              <a:lnSpc>
                <a:spcPct val="90000"/>
              </a:lnSpc>
            </a:pPr>
            <a:r>
              <a:rPr lang="en-US" sz="1000" dirty="0"/>
              <a:t>Poor World Economy: Although the US enjoyed the 1920s almost no other nation – on the face of the earth – did!  Europe’s economy was in very tough shape, and was barely hanging on, nothing compared to the US economy.  Unfortunately, we did not care.  We had “saved” them during World War One and our Isolationism policies of the 1920s encouraged us to forget about them now.</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2D720C-4190-407A-AD24-AEB661B4B1D2}" type="slidenum">
              <a:rPr lang="en-US"/>
              <a:pPr/>
              <a:t>16</a:t>
            </a:fld>
            <a:endParaRPr lang="en-US"/>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p:txBody>
          <a:bodyPr/>
          <a:lstStyle/>
          <a:p>
            <a:r>
              <a:rPr lang="en-US"/>
              <a:t>Margin was typically 5%, we use 10% here because is it easier math.</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FE23692-27C2-4442-9D9B-F08A61653C67}" type="slidenum">
              <a:rPr lang="en-US"/>
              <a:pPr/>
              <a:t>20</a:t>
            </a:fld>
            <a:endParaRPr lang="en-US"/>
          </a:p>
        </p:txBody>
      </p:sp>
      <p:sp>
        <p:nvSpPr>
          <p:cNvPr id="14338" name="Rectangle 2"/>
          <p:cNvSpPr>
            <a:spLocks noGrp="1" noRot="1" noChangeAspect="1" noChangeArrowheads="1" noTextEdit="1"/>
          </p:cNvSpPr>
          <p:nvPr>
            <p:ph type="sldImg"/>
          </p:nvPr>
        </p:nvSpPr>
        <p:spPr>
          <a:ln/>
        </p:spPr>
      </p:sp>
      <p:sp>
        <p:nvSpPr>
          <p:cNvPr id="14339" name="Rectangle 3"/>
          <p:cNvSpPr>
            <a:spLocks noGrp="1" noChangeArrowheads="1"/>
          </p:cNvSpPr>
          <p:nvPr>
            <p:ph type="body" idx="1"/>
          </p:nvPr>
        </p:nvSpPr>
        <p:spPr/>
        <p:txBody>
          <a:bodyPr/>
          <a:lstStyle/>
          <a:p>
            <a:r>
              <a:rPr lang="en-US"/>
              <a:t>1. What does the cartoonist suggest will happen to individuals because of the crash?</a:t>
            </a:r>
          </a:p>
          <a:p>
            <a:r>
              <a:rPr lang="en-US" i="1"/>
              <a:t>It appers as though individuals will be crushed.</a:t>
            </a:r>
            <a:endParaRPr lang="en-US"/>
          </a:p>
          <a:p>
            <a:r>
              <a:rPr lang="en-US"/>
              <a:t>2. How does the cartoonist convey the sense of fear and shock?</a:t>
            </a:r>
          </a:p>
          <a:p>
            <a:r>
              <a:rPr lang="en-US" i="1"/>
              <a:t>Crashing buildings, horrified faces, mob panic in the streets</a:t>
            </a:r>
            <a:endParaRPr lang="en-US"/>
          </a:p>
          <a:p>
            <a:r>
              <a:rPr lang="en-US"/>
              <a:t>3. What do the looks on people’s faces indicate about the impact of the crash?</a:t>
            </a:r>
          </a:p>
          <a:p>
            <a:r>
              <a:rPr lang="en-US" i="1"/>
              <a:t>Their faces show fear, shock, and horror.  Many may feel that their lives are being ruined by this event.</a:t>
            </a:r>
            <a:endParaRPr lang="en-US"/>
          </a:p>
          <a:p>
            <a:endParaRPr lang="en-US" i="1"/>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5122" name="Group 2"/>
          <p:cNvGrpSpPr>
            <a:grpSpLocks/>
          </p:cNvGrpSpPr>
          <p:nvPr/>
        </p:nvGrpSpPr>
        <p:grpSpPr bwMode="auto">
          <a:xfrm>
            <a:off x="3175" y="4267200"/>
            <a:ext cx="9140825" cy="2590800"/>
            <a:chOff x="2" y="2688"/>
            <a:chExt cx="5758" cy="1632"/>
          </a:xfrm>
        </p:grpSpPr>
        <p:sp>
          <p:nvSpPr>
            <p:cNvPr id="5123" name="Freeform 3"/>
            <p:cNvSpPr>
              <a:spLocks/>
            </p:cNvSpPr>
            <p:nvPr/>
          </p:nvSpPr>
          <p:spPr bwMode="hidden">
            <a:xfrm>
              <a:off x="2" y="2688"/>
              <a:ext cx="5758" cy="1632"/>
            </a:xfrm>
            <a:custGeom>
              <a:avLst/>
              <a:gdLst/>
              <a:ahLst/>
              <a:cxnLst>
                <a:cxn ang="0">
                  <a:pos x="5740" y="4316"/>
                </a:cxn>
                <a:cxn ang="0">
                  <a:pos x="0" y="4316"/>
                </a:cxn>
                <a:cxn ang="0">
                  <a:pos x="0" y="0"/>
                </a:cxn>
                <a:cxn ang="0">
                  <a:pos x="5740" y="0"/>
                </a:cxn>
                <a:cxn ang="0">
                  <a:pos x="5740" y="4316"/>
                </a:cxn>
                <a:cxn ang="0">
                  <a:pos x="5740" y="4316"/>
                </a:cxn>
              </a:cxnLst>
              <a:rect l="0" t="0" r="r" b="b"/>
              <a:pathLst>
                <a:path w="5740" h="4316">
                  <a:moveTo>
                    <a:pt x="5740" y="4316"/>
                  </a:moveTo>
                  <a:lnTo>
                    <a:pt x="0" y="4316"/>
                  </a:lnTo>
                  <a:lnTo>
                    <a:pt x="0" y="0"/>
                  </a:lnTo>
                  <a:lnTo>
                    <a:pt x="5740" y="0"/>
                  </a:lnTo>
                  <a:lnTo>
                    <a:pt x="5740" y="4316"/>
                  </a:lnTo>
                  <a:lnTo>
                    <a:pt x="5740" y="4316"/>
                  </a:lnTo>
                  <a:close/>
                </a:path>
              </a:pathLst>
            </a:custGeom>
            <a:gradFill rotWithShape="0">
              <a:gsLst>
                <a:gs pos="0">
                  <a:schemeClr val="bg1"/>
                </a:gs>
                <a:gs pos="100000">
                  <a:schemeClr val="accent2"/>
                </a:gs>
              </a:gsLst>
              <a:lin ang="5400000" scaled="1"/>
            </a:gradFill>
            <a:ln w="9525">
              <a:noFill/>
              <a:round/>
              <a:headEnd/>
              <a:tailEnd/>
            </a:ln>
          </p:spPr>
          <p:txBody>
            <a:bodyPr/>
            <a:lstStyle/>
            <a:p>
              <a:endParaRPr lang="en-US"/>
            </a:p>
          </p:txBody>
        </p:sp>
        <p:grpSp>
          <p:nvGrpSpPr>
            <p:cNvPr id="5124" name="Group 4"/>
            <p:cNvGrpSpPr>
              <a:grpSpLocks/>
            </p:cNvGrpSpPr>
            <p:nvPr userDrawn="1"/>
          </p:nvGrpSpPr>
          <p:grpSpPr bwMode="auto">
            <a:xfrm>
              <a:off x="3528" y="3715"/>
              <a:ext cx="792" cy="521"/>
              <a:chOff x="3527" y="3715"/>
              <a:chExt cx="792" cy="521"/>
            </a:xfrm>
          </p:grpSpPr>
          <p:sp>
            <p:nvSpPr>
              <p:cNvPr id="5125" name="Oval 5"/>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endParaRPr lang="en-US"/>
              </a:p>
            </p:txBody>
          </p:sp>
          <p:sp>
            <p:nvSpPr>
              <p:cNvPr id="5126" name="Oval 6"/>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endParaRPr lang="en-US"/>
              </a:p>
            </p:txBody>
          </p:sp>
          <p:sp>
            <p:nvSpPr>
              <p:cNvPr id="5127" name="Oval 7"/>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endParaRPr lang="en-US"/>
              </a:p>
            </p:txBody>
          </p:sp>
          <p:sp>
            <p:nvSpPr>
              <p:cNvPr id="5128" name="Oval 8"/>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endParaRPr lang="en-US"/>
              </a:p>
            </p:txBody>
          </p:sp>
          <p:sp>
            <p:nvSpPr>
              <p:cNvPr id="5129" name="Oval 9"/>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endParaRPr lang="en-US"/>
              </a:p>
            </p:txBody>
          </p:sp>
          <p:sp>
            <p:nvSpPr>
              <p:cNvPr id="5130" name="Freeform 10"/>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endParaRPr lang="en-US"/>
              </a:p>
            </p:txBody>
          </p:sp>
          <p:sp>
            <p:nvSpPr>
              <p:cNvPr id="5131" name="Freeform 11"/>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endParaRPr lang="en-US"/>
              </a:p>
            </p:txBody>
          </p:sp>
          <p:sp>
            <p:nvSpPr>
              <p:cNvPr id="5132" name="Freeform 12"/>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endParaRPr lang="en-US"/>
              </a:p>
            </p:txBody>
          </p:sp>
          <p:sp>
            <p:nvSpPr>
              <p:cNvPr id="5133" name="Freeform 13"/>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endParaRPr lang="en-US"/>
              </a:p>
            </p:txBody>
          </p:sp>
          <p:sp>
            <p:nvSpPr>
              <p:cNvPr id="5134" name="Freeform 14"/>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endParaRPr lang="en-US"/>
              </a:p>
            </p:txBody>
          </p:sp>
          <p:sp>
            <p:nvSpPr>
              <p:cNvPr id="5135" name="Oval 15"/>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endParaRPr lang="en-US"/>
              </a:p>
            </p:txBody>
          </p:sp>
        </p:grpSp>
        <p:grpSp>
          <p:nvGrpSpPr>
            <p:cNvPr id="5136" name="Group 16"/>
            <p:cNvGrpSpPr>
              <a:grpSpLocks/>
            </p:cNvGrpSpPr>
            <p:nvPr userDrawn="1"/>
          </p:nvGrpSpPr>
          <p:grpSpPr bwMode="auto">
            <a:xfrm>
              <a:off x="1776" y="3631"/>
              <a:ext cx="1626" cy="683"/>
              <a:chOff x="1776" y="3631"/>
              <a:chExt cx="1626" cy="683"/>
            </a:xfrm>
          </p:grpSpPr>
          <p:sp>
            <p:nvSpPr>
              <p:cNvPr id="5137" name="Oval 17"/>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endParaRPr lang="en-US"/>
              </a:p>
            </p:txBody>
          </p:sp>
          <p:sp>
            <p:nvSpPr>
              <p:cNvPr id="5138" name="Oval 18"/>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endParaRPr lang="en-US"/>
              </a:p>
            </p:txBody>
          </p:sp>
          <p:sp>
            <p:nvSpPr>
              <p:cNvPr id="5139" name="Oval 19"/>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endParaRPr lang="en-US"/>
              </a:p>
            </p:txBody>
          </p:sp>
          <p:sp>
            <p:nvSpPr>
              <p:cNvPr id="5140" name="Oval 20"/>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endParaRPr lang="en-US"/>
              </a:p>
            </p:txBody>
          </p:sp>
          <p:sp>
            <p:nvSpPr>
              <p:cNvPr id="5141" name="Oval 21"/>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endParaRPr lang="en-US"/>
              </a:p>
            </p:txBody>
          </p:sp>
          <p:sp>
            <p:nvSpPr>
              <p:cNvPr id="5142" name="Oval 22"/>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endParaRPr lang="en-US"/>
              </a:p>
            </p:txBody>
          </p:sp>
          <p:sp>
            <p:nvSpPr>
              <p:cNvPr id="5143" name="Oval 23"/>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endParaRPr lang="en-US"/>
              </a:p>
            </p:txBody>
          </p:sp>
          <p:sp>
            <p:nvSpPr>
              <p:cNvPr id="5144" name="Oval 24"/>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endParaRPr lang="en-US"/>
              </a:p>
            </p:txBody>
          </p:sp>
          <p:sp>
            <p:nvSpPr>
              <p:cNvPr id="5145" name="Freeform 25"/>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endParaRPr lang="en-US"/>
              </a:p>
            </p:txBody>
          </p:sp>
          <p:sp>
            <p:nvSpPr>
              <p:cNvPr id="5146" name="Freeform 26"/>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endParaRPr lang="en-US"/>
              </a:p>
            </p:txBody>
          </p:sp>
          <p:sp>
            <p:nvSpPr>
              <p:cNvPr id="5147" name="Freeform 27"/>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endParaRPr lang="en-US"/>
              </a:p>
            </p:txBody>
          </p:sp>
          <p:sp>
            <p:nvSpPr>
              <p:cNvPr id="5148" name="Freeform 28"/>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endParaRPr lang="en-US"/>
              </a:p>
            </p:txBody>
          </p:sp>
          <p:sp>
            <p:nvSpPr>
              <p:cNvPr id="5149" name="Freeform 29"/>
              <p:cNvSpPr>
                <a:spLocks/>
              </p:cNvSpPr>
              <p:nvPr/>
            </p:nvSpPr>
            <p:spPr bwMode="hidden">
              <a:xfrm>
                <a:off x="2068" y="3685"/>
                <a:ext cx="835" cy="150"/>
              </a:xfrm>
              <a:custGeom>
                <a:avLst/>
                <a:gdLst/>
                <a:ahLst/>
                <a:cxnLst>
                  <a:cxn ang="0">
                    <a:pos x="518" y="18"/>
                  </a:cxn>
                  <a:cxn ang="0">
                    <a:pos x="597" y="24"/>
                  </a:cxn>
                  <a:cxn ang="0">
                    <a:pos x="682" y="30"/>
                  </a:cxn>
                  <a:cxn ang="0">
                    <a:pos x="755" y="42"/>
                  </a:cxn>
                  <a:cxn ang="0">
                    <a:pos x="828" y="60"/>
                  </a:cxn>
                  <a:cxn ang="0">
                    <a:pos x="835" y="42"/>
                  </a:cxn>
                  <a:cxn ang="0">
                    <a:pos x="761" y="24"/>
                  </a:cxn>
                  <a:cxn ang="0">
                    <a:pos x="688" y="12"/>
                  </a:cxn>
                  <a:cxn ang="0">
                    <a:pos x="603" y="6"/>
                  </a:cxn>
                  <a:cxn ang="0">
                    <a:pos x="518" y="0"/>
                  </a:cxn>
                  <a:cxn ang="0">
                    <a:pos x="372" y="12"/>
                  </a:cxn>
                  <a:cxn ang="0">
                    <a:pos x="232" y="36"/>
                  </a:cxn>
                  <a:cxn ang="0">
                    <a:pos x="110" y="78"/>
                  </a:cxn>
                  <a:cxn ang="0">
                    <a:pos x="0" y="132"/>
                  </a:cxn>
                  <a:cxn ang="0">
                    <a:pos x="19" y="150"/>
                  </a:cxn>
                  <a:cxn ang="0">
                    <a:pos x="122" y="96"/>
                  </a:cxn>
                  <a:cxn ang="0">
                    <a:pos x="244" y="54"/>
                  </a:cxn>
                  <a:cxn ang="0">
                    <a:pos x="378" y="30"/>
                  </a:cxn>
                  <a:cxn ang="0">
                    <a:pos x="518" y="18"/>
                  </a:cxn>
                  <a:cxn ang="0">
                    <a:pos x="518" y="18"/>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lnTo>
                      <a:pt x="518" y="18"/>
                    </a:lnTo>
                    <a:close/>
                  </a:path>
                </a:pathLst>
              </a:custGeom>
              <a:solidFill>
                <a:schemeClr val="accent2"/>
              </a:solidFill>
              <a:ln w="9525">
                <a:noFill/>
                <a:round/>
                <a:headEnd/>
                <a:tailEnd/>
              </a:ln>
            </p:spPr>
            <p:txBody>
              <a:bodyPr/>
              <a:lstStyle/>
              <a:p>
                <a:endParaRPr lang="en-US"/>
              </a:p>
            </p:txBody>
          </p:sp>
          <p:sp>
            <p:nvSpPr>
              <p:cNvPr id="5150" name="Freeform 30"/>
              <p:cNvSpPr>
                <a:spLocks/>
              </p:cNvSpPr>
              <p:nvPr/>
            </p:nvSpPr>
            <p:spPr bwMode="hidden">
              <a:xfrm>
                <a:off x="1867" y="3853"/>
                <a:ext cx="171" cy="461"/>
              </a:xfrm>
              <a:custGeom>
                <a:avLst/>
                <a:gdLst/>
                <a:ahLst/>
                <a:cxnLst>
                  <a:cxn ang="0">
                    <a:pos x="31" y="263"/>
                  </a:cxn>
                  <a:cxn ang="0">
                    <a:pos x="43" y="191"/>
                  </a:cxn>
                  <a:cxn ang="0">
                    <a:pos x="67" y="131"/>
                  </a:cxn>
                  <a:cxn ang="0">
                    <a:pos x="116" y="72"/>
                  </a:cxn>
                  <a:cxn ang="0">
                    <a:pos x="171" y="18"/>
                  </a:cxn>
                  <a:cxn ang="0">
                    <a:pos x="153" y="0"/>
                  </a:cxn>
                  <a:cxn ang="0">
                    <a:pos x="86" y="60"/>
                  </a:cxn>
                  <a:cxn ang="0">
                    <a:pos x="43" y="120"/>
                  </a:cxn>
                  <a:cxn ang="0">
                    <a:pos x="13" y="191"/>
                  </a:cxn>
                  <a:cxn ang="0">
                    <a:pos x="0" y="263"/>
                  </a:cxn>
                  <a:cxn ang="0">
                    <a:pos x="6" y="317"/>
                  </a:cxn>
                  <a:cxn ang="0">
                    <a:pos x="25" y="365"/>
                  </a:cxn>
                  <a:cxn ang="0">
                    <a:pos x="49" y="413"/>
                  </a:cxn>
                  <a:cxn ang="0">
                    <a:pos x="86" y="461"/>
                  </a:cxn>
                  <a:cxn ang="0">
                    <a:pos x="122" y="461"/>
                  </a:cxn>
                  <a:cxn ang="0">
                    <a:pos x="86" y="413"/>
                  </a:cxn>
                  <a:cxn ang="0">
                    <a:pos x="55" y="365"/>
                  </a:cxn>
                  <a:cxn ang="0">
                    <a:pos x="37" y="317"/>
                  </a:cxn>
                  <a:cxn ang="0">
                    <a:pos x="31" y="263"/>
                  </a:cxn>
                  <a:cxn ang="0">
                    <a:pos x="31" y="263"/>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lnTo>
                      <a:pt x="31" y="263"/>
                    </a:lnTo>
                    <a:close/>
                  </a:path>
                </a:pathLst>
              </a:custGeom>
              <a:solidFill>
                <a:schemeClr val="accent2"/>
              </a:solidFill>
              <a:ln w="9525">
                <a:noFill/>
                <a:round/>
                <a:headEnd/>
                <a:tailEnd/>
              </a:ln>
            </p:spPr>
            <p:txBody>
              <a:bodyPr/>
              <a:lstStyle/>
              <a:p>
                <a:endParaRPr lang="en-US"/>
              </a:p>
            </p:txBody>
          </p:sp>
          <p:sp>
            <p:nvSpPr>
              <p:cNvPr id="5151" name="Freeform 31"/>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endParaRPr lang="en-US"/>
              </a:p>
            </p:txBody>
          </p:sp>
          <p:sp>
            <p:nvSpPr>
              <p:cNvPr id="5152" name="Freeform 32"/>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endParaRPr lang="en-US"/>
              </a:p>
            </p:txBody>
          </p:sp>
          <p:sp>
            <p:nvSpPr>
              <p:cNvPr id="5153" name="Freeform 33"/>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endParaRPr lang="en-US"/>
              </a:p>
            </p:txBody>
          </p:sp>
          <p:sp>
            <p:nvSpPr>
              <p:cNvPr id="5154" name="Freeform 34"/>
              <p:cNvSpPr>
                <a:spLocks/>
              </p:cNvSpPr>
              <p:nvPr/>
            </p:nvSpPr>
            <p:spPr bwMode="hidden">
              <a:xfrm>
                <a:off x="1776" y="3673"/>
                <a:ext cx="481" cy="641"/>
              </a:xfrm>
              <a:custGeom>
                <a:avLst/>
                <a:gdLst/>
                <a:ahLst/>
                <a:cxnLst>
                  <a:cxn ang="0">
                    <a:pos x="18" y="443"/>
                  </a:cxn>
                  <a:cxn ang="0">
                    <a:pos x="24" y="371"/>
                  </a:cxn>
                  <a:cxn ang="0">
                    <a:pos x="55" y="305"/>
                  </a:cxn>
                  <a:cxn ang="0">
                    <a:pos x="91" y="246"/>
                  </a:cxn>
                  <a:cxn ang="0">
                    <a:pos x="146" y="186"/>
                  </a:cxn>
                  <a:cxn ang="0">
                    <a:pos x="213" y="132"/>
                  </a:cxn>
                  <a:cxn ang="0">
                    <a:pos x="292" y="84"/>
                  </a:cxn>
                  <a:cxn ang="0">
                    <a:pos x="384" y="48"/>
                  </a:cxn>
                  <a:cxn ang="0">
                    <a:pos x="481" y="12"/>
                  </a:cxn>
                  <a:cxn ang="0">
                    <a:pos x="457" y="0"/>
                  </a:cxn>
                  <a:cxn ang="0">
                    <a:pos x="359" y="36"/>
                  </a:cxn>
                  <a:cxn ang="0">
                    <a:pos x="274" y="78"/>
                  </a:cxn>
                  <a:cxn ang="0">
                    <a:pos x="195" y="126"/>
                  </a:cxn>
                  <a:cxn ang="0">
                    <a:pos x="128" y="180"/>
                  </a:cxn>
                  <a:cxn ang="0">
                    <a:pos x="73" y="240"/>
                  </a:cxn>
                  <a:cxn ang="0">
                    <a:pos x="37" y="305"/>
                  </a:cxn>
                  <a:cxn ang="0">
                    <a:pos x="6" y="371"/>
                  </a:cxn>
                  <a:cxn ang="0">
                    <a:pos x="0" y="443"/>
                  </a:cxn>
                  <a:cxn ang="0">
                    <a:pos x="6" y="497"/>
                  </a:cxn>
                  <a:cxn ang="0">
                    <a:pos x="18" y="545"/>
                  </a:cxn>
                  <a:cxn ang="0">
                    <a:pos x="43" y="593"/>
                  </a:cxn>
                  <a:cxn ang="0">
                    <a:pos x="73" y="641"/>
                  </a:cxn>
                  <a:cxn ang="0">
                    <a:pos x="97" y="641"/>
                  </a:cxn>
                  <a:cxn ang="0">
                    <a:pos x="67" y="593"/>
                  </a:cxn>
                  <a:cxn ang="0">
                    <a:pos x="43" y="545"/>
                  </a:cxn>
                  <a:cxn ang="0">
                    <a:pos x="24" y="497"/>
                  </a:cxn>
                  <a:cxn ang="0">
                    <a:pos x="18" y="443"/>
                  </a:cxn>
                  <a:cxn ang="0">
                    <a:pos x="18" y="443"/>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lnTo>
                      <a:pt x="18" y="443"/>
                    </a:lnTo>
                    <a:close/>
                  </a:path>
                </a:pathLst>
              </a:custGeom>
              <a:solidFill>
                <a:schemeClr val="accent2"/>
              </a:solidFill>
              <a:ln w="9525">
                <a:noFill/>
                <a:round/>
                <a:headEnd/>
                <a:tailEnd/>
              </a:ln>
            </p:spPr>
            <p:txBody>
              <a:bodyPr/>
              <a:lstStyle/>
              <a:p>
                <a:endParaRPr lang="en-US"/>
              </a:p>
            </p:txBody>
          </p:sp>
        </p:grpSp>
        <p:grpSp>
          <p:nvGrpSpPr>
            <p:cNvPr id="5155" name="Group 35"/>
            <p:cNvGrpSpPr>
              <a:grpSpLocks/>
            </p:cNvGrpSpPr>
            <p:nvPr userDrawn="1"/>
          </p:nvGrpSpPr>
          <p:grpSpPr bwMode="auto">
            <a:xfrm>
              <a:off x="4128" y="3360"/>
              <a:ext cx="1351" cy="821"/>
              <a:chOff x="4128" y="3360"/>
              <a:chExt cx="1351" cy="821"/>
            </a:xfrm>
          </p:grpSpPr>
          <p:sp>
            <p:nvSpPr>
              <p:cNvPr id="5156" name="Freeform 36"/>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endParaRPr lang="en-US"/>
              </a:p>
            </p:txBody>
          </p:sp>
          <p:sp>
            <p:nvSpPr>
              <p:cNvPr id="5157" name="Freeform 37"/>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endParaRPr lang="en-US"/>
              </a:p>
            </p:txBody>
          </p:sp>
          <p:sp>
            <p:nvSpPr>
              <p:cNvPr id="5158" name="Freeform 38"/>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endParaRPr lang="en-US"/>
              </a:p>
            </p:txBody>
          </p:sp>
          <p:sp>
            <p:nvSpPr>
              <p:cNvPr id="5159" name="Freeform 39"/>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endParaRPr lang="en-US"/>
              </a:p>
            </p:txBody>
          </p:sp>
          <p:sp>
            <p:nvSpPr>
              <p:cNvPr id="5160" name="Freeform 40"/>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endParaRPr lang="en-US"/>
              </a:p>
            </p:txBody>
          </p:sp>
          <p:sp>
            <p:nvSpPr>
              <p:cNvPr id="5161" name="Freeform 41"/>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endParaRPr lang="en-US"/>
              </a:p>
            </p:txBody>
          </p:sp>
          <p:sp>
            <p:nvSpPr>
              <p:cNvPr id="5162" name="Freeform 42"/>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endParaRPr lang="en-US"/>
              </a:p>
            </p:txBody>
          </p:sp>
          <p:sp>
            <p:nvSpPr>
              <p:cNvPr id="5163" name="Freeform 43"/>
              <p:cNvSpPr>
                <a:spLocks/>
              </p:cNvSpPr>
              <p:nvPr/>
            </p:nvSpPr>
            <p:spPr bwMode="hidden">
              <a:xfrm>
                <a:off x="4445" y="3552"/>
                <a:ext cx="717" cy="431"/>
              </a:xfrm>
              <a:custGeom>
                <a:avLst/>
                <a:gdLst/>
                <a:ahLst/>
                <a:cxnLst>
                  <a:cxn ang="0">
                    <a:pos x="693" y="216"/>
                  </a:cxn>
                  <a:cxn ang="0">
                    <a:pos x="687" y="257"/>
                  </a:cxn>
                  <a:cxn ang="0">
                    <a:pos x="669" y="293"/>
                  </a:cxn>
                  <a:cxn ang="0">
                    <a:pos x="633" y="329"/>
                  </a:cxn>
                  <a:cxn ang="0">
                    <a:pos x="598" y="359"/>
                  </a:cxn>
                  <a:cxn ang="0">
                    <a:pos x="544" y="383"/>
                  </a:cxn>
                  <a:cxn ang="0">
                    <a:pos x="490" y="401"/>
                  </a:cxn>
                  <a:cxn ang="0">
                    <a:pos x="424" y="413"/>
                  </a:cxn>
                  <a:cxn ang="0">
                    <a:pos x="359" y="419"/>
                  </a:cxn>
                  <a:cxn ang="0">
                    <a:pos x="293" y="413"/>
                  </a:cxn>
                  <a:cxn ang="0">
                    <a:pos x="227" y="401"/>
                  </a:cxn>
                  <a:cxn ang="0">
                    <a:pos x="173" y="383"/>
                  </a:cxn>
                  <a:cxn ang="0">
                    <a:pos x="119" y="359"/>
                  </a:cxn>
                  <a:cxn ang="0">
                    <a:pos x="84" y="329"/>
                  </a:cxn>
                  <a:cxn ang="0">
                    <a:pos x="48" y="293"/>
                  </a:cxn>
                  <a:cxn ang="0">
                    <a:pos x="30" y="257"/>
                  </a:cxn>
                  <a:cxn ang="0">
                    <a:pos x="24" y="216"/>
                  </a:cxn>
                  <a:cxn ang="0">
                    <a:pos x="30" y="174"/>
                  </a:cxn>
                  <a:cxn ang="0">
                    <a:pos x="48" y="138"/>
                  </a:cxn>
                  <a:cxn ang="0">
                    <a:pos x="84" y="102"/>
                  </a:cxn>
                  <a:cxn ang="0">
                    <a:pos x="119" y="72"/>
                  </a:cxn>
                  <a:cxn ang="0">
                    <a:pos x="173" y="48"/>
                  </a:cxn>
                  <a:cxn ang="0">
                    <a:pos x="227" y="30"/>
                  </a:cxn>
                  <a:cxn ang="0">
                    <a:pos x="293" y="18"/>
                  </a:cxn>
                  <a:cxn ang="0">
                    <a:pos x="359" y="12"/>
                  </a:cxn>
                  <a:cxn ang="0">
                    <a:pos x="418" y="18"/>
                  </a:cxn>
                  <a:cxn ang="0">
                    <a:pos x="478" y="30"/>
                  </a:cxn>
                  <a:cxn ang="0">
                    <a:pos x="532" y="48"/>
                  </a:cxn>
                  <a:cxn ang="0">
                    <a:pos x="580" y="66"/>
                  </a:cxn>
                  <a:cxn ang="0">
                    <a:pos x="586" y="48"/>
                  </a:cxn>
                  <a:cxn ang="0">
                    <a:pos x="478" y="12"/>
                  </a:cxn>
                  <a:cxn ang="0">
                    <a:pos x="418" y="6"/>
                  </a:cxn>
                  <a:cxn ang="0">
                    <a:pos x="359" y="0"/>
                  </a:cxn>
                  <a:cxn ang="0">
                    <a:pos x="287" y="6"/>
                  </a:cxn>
                  <a:cxn ang="0">
                    <a:pos x="221" y="18"/>
                  </a:cxn>
                  <a:cxn ang="0">
                    <a:pos x="161" y="36"/>
                  </a:cxn>
                  <a:cxn ang="0">
                    <a:pos x="107" y="66"/>
                  </a:cxn>
                  <a:cxn ang="0">
                    <a:pos x="60" y="96"/>
                  </a:cxn>
                  <a:cxn ang="0">
                    <a:pos x="30" y="132"/>
                  </a:cxn>
                  <a:cxn ang="0">
                    <a:pos x="6" y="174"/>
                  </a:cxn>
                  <a:cxn ang="0">
                    <a:pos x="0" y="216"/>
                  </a:cxn>
                  <a:cxn ang="0">
                    <a:pos x="6" y="257"/>
                  </a:cxn>
                  <a:cxn ang="0">
                    <a:pos x="30" y="299"/>
                  </a:cxn>
                  <a:cxn ang="0">
                    <a:pos x="60" y="335"/>
                  </a:cxn>
                  <a:cxn ang="0">
                    <a:pos x="107" y="371"/>
                  </a:cxn>
                  <a:cxn ang="0">
                    <a:pos x="161" y="395"/>
                  </a:cxn>
                  <a:cxn ang="0">
                    <a:pos x="221" y="413"/>
                  </a:cxn>
                  <a:cxn ang="0">
                    <a:pos x="287" y="425"/>
                  </a:cxn>
                  <a:cxn ang="0">
                    <a:pos x="359" y="431"/>
                  </a:cxn>
                  <a:cxn ang="0">
                    <a:pos x="430" y="425"/>
                  </a:cxn>
                  <a:cxn ang="0">
                    <a:pos x="496" y="413"/>
                  </a:cxn>
                  <a:cxn ang="0">
                    <a:pos x="562" y="395"/>
                  </a:cxn>
                  <a:cxn ang="0">
                    <a:pos x="610" y="371"/>
                  </a:cxn>
                  <a:cxn ang="0">
                    <a:pos x="657" y="335"/>
                  </a:cxn>
                  <a:cxn ang="0">
                    <a:pos x="687" y="299"/>
                  </a:cxn>
                  <a:cxn ang="0">
                    <a:pos x="711" y="257"/>
                  </a:cxn>
                  <a:cxn ang="0">
                    <a:pos x="717" y="216"/>
                  </a:cxn>
                  <a:cxn ang="0">
                    <a:pos x="717" y="204"/>
                  </a:cxn>
                  <a:cxn ang="0">
                    <a:pos x="711" y="192"/>
                  </a:cxn>
                  <a:cxn ang="0">
                    <a:pos x="687" y="198"/>
                  </a:cxn>
                  <a:cxn ang="0">
                    <a:pos x="693" y="210"/>
                  </a:cxn>
                  <a:cxn ang="0">
                    <a:pos x="693" y="216"/>
                  </a:cxn>
                  <a:cxn ang="0">
                    <a:pos x="693" y="216"/>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lnTo>
                      <a:pt x="693" y="216"/>
                    </a:lnTo>
                    <a:close/>
                  </a:path>
                </a:pathLst>
              </a:custGeom>
              <a:solidFill>
                <a:schemeClr val="accent2"/>
              </a:solidFill>
              <a:ln w="9525">
                <a:noFill/>
                <a:round/>
                <a:headEnd/>
                <a:tailEnd/>
              </a:ln>
            </p:spPr>
            <p:txBody>
              <a:bodyPr/>
              <a:lstStyle/>
              <a:p>
                <a:endParaRPr lang="en-US"/>
              </a:p>
            </p:txBody>
          </p:sp>
          <p:sp>
            <p:nvSpPr>
              <p:cNvPr id="5164" name="Freeform 44"/>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endParaRPr lang="en-US"/>
              </a:p>
            </p:txBody>
          </p:sp>
          <p:sp>
            <p:nvSpPr>
              <p:cNvPr id="5165" name="Freeform 45"/>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endParaRPr lang="en-US"/>
              </a:p>
            </p:txBody>
          </p:sp>
          <p:sp>
            <p:nvSpPr>
              <p:cNvPr id="5166" name="Freeform 46"/>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endParaRPr lang="en-US"/>
              </a:p>
            </p:txBody>
          </p:sp>
          <p:sp>
            <p:nvSpPr>
              <p:cNvPr id="5167" name="Oval 47"/>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endParaRPr lang="en-US"/>
              </a:p>
            </p:txBody>
          </p:sp>
          <p:sp>
            <p:nvSpPr>
              <p:cNvPr id="5168" name="Oval 48"/>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endParaRPr lang="en-US"/>
              </a:p>
            </p:txBody>
          </p:sp>
          <p:sp>
            <p:nvSpPr>
              <p:cNvPr id="5169" name="Oval 49"/>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endParaRPr lang="en-US"/>
              </a:p>
            </p:txBody>
          </p:sp>
          <p:sp>
            <p:nvSpPr>
              <p:cNvPr id="5170" name="Oval 50"/>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endParaRPr lang="en-US"/>
              </a:p>
            </p:txBody>
          </p:sp>
          <p:sp>
            <p:nvSpPr>
              <p:cNvPr id="5171" name="Oval 51"/>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endParaRPr lang="en-US"/>
              </a:p>
            </p:txBody>
          </p:sp>
          <p:sp>
            <p:nvSpPr>
              <p:cNvPr id="5172" name="Oval 52"/>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endParaRPr lang="en-US"/>
              </a:p>
            </p:txBody>
          </p:sp>
        </p:grpSp>
        <p:grpSp>
          <p:nvGrpSpPr>
            <p:cNvPr id="5173" name="Group 53"/>
            <p:cNvGrpSpPr>
              <a:grpSpLocks/>
            </p:cNvGrpSpPr>
            <p:nvPr userDrawn="1"/>
          </p:nvGrpSpPr>
          <p:grpSpPr bwMode="auto">
            <a:xfrm>
              <a:off x="5280" y="3024"/>
              <a:ext cx="425" cy="258"/>
              <a:chOff x="5280" y="3024"/>
              <a:chExt cx="425" cy="258"/>
            </a:xfrm>
          </p:grpSpPr>
          <p:sp>
            <p:nvSpPr>
              <p:cNvPr id="5174" name="Freeform 54"/>
              <p:cNvSpPr>
                <a:spLocks/>
              </p:cNvSpPr>
              <p:nvPr/>
            </p:nvSpPr>
            <p:spPr bwMode="hidden">
              <a:xfrm>
                <a:off x="5280" y="3186"/>
                <a:ext cx="383" cy="96"/>
              </a:xfrm>
              <a:custGeom>
                <a:avLst/>
                <a:gdLst/>
                <a:ahLst/>
                <a:cxnLst>
                  <a:cxn ang="0">
                    <a:pos x="209" y="96"/>
                  </a:cxn>
                  <a:cxn ang="0">
                    <a:pos x="143" y="90"/>
                  </a:cxn>
                  <a:cxn ang="0">
                    <a:pos x="83" y="66"/>
                  </a:cxn>
                  <a:cxn ang="0">
                    <a:pos x="35" y="36"/>
                  </a:cxn>
                  <a:cxn ang="0">
                    <a:pos x="6" y="0"/>
                  </a:cxn>
                  <a:cxn ang="0">
                    <a:pos x="0" y="6"/>
                  </a:cxn>
                  <a:cxn ang="0">
                    <a:pos x="29" y="42"/>
                  </a:cxn>
                  <a:cxn ang="0">
                    <a:pos x="77" y="72"/>
                  </a:cxn>
                  <a:cxn ang="0">
                    <a:pos x="137" y="90"/>
                  </a:cxn>
                  <a:cxn ang="0">
                    <a:pos x="209" y="96"/>
                  </a:cxn>
                  <a:cxn ang="0">
                    <a:pos x="263" y="90"/>
                  </a:cxn>
                  <a:cxn ang="0">
                    <a:pos x="311" y="84"/>
                  </a:cxn>
                  <a:cxn ang="0">
                    <a:pos x="352" y="66"/>
                  </a:cxn>
                  <a:cxn ang="0">
                    <a:pos x="382" y="42"/>
                  </a:cxn>
                  <a:cxn ang="0">
                    <a:pos x="376" y="42"/>
                  </a:cxn>
                  <a:cxn ang="0">
                    <a:pos x="346" y="66"/>
                  </a:cxn>
                  <a:cxn ang="0">
                    <a:pos x="305" y="78"/>
                  </a:cxn>
                  <a:cxn ang="0">
                    <a:pos x="263" y="90"/>
                  </a:cxn>
                  <a:cxn ang="0">
                    <a:pos x="209" y="96"/>
                  </a:cxn>
                  <a:cxn ang="0">
                    <a:pos x="209" y="96"/>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lnTo>
                      <a:pt x="209" y="96"/>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en-US"/>
              </a:p>
            </p:txBody>
          </p:sp>
          <p:sp>
            <p:nvSpPr>
              <p:cNvPr id="5175" name="Freeform 55"/>
              <p:cNvSpPr>
                <a:spLocks/>
              </p:cNvSpPr>
              <p:nvPr/>
            </p:nvSpPr>
            <p:spPr bwMode="hidden">
              <a:xfrm>
                <a:off x="5315" y="3024"/>
                <a:ext cx="258" cy="54"/>
              </a:xfrm>
              <a:custGeom>
                <a:avLst/>
                <a:gdLst/>
                <a:ahLst/>
                <a:cxnLst>
                  <a:cxn ang="0">
                    <a:pos x="174" y="0"/>
                  </a:cxn>
                  <a:cxn ang="0">
                    <a:pos x="216" y="6"/>
                  </a:cxn>
                  <a:cxn ang="0">
                    <a:pos x="258" y="12"/>
                  </a:cxn>
                  <a:cxn ang="0">
                    <a:pos x="252" y="6"/>
                  </a:cxn>
                  <a:cxn ang="0">
                    <a:pos x="216" y="0"/>
                  </a:cxn>
                  <a:cxn ang="0">
                    <a:pos x="174" y="0"/>
                  </a:cxn>
                  <a:cxn ang="0">
                    <a:pos x="120" y="6"/>
                  </a:cxn>
                  <a:cxn ang="0">
                    <a:pos x="78" y="12"/>
                  </a:cxn>
                  <a:cxn ang="0">
                    <a:pos x="36" y="30"/>
                  </a:cxn>
                  <a:cxn ang="0">
                    <a:pos x="0" y="48"/>
                  </a:cxn>
                  <a:cxn ang="0">
                    <a:pos x="6" y="54"/>
                  </a:cxn>
                  <a:cxn ang="0">
                    <a:pos x="36" y="36"/>
                  </a:cxn>
                  <a:cxn ang="0">
                    <a:pos x="78" y="18"/>
                  </a:cxn>
                  <a:cxn ang="0">
                    <a:pos x="120" y="6"/>
                  </a:cxn>
                  <a:cxn ang="0">
                    <a:pos x="174" y="0"/>
                  </a:cxn>
                  <a:cxn ang="0">
                    <a:pos x="174" y="0"/>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lnTo>
                      <a:pt x="174" y="0"/>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en-US"/>
              </a:p>
            </p:txBody>
          </p:sp>
          <p:sp>
            <p:nvSpPr>
              <p:cNvPr id="5176" name="Freeform 56"/>
              <p:cNvSpPr>
                <a:spLocks/>
              </p:cNvSpPr>
              <p:nvPr/>
            </p:nvSpPr>
            <p:spPr bwMode="hidden">
              <a:xfrm>
                <a:off x="5645" y="3066"/>
                <a:ext cx="60" cy="156"/>
              </a:xfrm>
              <a:custGeom>
                <a:avLst/>
                <a:gdLst/>
                <a:ahLst/>
                <a:cxnLst>
                  <a:cxn ang="0">
                    <a:pos x="54" y="90"/>
                  </a:cxn>
                  <a:cxn ang="0">
                    <a:pos x="48" y="126"/>
                  </a:cxn>
                  <a:cxn ang="0">
                    <a:pos x="24" y="156"/>
                  </a:cxn>
                  <a:cxn ang="0">
                    <a:pos x="30" y="156"/>
                  </a:cxn>
                  <a:cxn ang="0">
                    <a:pos x="54" y="126"/>
                  </a:cxn>
                  <a:cxn ang="0">
                    <a:pos x="60" y="90"/>
                  </a:cxn>
                  <a:cxn ang="0">
                    <a:pos x="54" y="66"/>
                  </a:cxn>
                  <a:cxn ang="0">
                    <a:pos x="48" y="42"/>
                  </a:cxn>
                  <a:cxn ang="0">
                    <a:pos x="30" y="18"/>
                  </a:cxn>
                  <a:cxn ang="0">
                    <a:pos x="6" y="0"/>
                  </a:cxn>
                  <a:cxn ang="0">
                    <a:pos x="0" y="6"/>
                  </a:cxn>
                  <a:cxn ang="0">
                    <a:pos x="24" y="24"/>
                  </a:cxn>
                  <a:cxn ang="0">
                    <a:pos x="42" y="42"/>
                  </a:cxn>
                  <a:cxn ang="0">
                    <a:pos x="48" y="66"/>
                  </a:cxn>
                  <a:cxn ang="0">
                    <a:pos x="54" y="90"/>
                  </a:cxn>
                  <a:cxn ang="0">
                    <a:pos x="54" y="90"/>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lnTo>
                      <a:pt x="54" y="90"/>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en-US"/>
              </a:p>
            </p:txBody>
          </p:sp>
          <p:sp>
            <p:nvSpPr>
              <p:cNvPr id="5177" name="Freeform 57"/>
              <p:cNvSpPr>
                <a:spLocks/>
              </p:cNvSpPr>
              <p:nvPr/>
            </p:nvSpPr>
            <p:spPr bwMode="hidden">
              <a:xfrm>
                <a:off x="5375" y="3246"/>
                <a:ext cx="192" cy="18"/>
              </a:xfrm>
              <a:custGeom>
                <a:avLst/>
                <a:gdLst/>
                <a:ahLst/>
                <a:cxnLst>
                  <a:cxn ang="0">
                    <a:pos x="114" y="12"/>
                  </a:cxn>
                  <a:cxn ang="0">
                    <a:pos x="72" y="6"/>
                  </a:cxn>
                  <a:cxn ang="0">
                    <a:pos x="30" y="0"/>
                  </a:cxn>
                  <a:cxn ang="0">
                    <a:pos x="0" y="0"/>
                  </a:cxn>
                  <a:cxn ang="0">
                    <a:pos x="54" y="12"/>
                  </a:cxn>
                  <a:cxn ang="0">
                    <a:pos x="114" y="18"/>
                  </a:cxn>
                  <a:cxn ang="0">
                    <a:pos x="156" y="18"/>
                  </a:cxn>
                  <a:cxn ang="0">
                    <a:pos x="192" y="12"/>
                  </a:cxn>
                  <a:cxn ang="0">
                    <a:pos x="186" y="0"/>
                  </a:cxn>
                  <a:cxn ang="0">
                    <a:pos x="150" y="6"/>
                  </a:cxn>
                  <a:cxn ang="0">
                    <a:pos x="114" y="12"/>
                  </a:cxn>
                  <a:cxn ang="0">
                    <a:pos x="114" y="12"/>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lnTo>
                      <a:pt x="114" y="12"/>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en-US"/>
              </a:p>
            </p:txBody>
          </p:sp>
          <p:sp>
            <p:nvSpPr>
              <p:cNvPr id="5178" name="Freeform 58"/>
              <p:cNvSpPr>
                <a:spLocks/>
              </p:cNvSpPr>
              <p:nvPr/>
            </p:nvSpPr>
            <p:spPr bwMode="hidden">
              <a:xfrm>
                <a:off x="5304" y="3042"/>
                <a:ext cx="161" cy="186"/>
              </a:xfrm>
              <a:custGeom>
                <a:avLst/>
                <a:gdLst/>
                <a:ahLst/>
                <a:cxnLst>
                  <a:cxn ang="0">
                    <a:pos x="11" y="114"/>
                  </a:cxn>
                  <a:cxn ang="0">
                    <a:pos x="17" y="96"/>
                  </a:cxn>
                  <a:cxn ang="0">
                    <a:pos x="23" y="78"/>
                  </a:cxn>
                  <a:cxn ang="0">
                    <a:pos x="53" y="42"/>
                  </a:cxn>
                  <a:cxn ang="0">
                    <a:pos x="101" y="18"/>
                  </a:cxn>
                  <a:cxn ang="0">
                    <a:pos x="155" y="6"/>
                  </a:cxn>
                  <a:cxn ang="0">
                    <a:pos x="161" y="0"/>
                  </a:cxn>
                  <a:cxn ang="0">
                    <a:pos x="95" y="12"/>
                  </a:cxn>
                  <a:cxn ang="0">
                    <a:pos x="47" y="36"/>
                  </a:cxn>
                  <a:cxn ang="0">
                    <a:pos x="11" y="72"/>
                  </a:cxn>
                  <a:cxn ang="0">
                    <a:pos x="5" y="90"/>
                  </a:cxn>
                  <a:cxn ang="0">
                    <a:pos x="0" y="114"/>
                  </a:cxn>
                  <a:cxn ang="0">
                    <a:pos x="11" y="150"/>
                  </a:cxn>
                  <a:cxn ang="0">
                    <a:pos x="23" y="168"/>
                  </a:cxn>
                  <a:cxn ang="0">
                    <a:pos x="41" y="186"/>
                  </a:cxn>
                  <a:cxn ang="0">
                    <a:pos x="65" y="186"/>
                  </a:cxn>
                  <a:cxn ang="0">
                    <a:pos x="41" y="168"/>
                  </a:cxn>
                  <a:cxn ang="0">
                    <a:pos x="23" y="150"/>
                  </a:cxn>
                  <a:cxn ang="0">
                    <a:pos x="17" y="132"/>
                  </a:cxn>
                  <a:cxn ang="0">
                    <a:pos x="11" y="114"/>
                  </a:cxn>
                  <a:cxn ang="0">
                    <a:pos x="11" y="114"/>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lnTo>
                      <a:pt x="11" y="114"/>
                    </a:lnTo>
                    <a:close/>
                  </a:path>
                </a:pathLst>
              </a:custGeom>
              <a:gradFill rotWithShape="0">
                <a:gsLst>
                  <a:gs pos="0">
                    <a:schemeClr val="bg1"/>
                  </a:gs>
                  <a:gs pos="100000">
                    <a:schemeClr val="accent2"/>
                  </a:gs>
                </a:gsLst>
                <a:lin ang="5400000" scaled="1"/>
              </a:gradFill>
              <a:ln w="9525">
                <a:noFill/>
                <a:round/>
                <a:headEnd/>
                <a:tailEnd/>
              </a:ln>
            </p:spPr>
            <p:txBody>
              <a:bodyPr/>
              <a:lstStyle/>
              <a:p>
                <a:endParaRPr lang="en-US"/>
              </a:p>
            </p:txBody>
          </p:sp>
          <p:sp>
            <p:nvSpPr>
              <p:cNvPr id="5179" name="Freeform 59"/>
              <p:cNvSpPr>
                <a:spLocks/>
              </p:cNvSpPr>
              <p:nvPr/>
            </p:nvSpPr>
            <p:spPr bwMode="hidden">
              <a:xfrm>
                <a:off x="5489" y="3042"/>
                <a:ext cx="186" cy="210"/>
              </a:xfrm>
              <a:custGeom>
                <a:avLst/>
                <a:gdLst/>
                <a:ahLst/>
                <a:cxnLst>
                  <a:cxn ang="0">
                    <a:pos x="0" y="6"/>
                  </a:cxn>
                  <a:cxn ang="0">
                    <a:pos x="66" y="12"/>
                  </a:cxn>
                  <a:cxn ang="0">
                    <a:pos x="119" y="36"/>
                  </a:cxn>
                  <a:cxn ang="0">
                    <a:pos x="155" y="72"/>
                  </a:cxn>
                  <a:cxn ang="0">
                    <a:pos x="161" y="90"/>
                  </a:cxn>
                  <a:cxn ang="0">
                    <a:pos x="167" y="114"/>
                  </a:cxn>
                  <a:cxn ang="0">
                    <a:pos x="161" y="138"/>
                  </a:cxn>
                  <a:cxn ang="0">
                    <a:pos x="149" y="162"/>
                  </a:cxn>
                  <a:cxn ang="0">
                    <a:pos x="119" y="180"/>
                  </a:cxn>
                  <a:cxn ang="0">
                    <a:pos x="90" y="198"/>
                  </a:cxn>
                  <a:cxn ang="0">
                    <a:pos x="96" y="210"/>
                  </a:cxn>
                  <a:cxn ang="0">
                    <a:pos x="131" y="192"/>
                  </a:cxn>
                  <a:cxn ang="0">
                    <a:pos x="161" y="168"/>
                  </a:cxn>
                  <a:cxn ang="0">
                    <a:pos x="179" y="144"/>
                  </a:cxn>
                  <a:cxn ang="0">
                    <a:pos x="185" y="114"/>
                  </a:cxn>
                  <a:cxn ang="0">
                    <a:pos x="179" y="90"/>
                  </a:cxn>
                  <a:cxn ang="0">
                    <a:pos x="173" y="66"/>
                  </a:cxn>
                  <a:cxn ang="0">
                    <a:pos x="155" y="48"/>
                  </a:cxn>
                  <a:cxn ang="0">
                    <a:pos x="131" y="30"/>
                  </a:cxn>
                  <a:cxn ang="0">
                    <a:pos x="72" y="6"/>
                  </a:cxn>
                  <a:cxn ang="0">
                    <a:pos x="0" y="0"/>
                  </a:cxn>
                  <a:cxn ang="0">
                    <a:pos x="0" y="6"/>
                  </a:cxn>
                  <a:cxn ang="0">
                    <a:pos x="0" y="6"/>
                  </a:cxn>
                  <a:cxn ang="0">
                    <a:pos x="0" y="6"/>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lnTo>
                      <a:pt x="0" y="6"/>
                    </a:lnTo>
                    <a:lnTo>
                      <a:pt x="0" y="6"/>
                    </a:lnTo>
                    <a:close/>
                  </a:path>
                </a:pathLst>
              </a:custGeom>
              <a:gradFill rotWithShape="0">
                <a:gsLst>
                  <a:gs pos="0">
                    <a:schemeClr val="bg1"/>
                  </a:gs>
                  <a:gs pos="100000">
                    <a:schemeClr val="accent2"/>
                  </a:gs>
                </a:gsLst>
                <a:lin ang="5400000" scaled="1"/>
              </a:gradFill>
              <a:ln w="9525">
                <a:noFill/>
                <a:round/>
                <a:headEnd/>
                <a:tailEnd/>
              </a:ln>
            </p:spPr>
            <p:txBody>
              <a:bodyPr/>
              <a:lstStyle/>
              <a:p>
                <a:endParaRPr lang="en-US"/>
              </a:p>
            </p:txBody>
          </p:sp>
          <p:sp>
            <p:nvSpPr>
              <p:cNvPr id="5180" name="Freeform 60"/>
              <p:cNvSpPr>
                <a:spLocks noEditPoints="1"/>
              </p:cNvSpPr>
              <p:nvPr/>
            </p:nvSpPr>
            <p:spPr bwMode="hidden">
              <a:xfrm>
                <a:off x="5345" y="3058"/>
                <a:ext cx="299" cy="186"/>
              </a:xfrm>
              <a:custGeom>
                <a:avLst/>
                <a:gdLst/>
                <a:ahLst/>
                <a:cxnLst>
                  <a:cxn ang="0">
                    <a:pos x="150" y="0"/>
                  </a:cxn>
                  <a:cxn ang="0">
                    <a:pos x="90" y="6"/>
                  </a:cxn>
                  <a:cxn ang="0">
                    <a:pos x="42" y="30"/>
                  </a:cxn>
                  <a:cxn ang="0">
                    <a:pos x="12" y="54"/>
                  </a:cxn>
                  <a:cxn ang="0">
                    <a:pos x="6" y="72"/>
                  </a:cxn>
                  <a:cxn ang="0">
                    <a:pos x="0" y="90"/>
                  </a:cxn>
                  <a:cxn ang="0">
                    <a:pos x="6" y="108"/>
                  </a:cxn>
                  <a:cxn ang="0">
                    <a:pos x="12" y="126"/>
                  </a:cxn>
                  <a:cxn ang="0">
                    <a:pos x="42" y="156"/>
                  </a:cxn>
                  <a:cxn ang="0">
                    <a:pos x="90" y="180"/>
                  </a:cxn>
                  <a:cxn ang="0">
                    <a:pos x="150" y="186"/>
                  </a:cxn>
                  <a:cxn ang="0">
                    <a:pos x="209" y="180"/>
                  </a:cxn>
                  <a:cxn ang="0">
                    <a:pos x="257" y="156"/>
                  </a:cxn>
                  <a:cxn ang="0">
                    <a:pos x="287" y="126"/>
                  </a:cxn>
                  <a:cxn ang="0">
                    <a:pos x="299" y="108"/>
                  </a:cxn>
                  <a:cxn ang="0">
                    <a:pos x="299" y="90"/>
                  </a:cxn>
                  <a:cxn ang="0">
                    <a:pos x="299" y="72"/>
                  </a:cxn>
                  <a:cxn ang="0">
                    <a:pos x="287" y="54"/>
                  </a:cxn>
                  <a:cxn ang="0">
                    <a:pos x="257" y="30"/>
                  </a:cxn>
                  <a:cxn ang="0">
                    <a:pos x="209" y="6"/>
                  </a:cxn>
                  <a:cxn ang="0">
                    <a:pos x="150" y="0"/>
                  </a:cxn>
                  <a:cxn ang="0">
                    <a:pos x="150" y="0"/>
                  </a:cxn>
                  <a:cxn ang="0">
                    <a:pos x="150" y="180"/>
                  </a:cxn>
                  <a:cxn ang="0">
                    <a:pos x="96" y="174"/>
                  </a:cxn>
                  <a:cxn ang="0">
                    <a:pos x="48" y="156"/>
                  </a:cxn>
                  <a:cxn ang="0">
                    <a:pos x="18" y="126"/>
                  </a:cxn>
                  <a:cxn ang="0">
                    <a:pos x="12" y="108"/>
                  </a:cxn>
                  <a:cxn ang="0">
                    <a:pos x="6" y="90"/>
                  </a:cxn>
                  <a:cxn ang="0">
                    <a:pos x="12" y="72"/>
                  </a:cxn>
                  <a:cxn ang="0">
                    <a:pos x="18" y="54"/>
                  </a:cxn>
                  <a:cxn ang="0">
                    <a:pos x="48" y="30"/>
                  </a:cxn>
                  <a:cxn ang="0">
                    <a:pos x="96" y="12"/>
                  </a:cxn>
                  <a:cxn ang="0">
                    <a:pos x="150" y="6"/>
                  </a:cxn>
                  <a:cxn ang="0">
                    <a:pos x="203" y="12"/>
                  </a:cxn>
                  <a:cxn ang="0">
                    <a:pos x="251" y="30"/>
                  </a:cxn>
                  <a:cxn ang="0">
                    <a:pos x="281" y="54"/>
                  </a:cxn>
                  <a:cxn ang="0">
                    <a:pos x="293" y="72"/>
                  </a:cxn>
                  <a:cxn ang="0">
                    <a:pos x="293" y="90"/>
                  </a:cxn>
                  <a:cxn ang="0">
                    <a:pos x="293" y="108"/>
                  </a:cxn>
                  <a:cxn ang="0">
                    <a:pos x="281" y="126"/>
                  </a:cxn>
                  <a:cxn ang="0">
                    <a:pos x="251" y="156"/>
                  </a:cxn>
                  <a:cxn ang="0">
                    <a:pos x="203" y="174"/>
                  </a:cxn>
                  <a:cxn ang="0">
                    <a:pos x="150" y="180"/>
                  </a:cxn>
                  <a:cxn ang="0">
                    <a:pos x="150" y="180"/>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lnTo>
                      <a:pt x="150" y="180"/>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en-US"/>
              </a:p>
            </p:txBody>
          </p:sp>
          <p:grpSp>
            <p:nvGrpSpPr>
              <p:cNvPr id="5181" name="Group 61"/>
              <p:cNvGrpSpPr>
                <a:grpSpLocks/>
              </p:cNvGrpSpPr>
              <p:nvPr/>
            </p:nvGrpSpPr>
            <p:grpSpPr bwMode="auto">
              <a:xfrm>
                <a:off x="5381" y="3085"/>
                <a:ext cx="227" cy="132"/>
                <a:chOff x="5381" y="3085"/>
                <a:chExt cx="227" cy="132"/>
              </a:xfrm>
            </p:grpSpPr>
            <p:sp>
              <p:nvSpPr>
                <p:cNvPr id="5182" name="Oval 62"/>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endParaRPr lang="en-US"/>
                </a:p>
              </p:txBody>
            </p:sp>
            <p:sp>
              <p:nvSpPr>
                <p:cNvPr id="5183" name="Oval 63"/>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endParaRPr lang="en-US"/>
                </a:p>
              </p:txBody>
            </p:sp>
            <p:sp>
              <p:nvSpPr>
                <p:cNvPr id="5184" name="Oval 64"/>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endParaRPr lang="en-US"/>
                </a:p>
              </p:txBody>
            </p:sp>
            <p:sp>
              <p:nvSpPr>
                <p:cNvPr id="5185" name="Oval 65"/>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endParaRPr lang="en-US"/>
                </a:p>
              </p:txBody>
            </p:sp>
          </p:grpSp>
        </p:grpSp>
      </p:grpSp>
      <p:sp>
        <p:nvSpPr>
          <p:cNvPr id="5186" name="Rectangle 66"/>
          <p:cNvSpPr>
            <a:spLocks noGrp="1" noChangeArrowheads="1"/>
          </p:cNvSpPr>
          <p:nvPr>
            <p:ph type="ctrTitle" sz="quarter"/>
          </p:nvPr>
        </p:nvSpPr>
        <p:spPr>
          <a:xfrm>
            <a:off x="685800" y="1692275"/>
            <a:ext cx="7772400" cy="1736725"/>
          </a:xfrm>
        </p:spPr>
        <p:txBody>
          <a:bodyPr anchor="b"/>
          <a:lstStyle>
            <a:lvl1pPr>
              <a:defRPr sz="5400"/>
            </a:lvl1pPr>
          </a:lstStyle>
          <a:p>
            <a:r>
              <a:rPr lang="en-US"/>
              <a:t>Click to edit Master title style</a:t>
            </a:r>
          </a:p>
        </p:txBody>
      </p:sp>
      <p:sp>
        <p:nvSpPr>
          <p:cNvPr id="5187" name="Rectangle 67"/>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5188" name="Rectangle 68"/>
          <p:cNvSpPr>
            <a:spLocks noGrp="1" noChangeArrowheads="1"/>
          </p:cNvSpPr>
          <p:nvPr>
            <p:ph type="dt" sz="quarter" idx="2"/>
          </p:nvPr>
        </p:nvSpPr>
        <p:spPr>
          <a:xfrm>
            <a:off x="457200" y="6248400"/>
            <a:ext cx="2133600" cy="457200"/>
          </a:xfrm>
        </p:spPr>
        <p:txBody>
          <a:bodyPr/>
          <a:lstStyle>
            <a:lvl1pPr>
              <a:defRPr/>
            </a:lvl1pPr>
          </a:lstStyle>
          <a:p>
            <a:endParaRPr lang="en-US"/>
          </a:p>
        </p:txBody>
      </p:sp>
      <p:sp>
        <p:nvSpPr>
          <p:cNvPr id="5189" name="Rectangle 69"/>
          <p:cNvSpPr>
            <a:spLocks noGrp="1" noChangeArrowheads="1"/>
          </p:cNvSpPr>
          <p:nvPr>
            <p:ph type="ftr" sz="quarter" idx="3"/>
          </p:nvPr>
        </p:nvSpPr>
        <p:spPr>
          <a:xfrm>
            <a:off x="3124200" y="6248400"/>
            <a:ext cx="2895600" cy="457200"/>
          </a:xfrm>
        </p:spPr>
        <p:txBody>
          <a:bodyPr/>
          <a:lstStyle>
            <a:lvl1pPr>
              <a:defRPr/>
            </a:lvl1pPr>
          </a:lstStyle>
          <a:p>
            <a:endParaRPr lang="en-US"/>
          </a:p>
        </p:txBody>
      </p:sp>
      <p:sp>
        <p:nvSpPr>
          <p:cNvPr id="5190" name="Rectangle 70"/>
          <p:cNvSpPr>
            <a:spLocks noGrp="1" noChangeArrowheads="1"/>
          </p:cNvSpPr>
          <p:nvPr>
            <p:ph type="sldNum" sz="quarter" idx="4"/>
          </p:nvPr>
        </p:nvSpPr>
        <p:spPr>
          <a:xfrm>
            <a:off x="6553200" y="6248400"/>
            <a:ext cx="2133600" cy="457200"/>
          </a:xfrm>
        </p:spPr>
        <p:txBody>
          <a:bodyPr/>
          <a:lstStyle>
            <a:lvl1pPr>
              <a:defRPr/>
            </a:lvl1pPr>
          </a:lstStyle>
          <a:p>
            <a:fld id="{F4831149-4A2E-462B-8D75-2CB5DBFDB17E}"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45A90FA6-7981-46DE-909B-4446803E1ECF}"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483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483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CB72B85-B054-43EB-857A-1C84F8E052BA}"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4A462AA5-ACF0-4D3F-814B-4DD54968F13F}"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D4D971E2-0B3F-4417-A34E-A103B4D7A976}"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6531967-3EA2-486E-84C2-5E9A9CA76AEB}"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E77E31AD-E4B8-460E-BF70-D9FC98301034}"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BA6EAD3-C793-47EF-82AC-9E12353A0BCE}"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81C04E0C-59BF-4D68-A9DB-5C8DF2D946B7}"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00DCDBBB-D45E-4124-8820-3EBB8C9DCAA8}"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591216A1-C7BA-4EBE-9200-49178F37BC30}"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A0D0E06F-EB09-40FB-9033-C6D13111534A}"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221272D-CA0D-4FDD-A067-C631A9260471}"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Freeform 2"/>
          <p:cNvSpPr>
            <a:spLocks/>
          </p:cNvSpPr>
          <p:nvPr/>
        </p:nvSpPr>
        <p:spPr bwMode="hidden">
          <a:xfrm>
            <a:off x="6627813" y="6429375"/>
            <a:ext cx="285750" cy="209550"/>
          </a:xfrm>
          <a:custGeom>
            <a:avLst/>
            <a:gdLst/>
            <a:ahLst/>
            <a:cxnLst>
              <a:cxn ang="0">
                <a:pos x="0" y="132"/>
              </a:cxn>
              <a:cxn ang="0">
                <a:pos x="29" y="132"/>
              </a:cxn>
              <a:cxn ang="0">
                <a:pos x="77" y="108"/>
              </a:cxn>
              <a:cxn ang="0">
                <a:pos x="119" y="78"/>
              </a:cxn>
              <a:cxn ang="0">
                <a:pos x="155" y="48"/>
              </a:cxn>
              <a:cxn ang="0">
                <a:pos x="179" y="12"/>
              </a:cxn>
              <a:cxn ang="0">
                <a:pos x="173" y="6"/>
              </a:cxn>
              <a:cxn ang="0">
                <a:pos x="167" y="0"/>
              </a:cxn>
              <a:cxn ang="0">
                <a:pos x="137" y="42"/>
              </a:cxn>
              <a:cxn ang="0">
                <a:pos x="101" y="78"/>
              </a:cxn>
              <a:cxn ang="0">
                <a:pos x="53" y="108"/>
              </a:cxn>
              <a:cxn ang="0">
                <a:pos x="0" y="132"/>
              </a:cxn>
              <a:cxn ang="0">
                <a:pos x="0" y="132"/>
              </a:cxn>
            </a:cxnLst>
            <a:rect l="0" t="0" r="r" b="b"/>
            <a:pathLst>
              <a:path w="179" h="132">
                <a:moveTo>
                  <a:pt x="0" y="132"/>
                </a:moveTo>
                <a:lnTo>
                  <a:pt x="29" y="132"/>
                </a:lnTo>
                <a:lnTo>
                  <a:pt x="77" y="108"/>
                </a:lnTo>
                <a:lnTo>
                  <a:pt x="119" y="78"/>
                </a:lnTo>
                <a:lnTo>
                  <a:pt x="155" y="48"/>
                </a:lnTo>
                <a:lnTo>
                  <a:pt x="179" y="12"/>
                </a:lnTo>
                <a:lnTo>
                  <a:pt x="173" y="6"/>
                </a:lnTo>
                <a:lnTo>
                  <a:pt x="167" y="0"/>
                </a:lnTo>
                <a:lnTo>
                  <a:pt x="137" y="42"/>
                </a:lnTo>
                <a:lnTo>
                  <a:pt x="101" y="78"/>
                </a:lnTo>
                <a:lnTo>
                  <a:pt x="53" y="108"/>
                </a:lnTo>
                <a:lnTo>
                  <a:pt x="0" y="132"/>
                </a:lnTo>
                <a:lnTo>
                  <a:pt x="0" y="132"/>
                </a:lnTo>
                <a:close/>
              </a:path>
            </a:pathLst>
          </a:custGeom>
          <a:gradFill rotWithShape="0">
            <a:gsLst>
              <a:gs pos="0">
                <a:schemeClr val="accent2"/>
              </a:gs>
              <a:gs pos="100000">
                <a:schemeClr val="accent2">
                  <a:gamma/>
                  <a:shade val="87843"/>
                  <a:invGamma/>
                </a:schemeClr>
              </a:gs>
            </a:gsLst>
            <a:lin ang="18900000" scaled="1"/>
          </a:gradFill>
          <a:ln w="9525">
            <a:noFill/>
            <a:round/>
            <a:headEnd/>
            <a:tailEnd/>
          </a:ln>
        </p:spPr>
        <p:txBody>
          <a:bodyPr/>
          <a:lstStyle/>
          <a:p>
            <a:endParaRPr lang="en-US"/>
          </a:p>
        </p:txBody>
      </p:sp>
      <p:grpSp>
        <p:nvGrpSpPr>
          <p:cNvPr id="4099" name="Group 3"/>
          <p:cNvGrpSpPr>
            <a:grpSpLocks/>
          </p:cNvGrpSpPr>
          <p:nvPr/>
        </p:nvGrpSpPr>
        <p:grpSpPr bwMode="auto">
          <a:xfrm>
            <a:off x="3175" y="4267200"/>
            <a:ext cx="9140825" cy="2590800"/>
            <a:chOff x="2" y="2688"/>
            <a:chExt cx="5758" cy="1632"/>
          </a:xfrm>
        </p:grpSpPr>
        <p:sp>
          <p:nvSpPr>
            <p:cNvPr id="4100" name="Freeform 4"/>
            <p:cNvSpPr>
              <a:spLocks/>
            </p:cNvSpPr>
            <p:nvPr/>
          </p:nvSpPr>
          <p:spPr bwMode="hidden">
            <a:xfrm>
              <a:off x="2" y="2688"/>
              <a:ext cx="5758" cy="1632"/>
            </a:xfrm>
            <a:custGeom>
              <a:avLst/>
              <a:gdLst/>
              <a:ahLst/>
              <a:cxnLst>
                <a:cxn ang="0">
                  <a:pos x="5740" y="4316"/>
                </a:cxn>
                <a:cxn ang="0">
                  <a:pos x="0" y="4316"/>
                </a:cxn>
                <a:cxn ang="0">
                  <a:pos x="0" y="0"/>
                </a:cxn>
                <a:cxn ang="0">
                  <a:pos x="5740" y="0"/>
                </a:cxn>
                <a:cxn ang="0">
                  <a:pos x="5740" y="4316"/>
                </a:cxn>
                <a:cxn ang="0">
                  <a:pos x="5740" y="4316"/>
                </a:cxn>
              </a:cxnLst>
              <a:rect l="0" t="0" r="r" b="b"/>
              <a:pathLst>
                <a:path w="5740" h="4316">
                  <a:moveTo>
                    <a:pt x="5740" y="4316"/>
                  </a:moveTo>
                  <a:lnTo>
                    <a:pt x="0" y="4316"/>
                  </a:lnTo>
                  <a:lnTo>
                    <a:pt x="0" y="0"/>
                  </a:lnTo>
                  <a:lnTo>
                    <a:pt x="5740" y="0"/>
                  </a:lnTo>
                  <a:lnTo>
                    <a:pt x="5740" y="4316"/>
                  </a:lnTo>
                  <a:lnTo>
                    <a:pt x="5740" y="4316"/>
                  </a:lnTo>
                  <a:close/>
                </a:path>
              </a:pathLst>
            </a:custGeom>
            <a:gradFill rotWithShape="0">
              <a:gsLst>
                <a:gs pos="0">
                  <a:schemeClr val="bg1"/>
                </a:gs>
                <a:gs pos="100000">
                  <a:schemeClr val="accent2"/>
                </a:gs>
              </a:gsLst>
              <a:lin ang="5400000" scaled="1"/>
            </a:gradFill>
            <a:ln w="9525">
              <a:noFill/>
              <a:round/>
              <a:headEnd/>
              <a:tailEnd/>
            </a:ln>
          </p:spPr>
          <p:txBody>
            <a:bodyPr/>
            <a:lstStyle/>
            <a:p>
              <a:endParaRPr lang="en-US"/>
            </a:p>
          </p:txBody>
        </p:sp>
        <p:grpSp>
          <p:nvGrpSpPr>
            <p:cNvPr id="4101" name="Group 5"/>
            <p:cNvGrpSpPr>
              <a:grpSpLocks/>
            </p:cNvGrpSpPr>
            <p:nvPr userDrawn="1"/>
          </p:nvGrpSpPr>
          <p:grpSpPr bwMode="auto">
            <a:xfrm>
              <a:off x="3528" y="3715"/>
              <a:ext cx="792" cy="521"/>
              <a:chOff x="3527" y="3715"/>
              <a:chExt cx="792" cy="521"/>
            </a:xfrm>
          </p:grpSpPr>
          <p:sp>
            <p:nvSpPr>
              <p:cNvPr id="4102" name="Oval 6"/>
              <p:cNvSpPr>
                <a:spLocks noChangeArrowheads="1"/>
              </p:cNvSpPr>
              <p:nvPr/>
            </p:nvSpPr>
            <p:spPr bwMode="hidden">
              <a:xfrm>
                <a:off x="3686" y="3810"/>
                <a:ext cx="532" cy="327"/>
              </a:xfrm>
              <a:prstGeom prst="ellipse">
                <a:avLst/>
              </a:prstGeom>
              <a:gradFill rotWithShape="0">
                <a:gsLst>
                  <a:gs pos="0">
                    <a:schemeClr val="accent2"/>
                  </a:gs>
                  <a:gs pos="100000">
                    <a:schemeClr val="accent2">
                      <a:gamma/>
                      <a:shade val="90980"/>
                      <a:invGamma/>
                    </a:schemeClr>
                  </a:gs>
                </a:gsLst>
                <a:path path="shape">
                  <a:fillToRect l="50000" t="50000" r="50000" b="50000"/>
                </a:path>
              </a:gradFill>
              <a:ln w="9525">
                <a:noFill/>
                <a:round/>
                <a:headEnd/>
                <a:tailEnd/>
              </a:ln>
              <a:effectLst/>
            </p:spPr>
            <p:txBody>
              <a:bodyPr/>
              <a:lstStyle/>
              <a:p>
                <a:endParaRPr lang="en-US"/>
              </a:p>
            </p:txBody>
          </p:sp>
          <p:sp>
            <p:nvSpPr>
              <p:cNvPr id="4103" name="Oval 7"/>
              <p:cNvSpPr>
                <a:spLocks noChangeArrowheads="1"/>
              </p:cNvSpPr>
              <p:nvPr/>
            </p:nvSpPr>
            <p:spPr bwMode="hidden">
              <a:xfrm>
                <a:off x="3726" y="3840"/>
                <a:ext cx="452" cy="275"/>
              </a:xfrm>
              <a:prstGeom prst="ellipse">
                <a:avLst/>
              </a:prstGeom>
              <a:gradFill rotWithShape="0">
                <a:gsLst>
                  <a:gs pos="0">
                    <a:schemeClr val="accent2">
                      <a:gamma/>
                      <a:shade val="90980"/>
                      <a:invGamma/>
                    </a:schemeClr>
                  </a:gs>
                  <a:gs pos="100000">
                    <a:schemeClr val="accent2"/>
                  </a:gs>
                </a:gsLst>
                <a:lin ang="5400000" scaled="1"/>
              </a:gradFill>
              <a:ln w="9525">
                <a:noFill/>
                <a:round/>
                <a:headEnd/>
                <a:tailEnd/>
              </a:ln>
              <a:effectLst/>
            </p:spPr>
            <p:txBody>
              <a:bodyPr/>
              <a:lstStyle/>
              <a:p>
                <a:endParaRPr lang="en-US"/>
              </a:p>
            </p:txBody>
          </p:sp>
          <p:sp>
            <p:nvSpPr>
              <p:cNvPr id="4104" name="Oval 8"/>
              <p:cNvSpPr>
                <a:spLocks noChangeArrowheads="1"/>
              </p:cNvSpPr>
              <p:nvPr/>
            </p:nvSpPr>
            <p:spPr bwMode="hidden">
              <a:xfrm>
                <a:off x="3782" y="3872"/>
                <a:ext cx="344" cy="2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endParaRPr lang="en-US"/>
              </a:p>
            </p:txBody>
          </p:sp>
          <p:sp>
            <p:nvSpPr>
              <p:cNvPr id="4105" name="Oval 9"/>
              <p:cNvSpPr>
                <a:spLocks noChangeArrowheads="1"/>
              </p:cNvSpPr>
              <p:nvPr/>
            </p:nvSpPr>
            <p:spPr bwMode="hidden">
              <a:xfrm>
                <a:off x="3822" y="3896"/>
                <a:ext cx="262" cy="159"/>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endParaRPr lang="en-US"/>
              </a:p>
            </p:txBody>
          </p:sp>
          <p:sp>
            <p:nvSpPr>
              <p:cNvPr id="4106" name="Oval 10"/>
              <p:cNvSpPr>
                <a:spLocks noChangeArrowheads="1"/>
              </p:cNvSpPr>
              <p:nvPr/>
            </p:nvSpPr>
            <p:spPr bwMode="hidden">
              <a:xfrm>
                <a:off x="3856" y="3922"/>
                <a:ext cx="192" cy="107"/>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endParaRPr lang="en-US"/>
              </a:p>
            </p:txBody>
          </p:sp>
          <p:sp>
            <p:nvSpPr>
              <p:cNvPr id="4107" name="Freeform 11"/>
              <p:cNvSpPr>
                <a:spLocks/>
              </p:cNvSpPr>
              <p:nvPr/>
            </p:nvSpPr>
            <p:spPr bwMode="hidden">
              <a:xfrm>
                <a:off x="3575" y="3715"/>
                <a:ext cx="383" cy="161"/>
              </a:xfrm>
              <a:custGeom>
                <a:avLst/>
                <a:gdLst/>
                <a:ahLst/>
                <a:cxnLst>
                  <a:cxn ang="0">
                    <a:pos x="376" y="12"/>
                  </a:cxn>
                  <a:cxn ang="0">
                    <a:pos x="257" y="24"/>
                  </a:cxn>
                  <a:cxn ang="0">
                    <a:pos x="149" y="54"/>
                  </a:cxn>
                  <a:cxn ang="0">
                    <a:pos x="101" y="77"/>
                  </a:cxn>
                  <a:cxn ang="0">
                    <a:pos x="59" y="101"/>
                  </a:cxn>
                  <a:cxn ang="0">
                    <a:pos x="24" y="131"/>
                  </a:cxn>
                  <a:cxn ang="0">
                    <a:pos x="0" y="161"/>
                  </a:cxn>
                  <a:cxn ang="0">
                    <a:pos x="0" y="137"/>
                  </a:cxn>
                  <a:cxn ang="0">
                    <a:pos x="29" y="107"/>
                  </a:cxn>
                  <a:cxn ang="0">
                    <a:pos x="65" y="83"/>
                  </a:cxn>
                  <a:cxn ang="0">
                    <a:pos x="155" y="36"/>
                  </a:cxn>
                  <a:cxn ang="0">
                    <a:pos x="257" y="12"/>
                  </a:cxn>
                  <a:cxn ang="0">
                    <a:pos x="376" y="0"/>
                  </a:cxn>
                  <a:cxn ang="0">
                    <a:pos x="376" y="0"/>
                  </a:cxn>
                  <a:cxn ang="0">
                    <a:pos x="382" y="0"/>
                  </a:cxn>
                  <a:cxn ang="0">
                    <a:pos x="382" y="12"/>
                  </a:cxn>
                  <a:cxn ang="0">
                    <a:pos x="376" y="12"/>
                  </a:cxn>
                  <a:cxn ang="0">
                    <a:pos x="376" y="12"/>
                  </a:cxn>
                  <a:cxn ang="0">
                    <a:pos x="376" y="12"/>
                  </a:cxn>
                </a:cxnLst>
                <a:rect l="0" t="0" r="r" b="b"/>
                <a:pathLst>
                  <a:path w="382" h="161">
                    <a:moveTo>
                      <a:pt x="376" y="12"/>
                    </a:moveTo>
                    <a:lnTo>
                      <a:pt x="257" y="24"/>
                    </a:lnTo>
                    <a:lnTo>
                      <a:pt x="149" y="54"/>
                    </a:lnTo>
                    <a:lnTo>
                      <a:pt x="101" y="77"/>
                    </a:lnTo>
                    <a:lnTo>
                      <a:pt x="59" y="101"/>
                    </a:lnTo>
                    <a:lnTo>
                      <a:pt x="24" y="131"/>
                    </a:lnTo>
                    <a:lnTo>
                      <a:pt x="0" y="161"/>
                    </a:lnTo>
                    <a:lnTo>
                      <a:pt x="0" y="137"/>
                    </a:lnTo>
                    <a:lnTo>
                      <a:pt x="29" y="107"/>
                    </a:lnTo>
                    <a:lnTo>
                      <a:pt x="65" y="83"/>
                    </a:lnTo>
                    <a:lnTo>
                      <a:pt x="155" y="36"/>
                    </a:lnTo>
                    <a:lnTo>
                      <a:pt x="257" y="12"/>
                    </a:lnTo>
                    <a:lnTo>
                      <a:pt x="376" y="0"/>
                    </a:lnTo>
                    <a:lnTo>
                      <a:pt x="376" y="0"/>
                    </a:lnTo>
                    <a:lnTo>
                      <a:pt x="382" y="0"/>
                    </a:lnTo>
                    <a:lnTo>
                      <a:pt x="382" y="12"/>
                    </a:lnTo>
                    <a:lnTo>
                      <a:pt x="376" y="12"/>
                    </a:lnTo>
                    <a:lnTo>
                      <a:pt x="376" y="12"/>
                    </a:lnTo>
                    <a:lnTo>
                      <a:pt x="376" y="12"/>
                    </a:lnTo>
                    <a:close/>
                  </a:path>
                </a:pathLst>
              </a:custGeom>
              <a:gradFill rotWithShape="0">
                <a:gsLst>
                  <a:gs pos="0">
                    <a:schemeClr val="accent2">
                      <a:gamma/>
                      <a:shade val="94118"/>
                      <a:invGamma/>
                    </a:schemeClr>
                  </a:gs>
                  <a:gs pos="100000">
                    <a:schemeClr val="accent2"/>
                  </a:gs>
                </a:gsLst>
                <a:lin ang="5400000" scaled="1"/>
              </a:gradFill>
              <a:ln w="9525">
                <a:noFill/>
                <a:round/>
                <a:headEnd/>
                <a:tailEnd/>
              </a:ln>
            </p:spPr>
            <p:txBody>
              <a:bodyPr/>
              <a:lstStyle/>
              <a:p>
                <a:endParaRPr lang="en-US"/>
              </a:p>
            </p:txBody>
          </p:sp>
          <p:sp>
            <p:nvSpPr>
              <p:cNvPr id="4108" name="Freeform 12"/>
              <p:cNvSpPr>
                <a:spLocks/>
              </p:cNvSpPr>
              <p:nvPr/>
            </p:nvSpPr>
            <p:spPr bwMode="hidden">
              <a:xfrm>
                <a:off x="3695" y="4170"/>
                <a:ext cx="444" cy="66"/>
              </a:xfrm>
              <a:custGeom>
                <a:avLst/>
                <a:gdLst/>
                <a:ahLst/>
                <a:cxnLst>
                  <a:cxn ang="0">
                    <a:pos x="257" y="54"/>
                  </a:cxn>
                  <a:cxn ang="0">
                    <a:pos x="353" y="48"/>
                  </a:cxn>
                  <a:cxn ang="0">
                    <a:pos x="443" y="24"/>
                  </a:cxn>
                  <a:cxn ang="0">
                    <a:pos x="443" y="36"/>
                  </a:cxn>
                  <a:cxn ang="0">
                    <a:pos x="353" y="60"/>
                  </a:cxn>
                  <a:cxn ang="0">
                    <a:pos x="257" y="66"/>
                  </a:cxn>
                  <a:cxn ang="0">
                    <a:pos x="186" y="60"/>
                  </a:cxn>
                  <a:cxn ang="0">
                    <a:pos x="120" y="48"/>
                  </a:cxn>
                  <a:cxn ang="0">
                    <a:pos x="60" y="36"/>
                  </a:cxn>
                  <a:cxn ang="0">
                    <a:pos x="0" y="12"/>
                  </a:cxn>
                  <a:cxn ang="0">
                    <a:pos x="0" y="0"/>
                  </a:cxn>
                  <a:cxn ang="0">
                    <a:pos x="54" y="24"/>
                  </a:cxn>
                  <a:cxn ang="0">
                    <a:pos x="120" y="36"/>
                  </a:cxn>
                  <a:cxn ang="0">
                    <a:pos x="186" y="48"/>
                  </a:cxn>
                  <a:cxn ang="0">
                    <a:pos x="257" y="54"/>
                  </a:cxn>
                  <a:cxn ang="0">
                    <a:pos x="257" y="54"/>
                  </a:cxn>
                </a:cxnLst>
                <a:rect l="0" t="0" r="r" b="b"/>
                <a:pathLst>
                  <a:path w="443" h="66">
                    <a:moveTo>
                      <a:pt x="257" y="54"/>
                    </a:moveTo>
                    <a:lnTo>
                      <a:pt x="353" y="48"/>
                    </a:lnTo>
                    <a:lnTo>
                      <a:pt x="443" y="24"/>
                    </a:lnTo>
                    <a:lnTo>
                      <a:pt x="443" y="36"/>
                    </a:lnTo>
                    <a:lnTo>
                      <a:pt x="353" y="60"/>
                    </a:lnTo>
                    <a:lnTo>
                      <a:pt x="257" y="66"/>
                    </a:lnTo>
                    <a:lnTo>
                      <a:pt x="186" y="60"/>
                    </a:lnTo>
                    <a:lnTo>
                      <a:pt x="120" y="48"/>
                    </a:lnTo>
                    <a:lnTo>
                      <a:pt x="60" y="36"/>
                    </a:lnTo>
                    <a:lnTo>
                      <a:pt x="0" y="12"/>
                    </a:lnTo>
                    <a:lnTo>
                      <a:pt x="0" y="0"/>
                    </a:lnTo>
                    <a:lnTo>
                      <a:pt x="54" y="24"/>
                    </a:lnTo>
                    <a:lnTo>
                      <a:pt x="120" y="36"/>
                    </a:lnTo>
                    <a:lnTo>
                      <a:pt x="186" y="48"/>
                    </a:lnTo>
                    <a:lnTo>
                      <a:pt x="257" y="54"/>
                    </a:lnTo>
                    <a:lnTo>
                      <a:pt x="257" y="54"/>
                    </a:lnTo>
                    <a:close/>
                  </a:path>
                </a:pathLst>
              </a:custGeom>
              <a:gradFill rotWithShape="0">
                <a:gsLst>
                  <a:gs pos="0">
                    <a:schemeClr val="accent2">
                      <a:gamma/>
                      <a:shade val="84706"/>
                      <a:invGamma/>
                    </a:schemeClr>
                  </a:gs>
                  <a:gs pos="100000">
                    <a:schemeClr val="accent2"/>
                  </a:gs>
                </a:gsLst>
                <a:lin ang="18900000" scaled="1"/>
              </a:gradFill>
              <a:ln w="9525">
                <a:noFill/>
                <a:round/>
                <a:headEnd/>
                <a:tailEnd/>
              </a:ln>
            </p:spPr>
            <p:txBody>
              <a:bodyPr/>
              <a:lstStyle/>
              <a:p>
                <a:endParaRPr lang="en-US"/>
              </a:p>
            </p:txBody>
          </p:sp>
          <p:sp>
            <p:nvSpPr>
              <p:cNvPr id="4109" name="Freeform 13"/>
              <p:cNvSpPr>
                <a:spLocks/>
              </p:cNvSpPr>
              <p:nvPr/>
            </p:nvSpPr>
            <p:spPr bwMode="hidden">
              <a:xfrm>
                <a:off x="3527" y="3906"/>
                <a:ext cx="89" cy="216"/>
              </a:xfrm>
              <a:custGeom>
                <a:avLst/>
                <a:gdLst/>
                <a:ahLst/>
                <a:cxnLst>
                  <a:cxn ang="0">
                    <a:pos x="12" y="66"/>
                  </a:cxn>
                  <a:cxn ang="0">
                    <a:pos x="18" y="108"/>
                  </a:cxn>
                  <a:cxn ang="0">
                    <a:pos x="36" y="144"/>
                  </a:cxn>
                  <a:cxn ang="0">
                    <a:pos x="60" y="180"/>
                  </a:cxn>
                  <a:cxn ang="0">
                    <a:pos x="89" y="216"/>
                  </a:cxn>
                  <a:cxn ang="0">
                    <a:pos x="72" y="216"/>
                  </a:cxn>
                  <a:cxn ang="0">
                    <a:pos x="42" y="180"/>
                  </a:cxn>
                  <a:cxn ang="0">
                    <a:pos x="18" y="144"/>
                  </a:cxn>
                  <a:cxn ang="0">
                    <a:pos x="6" y="108"/>
                  </a:cxn>
                  <a:cxn ang="0">
                    <a:pos x="0" y="66"/>
                  </a:cxn>
                  <a:cxn ang="0">
                    <a:pos x="0" y="30"/>
                  </a:cxn>
                  <a:cxn ang="0">
                    <a:pos x="12" y="0"/>
                  </a:cxn>
                  <a:cxn ang="0">
                    <a:pos x="30" y="0"/>
                  </a:cxn>
                  <a:cxn ang="0">
                    <a:pos x="18" y="30"/>
                  </a:cxn>
                  <a:cxn ang="0">
                    <a:pos x="12" y="66"/>
                  </a:cxn>
                  <a:cxn ang="0">
                    <a:pos x="12" y="66"/>
                  </a:cxn>
                </a:cxnLst>
                <a:rect l="0" t="0" r="r" b="b"/>
                <a:pathLst>
                  <a:path w="89" h="216">
                    <a:moveTo>
                      <a:pt x="12" y="66"/>
                    </a:moveTo>
                    <a:lnTo>
                      <a:pt x="18" y="108"/>
                    </a:lnTo>
                    <a:lnTo>
                      <a:pt x="36" y="144"/>
                    </a:lnTo>
                    <a:lnTo>
                      <a:pt x="60" y="180"/>
                    </a:lnTo>
                    <a:lnTo>
                      <a:pt x="89" y="216"/>
                    </a:lnTo>
                    <a:lnTo>
                      <a:pt x="72" y="216"/>
                    </a:lnTo>
                    <a:lnTo>
                      <a:pt x="42" y="180"/>
                    </a:lnTo>
                    <a:lnTo>
                      <a:pt x="18" y="144"/>
                    </a:lnTo>
                    <a:lnTo>
                      <a:pt x="6" y="108"/>
                    </a:lnTo>
                    <a:lnTo>
                      <a:pt x="0" y="66"/>
                    </a:lnTo>
                    <a:lnTo>
                      <a:pt x="0" y="30"/>
                    </a:lnTo>
                    <a:lnTo>
                      <a:pt x="12" y="0"/>
                    </a:lnTo>
                    <a:lnTo>
                      <a:pt x="30" y="0"/>
                    </a:lnTo>
                    <a:lnTo>
                      <a:pt x="18" y="30"/>
                    </a:lnTo>
                    <a:lnTo>
                      <a:pt x="12" y="66"/>
                    </a:lnTo>
                    <a:lnTo>
                      <a:pt x="12" y="66"/>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endParaRPr lang="en-US"/>
              </a:p>
            </p:txBody>
          </p:sp>
          <p:sp>
            <p:nvSpPr>
              <p:cNvPr id="4110" name="Freeform 14"/>
              <p:cNvSpPr>
                <a:spLocks/>
              </p:cNvSpPr>
              <p:nvPr/>
            </p:nvSpPr>
            <p:spPr bwMode="hidden">
              <a:xfrm>
                <a:off x="3569" y="3745"/>
                <a:ext cx="750" cy="461"/>
              </a:xfrm>
              <a:custGeom>
                <a:avLst/>
                <a:gdLst/>
                <a:ahLst/>
                <a:cxnLst>
                  <a:cxn ang="0">
                    <a:pos x="382" y="443"/>
                  </a:cxn>
                  <a:cxn ang="0">
                    <a:pos x="311" y="437"/>
                  </a:cxn>
                  <a:cxn ang="0">
                    <a:pos x="245" y="425"/>
                  </a:cxn>
                  <a:cxn ang="0">
                    <a:pos x="185" y="407"/>
                  </a:cxn>
                  <a:cxn ang="0">
                    <a:pos x="131" y="383"/>
                  </a:cxn>
                  <a:cxn ang="0">
                    <a:pos x="83" y="347"/>
                  </a:cxn>
                  <a:cxn ang="0">
                    <a:pos x="53" y="311"/>
                  </a:cxn>
                  <a:cxn ang="0">
                    <a:pos x="30" y="269"/>
                  </a:cxn>
                  <a:cxn ang="0">
                    <a:pos x="24" y="227"/>
                  </a:cxn>
                  <a:cxn ang="0">
                    <a:pos x="30" y="185"/>
                  </a:cxn>
                  <a:cxn ang="0">
                    <a:pos x="53" y="143"/>
                  </a:cxn>
                  <a:cxn ang="0">
                    <a:pos x="83" y="107"/>
                  </a:cxn>
                  <a:cxn ang="0">
                    <a:pos x="131" y="77"/>
                  </a:cxn>
                  <a:cxn ang="0">
                    <a:pos x="185" y="47"/>
                  </a:cxn>
                  <a:cxn ang="0">
                    <a:pos x="245" y="30"/>
                  </a:cxn>
                  <a:cxn ang="0">
                    <a:pos x="311" y="18"/>
                  </a:cxn>
                  <a:cxn ang="0">
                    <a:pos x="382" y="12"/>
                  </a:cxn>
                  <a:cxn ang="0">
                    <a:pos x="478" y="18"/>
                  </a:cxn>
                  <a:cxn ang="0">
                    <a:pos x="562" y="41"/>
                  </a:cxn>
                  <a:cxn ang="0">
                    <a:pos x="562" y="36"/>
                  </a:cxn>
                  <a:cxn ang="0">
                    <a:pos x="562" y="30"/>
                  </a:cxn>
                  <a:cxn ang="0">
                    <a:pos x="478" y="6"/>
                  </a:cxn>
                  <a:cxn ang="0">
                    <a:pos x="382" y="0"/>
                  </a:cxn>
                  <a:cxn ang="0">
                    <a:pos x="305" y="6"/>
                  </a:cxn>
                  <a:cxn ang="0">
                    <a:pos x="233" y="18"/>
                  </a:cxn>
                  <a:cxn ang="0">
                    <a:pos x="167" y="41"/>
                  </a:cxn>
                  <a:cxn ang="0">
                    <a:pos x="113" y="65"/>
                  </a:cxn>
                  <a:cxn ang="0">
                    <a:pos x="65" y="101"/>
                  </a:cxn>
                  <a:cxn ang="0">
                    <a:pos x="30" y="137"/>
                  </a:cxn>
                  <a:cxn ang="0">
                    <a:pos x="6" y="179"/>
                  </a:cxn>
                  <a:cxn ang="0">
                    <a:pos x="0" y="227"/>
                  </a:cxn>
                  <a:cxn ang="0">
                    <a:pos x="6" y="275"/>
                  </a:cxn>
                  <a:cxn ang="0">
                    <a:pos x="30" y="317"/>
                  </a:cxn>
                  <a:cxn ang="0">
                    <a:pos x="65" y="359"/>
                  </a:cxn>
                  <a:cxn ang="0">
                    <a:pos x="113" y="395"/>
                  </a:cxn>
                  <a:cxn ang="0">
                    <a:pos x="167" y="419"/>
                  </a:cxn>
                  <a:cxn ang="0">
                    <a:pos x="233" y="443"/>
                  </a:cxn>
                  <a:cxn ang="0">
                    <a:pos x="305" y="455"/>
                  </a:cxn>
                  <a:cxn ang="0">
                    <a:pos x="382" y="461"/>
                  </a:cxn>
                  <a:cxn ang="0">
                    <a:pos x="448" y="455"/>
                  </a:cxn>
                  <a:cxn ang="0">
                    <a:pos x="508" y="449"/>
                  </a:cxn>
                  <a:cxn ang="0">
                    <a:pos x="609" y="413"/>
                  </a:cxn>
                  <a:cxn ang="0">
                    <a:pos x="657" y="389"/>
                  </a:cxn>
                  <a:cxn ang="0">
                    <a:pos x="693" y="359"/>
                  </a:cxn>
                  <a:cxn ang="0">
                    <a:pos x="723" y="329"/>
                  </a:cxn>
                  <a:cxn ang="0">
                    <a:pos x="747" y="293"/>
                  </a:cxn>
                  <a:cxn ang="0">
                    <a:pos x="741" y="287"/>
                  </a:cxn>
                  <a:cxn ang="0">
                    <a:pos x="729" y="281"/>
                  </a:cxn>
                  <a:cxn ang="0">
                    <a:pos x="711" y="317"/>
                  </a:cxn>
                  <a:cxn ang="0">
                    <a:pos x="681" y="347"/>
                  </a:cxn>
                  <a:cxn ang="0">
                    <a:pos x="645" y="377"/>
                  </a:cxn>
                  <a:cxn ang="0">
                    <a:pos x="604" y="401"/>
                  </a:cxn>
                  <a:cxn ang="0">
                    <a:pos x="502" y="431"/>
                  </a:cxn>
                  <a:cxn ang="0">
                    <a:pos x="442" y="443"/>
                  </a:cxn>
                  <a:cxn ang="0">
                    <a:pos x="382" y="443"/>
                  </a:cxn>
                  <a:cxn ang="0">
                    <a:pos x="382" y="443"/>
                  </a:cxn>
                </a:cxnLst>
                <a:rect l="0" t="0" r="r" b="b"/>
                <a:pathLst>
                  <a:path w="747" h="461">
                    <a:moveTo>
                      <a:pt x="382" y="443"/>
                    </a:moveTo>
                    <a:lnTo>
                      <a:pt x="311" y="437"/>
                    </a:lnTo>
                    <a:lnTo>
                      <a:pt x="245" y="425"/>
                    </a:lnTo>
                    <a:lnTo>
                      <a:pt x="185" y="407"/>
                    </a:lnTo>
                    <a:lnTo>
                      <a:pt x="131" y="383"/>
                    </a:lnTo>
                    <a:lnTo>
                      <a:pt x="83" y="347"/>
                    </a:lnTo>
                    <a:lnTo>
                      <a:pt x="53" y="311"/>
                    </a:lnTo>
                    <a:lnTo>
                      <a:pt x="30" y="269"/>
                    </a:lnTo>
                    <a:lnTo>
                      <a:pt x="24" y="227"/>
                    </a:lnTo>
                    <a:lnTo>
                      <a:pt x="30" y="185"/>
                    </a:lnTo>
                    <a:lnTo>
                      <a:pt x="53" y="143"/>
                    </a:lnTo>
                    <a:lnTo>
                      <a:pt x="83" y="107"/>
                    </a:lnTo>
                    <a:lnTo>
                      <a:pt x="131" y="77"/>
                    </a:lnTo>
                    <a:lnTo>
                      <a:pt x="185" y="47"/>
                    </a:lnTo>
                    <a:lnTo>
                      <a:pt x="245" y="30"/>
                    </a:lnTo>
                    <a:lnTo>
                      <a:pt x="311" y="18"/>
                    </a:lnTo>
                    <a:lnTo>
                      <a:pt x="382" y="12"/>
                    </a:lnTo>
                    <a:lnTo>
                      <a:pt x="478" y="18"/>
                    </a:lnTo>
                    <a:lnTo>
                      <a:pt x="562" y="41"/>
                    </a:lnTo>
                    <a:lnTo>
                      <a:pt x="562" y="36"/>
                    </a:lnTo>
                    <a:lnTo>
                      <a:pt x="562" y="30"/>
                    </a:lnTo>
                    <a:lnTo>
                      <a:pt x="478" y="6"/>
                    </a:lnTo>
                    <a:lnTo>
                      <a:pt x="382" y="0"/>
                    </a:lnTo>
                    <a:lnTo>
                      <a:pt x="305" y="6"/>
                    </a:lnTo>
                    <a:lnTo>
                      <a:pt x="233" y="18"/>
                    </a:lnTo>
                    <a:lnTo>
                      <a:pt x="167" y="41"/>
                    </a:lnTo>
                    <a:lnTo>
                      <a:pt x="113" y="65"/>
                    </a:lnTo>
                    <a:lnTo>
                      <a:pt x="65" y="101"/>
                    </a:lnTo>
                    <a:lnTo>
                      <a:pt x="30" y="137"/>
                    </a:lnTo>
                    <a:lnTo>
                      <a:pt x="6" y="179"/>
                    </a:lnTo>
                    <a:lnTo>
                      <a:pt x="0" y="227"/>
                    </a:lnTo>
                    <a:lnTo>
                      <a:pt x="6" y="275"/>
                    </a:lnTo>
                    <a:lnTo>
                      <a:pt x="30" y="317"/>
                    </a:lnTo>
                    <a:lnTo>
                      <a:pt x="65" y="359"/>
                    </a:lnTo>
                    <a:lnTo>
                      <a:pt x="113" y="395"/>
                    </a:lnTo>
                    <a:lnTo>
                      <a:pt x="167" y="419"/>
                    </a:lnTo>
                    <a:lnTo>
                      <a:pt x="233" y="443"/>
                    </a:lnTo>
                    <a:lnTo>
                      <a:pt x="305" y="455"/>
                    </a:lnTo>
                    <a:lnTo>
                      <a:pt x="382" y="461"/>
                    </a:lnTo>
                    <a:lnTo>
                      <a:pt x="448" y="455"/>
                    </a:lnTo>
                    <a:lnTo>
                      <a:pt x="508" y="449"/>
                    </a:lnTo>
                    <a:lnTo>
                      <a:pt x="609" y="413"/>
                    </a:lnTo>
                    <a:lnTo>
                      <a:pt x="657" y="389"/>
                    </a:lnTo>
                    <a:lnTo>
                      <a:pt x="693" y="359"/>
                    </a:lnTo>
                    <a:lnTo>
                      <a:pt x="723" y="329"/>
                    </a:lnTo>
                    <a:lnTo>
                      <a:pt x="747" y="293"/>
                    </a:lnTo>
                    <a:lnTo>
                      <a:pt x="741" y="287"/>
                    </a:lnTo>
                    <a:lnTo>
                      <a:pt x="729" y="281"/>
                    </a:lnTo>
                    <a:lnTo>
                      <a:pt x="711" y="317"/>
                    </a:lnTo>
                    <a:lnTo>
                      <a:pt x="681" y="347"/>
                    </a:lnTo>
                    <a:lnTo>
                      <a:pt x="645" y="377"/>
                    </a:lnTo>
                    <a:lnTo>
                      <a:pt x="604" y="401"/>
                    </a:lnTo>
                    <a:lnTo>
                      <a:pt x="502" y="431"/>
                    </a:lnTo>
                    <a:lnTo>
                      <a:pt x="442" y="443"/>
                    </a:lnTo>
                    <a:lnTo>
                      <a:pt x="382" y="443"/>
                    </a:lnTo>
                    <a:lnTo>
                      <a:pt x="382" y="443"/>
                    </a:lnTo>
                    <a:close/>
                  </a:path>
                </a:pathLst>
              </a:custGeom>
              <a:gradFill rotWithShape="0">
                <a:gsLst>
                  <a:gs pos="0">
                    <a:schemeClr val="accent2"/>
                  </a:gs>
                  <a:gs pos="100000">
                    <a:schemeClr val="accent2">
                      <a:gamma/>
                      <a:shade val="90980"/>
                      <a:invGamma/>
                    </a:schemeClr>
                  </a:gs>
                </a:gsLst>
                <a:path path="rect">
                  <a:fillToRect l="50000" t="50000" r="50000" b="50000"/>
                </a:path>
              </a:gradFill>
              <a:ln w="9525">
                <a:noFill/>
                <a:round/>
                <a:headEnd/>
                <a:tailEnd/>
              </a:ln>
            </p:spPr>
            <p:txBody>
              <a:bodyPr/>
              <a:lstStyle/>
              <a:p>
                <a:endParaRPr lang="en-US"/>
              </a:p>
            </p:txBody>
          </p:sp>
          <p:sp>
            <p:nvSpPr>
              <p:cNvPr id="4111" name="Freeform 15"/>
              <p:cNvSpPr>
                <a:spLocks/>
              </p:cNvSpPr>
              <p:nvPr/>
            </p:nvSpPr>
            <p:spPr bwMode="hidden">
              <a:xfrm>
                <a:off x="4037" y="3721"/>
                <a:ext cx="96" cy="30"/>
              </a:xfrm>
              <a:custGeom>
                <a:avLst/>
                <a:gdLst/>
                <a:ahLst/>
                <a:cxnLst>
                  <a:cxn ang="0">
                    <a:pos x="0" y="0"/>
                  </a:cxn>
                  <a:cxn ang="0">
                    <a:pos x="0" y="12"/>
                  </a:cxn>
                  <a:cxn ang="0">
                    <a:pos x="48" y="18"/>
                  </a:cxn>
                  <a:cxn ang="0">
                    <a:pos x="96" y="30"/>
                  </a:cxn>
                  <a:cxn ang="0">
                    <a:pos x="96" y="24"/>
                  </a:cxn>
                  <a:cxn ang="0">
                    <a:pos x="96" y="18"/>
                  </a:cxn>
                  <a:cxn ang="0">
                    <a:pos x="48" y="12"/>
                  </a:cxn>
                  <a:cxn ang="0">
                    <a:pos x="0" y="0"/>
                  </a:cxn>
                  <a:cxn ang="0">
                    <a:pos x="0" y="0"/>
                  </a:cxn>
                </a:cxnLst>
                <a:rect l="0" t="0" r="r" b="b"/>
                <a:pathLst>
                  <a:path w="96" h="30">
                    <a:moveTo>
                      <a:pt x="0" y="0"/>
                    </a:moveTo>
                    <a:lnTo>
                      <a:pt x="0" y="12"/>
                    </a:lnTo>
                    <a:lnTo>
                      <a:pt x="48" y="18"/>
                    </a:lnTo>
                    <a:lnTo>
                      <a:pt x="96" y="30"/>
                    </a:lnTo>
                    <a:lnTo>
                      <a:pt x="96" y="24"/>
                    </a:lnTo>
                    <a:lnTo>
                      <a:pt x="96" y="18"/>
                    </a:lnTo>
                    <a:lnTo>
                      <a:pt x="48" y="12"/>
                    </a:lnTo>
                    <a:lnTo>
                      <a:pt x="0" y="0"/>
                    </a:lnTo>
                    <a:lnTo>
                      <a:pt x="0" y="0"/>
                    </a:lnTo>
                    <a:close/>
                  </a:path>
                </a:pathLst>
              </a:custGeom>
              <a:gradFill rotWithShape="0">
                <a:gsLst>
                  <a:gs pos="0">
                    <a:schemeClr val="accent2"/>
                  </a:gs>
                  <a:gs pos="100000">
                    <a:schemeClr val="accent2">
                      <a:gamma/>
                      <a:shade val="87843"/>
                      <a:invGamma/>
                    </a:schemeClr>
                  </a:gs>
                </a:gsLst>
                <a:lin ang="0" scaled="1"/>
              </a:gradFill>
              <a:ln w="9525">
                <a:noFill/>
                <a:round/>
                <a:headEnd/>
                <a:tailEnd/>
              </a:ln>
            </p:spPr>
            <p:txBody>
              <a:bodyPr/>
              <a:lstStyle/>
              <a:p>
                <a:endParaRPr lang="en-US"/>
              </a:p>
            </p:txBody>
          </p:sp>
          <p:sp>
            <p:nvSpPr>
              <p:cNvPr id="4112" name="Oval 16"/>
              <p:cNvSpPr>
                <a:spLocks noChangeArrowheads="1"/>
              </p:cNvSpPr>
              <p:nvPr/>
            </p:nvSpPr>
            <p:spPr bwMode="hidden">
              <a:xfrm>
                <a:off x="3910" y="3948"/>
                <a:ext cx="84" cy="53"/>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endParaRPr lang="en-US"/>
              </a:p>
            </p:txBody>
          </p:sp>
        </p:grpSp>
        <p:grpSp>
          <p:nvGrpSpPr>
            <p:cNvPr id="4113" name="Group 17"/>
            <p:cNvGrpSpPr>
              <a:grpSpLocks/>
            </p:cNvGrpSpPr>
            <p:nvPr userDrawn="1"/>
          </p:nvGrpSpPr>
          <p:grpSpPr bwMode="auto">
            <a:xfrm>
              <a:off x="1776" y="3631"/>
              <a:ext cx="1626" cy="683"/>
              <a:chOff x="1776" y="3631"/>
              <a:chExt cx="1626" cy="683"/>
            </a:xfrm>
          </p:grpSpPr>
          <p:sp>
            <p:nvSpPr>
              <p:cNvPr id="4114" name="Oval 18"/>
              <p:cNvSpPr>
                <a:spLocks noChangeArrowheads="1"/>
              </p:cNvSpPr>
              <p:nvPr/>
            </p:nvSpPr>
            <p:spPr bwMode="hidden">
              <a:xfrm>
                <a:off x="2268" y="3934"/>
                <a:ext cx="638" cy="377"/>
              </a:xfrm>
              <a:prstGeom prst="ellipse">
                <a:avLst/>
              </a:prstGeom>
              <a:gradFill rotWithShape="0">
                <a:gsLst>
                  <a:gs pos="0">
                    <a:schemeClr val="accent2">
                      <a:gamma/>
                      <a:shade val="87843"/>
                      <a:invGamma/>
                    </a:schemeClr>
                  </a:gs>
                  <a:gs pos="100000">
                    <a:schemeClr val="accent2"/>
                  </a:gs>
                </a:gsLst>
                <a:lin ang="2700000" scaled="1"/>
              </a:gradFill>
              <a:ln w="9525">
                <a:noFill/>
                <a:round/>
                <a:headEnd/>
                <a:tailEnd/>
              </a:ln>
              <a:effectLst/>
            </p:spPr>
            <p:txBody>
              <a:bodyPr/>
              <a:lstStyle/>
              <a:p>
                <a:endParaRPr lang="en-US"/>
              </a:p>
            </p:txBody>
          </p:sp>
          <p:sp>
            <p:nvSpPr>
              <p:cNvPr id="4115" name="Oval 19"/>
              <p:cNvSpPr>
                <a:spLocks noChangeArrowheads="1"/>
              </p:cNvSpPr>
              <p:nvPr/>
            </p:nvSpPr>
            <p:spPr bwMode="hidden">
              <a:xfrm>
                <a:off x="2314" y="3958"/>
                <a:ext cx="543" cy="332"/>
              </a:xfrm>
              <a:prstGeom prst="ellipse">
                <a:avLst/>
              </a:prstGeom>
              <a:gradFill rotWithShape="0">
                <a:gsLst>
                  <a:gs pos="0">
                    <a:schemeClr val="accent2"/>
                  </a:gs>
                  <a:gs pos="100000">
                    <a:schemeClr val="accent2">
                      <a:gamma/>
                      <a:shade val="87843"/>
                      <a:invGamma/>
                    </a:schemeClr>
                  </a:gs>
                </a:gsLst>
                <a:lin ang="2700000" scaled="1"/>
              </a:gradFill>
              <a:ln w="9525">
                <a:noFill/>
                <a:round/>
                <a:headEnd/>
                <a:tailEnd/>
              </a:ln>
              <a:effectLst/>
            </p:spPr>
            <p:txBody>
              <a:bodyPr/>
              <a:lstStyle/>
              <a:p>
                <a:endParaRPr lang="en-US"/>
              </a:p>
            </p:txBody>
          </p:sp>
          <p:sp>
            <p:nvSpPr>
              <p:cNvPr id="4116" name="Oval 20"/>
              <p:cNvSpPr>
                <a:spLocks noChangeArrowheads="1"/>
              </p:cNvSpPr>
              <p:nvPr/>
            </p:nvSpPr>
            <p:spPr bwMode="hidden">
              <a:xfrm>
                <a:off x="2341" y="3979"/>
                <a:ext cx="501" cy="299"/>
              </a:xfrm>
              <a:prstGeom prst="ellipse">
                <a:avLst/>
              </a:prstGeom>
              <a:gradFill rotWithShape="0">
                <a:gsLst>
                  <a:gs pos="0">
                    <a:schemeClr val="accent2">
                      <a:gamma/>
                      <a:shade val="90980"/>
                      <a:invGamma/>
                    </a:schemeClr>
                  </a:gs>
                  <a:gs pos="100000">
                    <a:schemeClr val="accent2"/>
                  </a:gs>
                </a:gsLst>
                <a:lin ang="2700000" scaled="1"/>
              </a:gradFill>
              <a:ln w="9525">
                <a:noFill/>
                <a:round/>
                <a:headEnd/>
                <a:tailEnd/>
              </a:ln>
              <a:effectLst/>
            </p:spPr>
            <p:txBody>
              <a:bodyPr/>
              <a:lstStyle/>
              <a:p>
                <a:endParaRPr lang="en-US"/>
              </a:p>
            </p:txBody>
          </p:sp>
          <p:sp>
            <p:nvSpPr>
              <p:cNvPr id="4117" name="Oval 21"/>
              <p:cNvSpPr>
                <a:spLocks noChangeArrowheads="1"/>
              </p:cNvSpPr>
              <p:nvPr/>
            </p:nvSpPr>
            <p:spPr bwMode="hidden">
              <a:xfrm>
                <a:off x="2368" y="3997"/>
                <a:ext cx="444" cy="258"/>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endParaRPr lang="en-US"/>
              </a:p>
            </p:txBody>
          </p:sp>
          <p:sp>
            <p:nvSpPr>
              <p:cNvPr id="4118" name="Oval 22"/>
              <p:cNvSpPr>
                <a:spLocks noChangeArrowheads="1"/>
              </p:cNvSpPr>
              <p:nvPr/>
            </p:nvSpPr>
            <p:spPr bwMode="hidden">
              <a:xfrm>
                <a:off x="2385" y="4005"/>
                <a:ext cx="413" cy="240"/>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endParaRPr lang="en-US"/>
              </a:p>
            </p:txBody>
          </p:sp>
          <p:sp>
            <p:nvSpPr>
              <p:cNvPr id="4119" name="Oval 23"/>
              <p:cNvSpPr>
                <a:spLocks noChangeArrowheads="1"/>
              </p:cNvSpPr>
              <p:nvPr/>
            </p:nvSpPr>
            <p:spPr bwMode="hidden">
              <a:xfrm>
                <a:off x="2437" y="4026"/>
                <a:ext cx="306" cy="192"/>
              </a:xfrm>
              <a:prstGeom prst="ellipse">
                <a:avLst/>
              </a:prstGeom>
              <a:gradFill rotWithShape="0">
                <a:gsLst>
                  <a:gs pos="0">
                    <a:schemeClr val="accent2">
                      <a:gamma/>
                      <a:shade val="87843"/>
                      <a:invGamma/>
                    </a:schemeClr>
                  </a:gs>
                  <a:gs pos="100000">
                    <a:schemeClr val="accent2"/>
                  </a:gs>
                </a:gsLst>
                <a:lin ang="5400000" scaled="1"/>
              </a:gradFill>
              <a:ln w="9525">
                <a:noFill/>
                <a:round/>
                <a:headEnd/>
                <a:tailEnd/>
              </a:ln>
              <a:effectLst/>
            </p:spPr>
            <p:txBody>
              <a:bodyPr/>
              <a:lstStyle/>
              <a:p>
                <a:endParaRPr lang="en-US"/>
              </a:p>
            </p:txBody>
          </p:sp>
          <p:sp>
            <p:nvSpPr>
              <p:cNvPr id="4120" name="Oval 24"/>
              <p:cNvSpPr>
                <a:spLocks noChangeArrowheads="1"/>
              </p:cNvSpPr>
              <p:nvPr/>
            </p:nvSpPr>
            <p:spPr bwMode="hidden">
              <a:xfrm>
                <a:off x="2476" y="4056"/>
                <a:ext cx="227" cy="135"/>
              </a:xfrm>
              <a:prstGeom prst="ellipse">
                <a:avLst/>
              </a:prstGeom>
              <a:gradFill rotWithShape="0">
                <a:gsLst>
                  <a:gs pos="0">
                    <a:schemeClr val="accent2"/>
                  </a:gs>
                  <a:gs pos="100000">
                    <a:schemeClr val="accent2">
                      <a:gamma/>
                      <a:shade val="90980"/>
                      <a:invGamma/>
                    </a:schemeClr>
                  </a:gs>
                </a:gsLst>
                <a:lin ang="2700000" scaled="1"/>
              </a:gradFill>
              <a:ln w="9525">
                <a:noFill/>
                <a:round/>
                <a:headEnd/>
                <a:tailEnd/>
              </a:ln>
              <a:effectLst/>
            </p:spPr>
            <p:txBody>
              <a:bodyPr/>
              <a:lstStyle/>
              <a:p>
                <a:endParaRPr lang="en-US"/>
              </a:p>
            </p:txBody>
          </p:sp>
          <p:sp>
            <p:nvSpPr>
              <p:cNvPr id="4121" name="Oval 25"/>
              <p:cNvSpPr>
                <a:spLocks noChangeArrowheads="1"/>
              </p:cNvSpPr>
              <p:nvPr/>
            </p:nvSpPr>
            <p:spPr bwMode="hidden">
              <a:xfrm>
                <a:off x="2542" y="4097"/>
                <a:ext cx="90" cy="60"/>
              </a:xfrm>
              <a:prstGeom prst="ellipse">
                <a:avLst/>
              </a:prstGeom>
              <a:gradFill rotWithShape="0">
                <a:gsLst>
                  <a:gs pos="0">
                    <a:schemeClr val="accent2"/>
                  </a:gs>
                  <a:gs pos="100000">
                    <a:schemeClr val="accent2">
                      <a:gamma/>
                      <a:shade val="90980"/>
                      <a:invGamma/>
                    </a:schemeClr>
                  </a:gs>
                </a:gsLst>
                <a:lin ang="0" scaled="1"/>
              </a:gradFill>
              <a:ln w="9525">
                <a:noFill/>
                <a:round/>
                <a:headEnd/>
                <a:tailEnd/>
              </a:ln>
              <a:effectLst/>
            </p:spPr>
            <p:txBody>
              <a:bodyPr/>
              <a:lstStyle/>
              <a:p>
                <a:endParaRPr lang="en-US"/>
              </a:p>
            </p:txBody>
          </p:sp>
          <p:sp>
            <p:nvSpPr>
              <p:cNvPr id="4122" name="Freeform 26"/>
              <p:cNvSpPr>
                <a:spLocks/>
              </p:cNvSpPr>
              <p:nvPr/>
            </p:nvSpPr>
            <p:spPr bwMode="hidden">
              <a:xfrm>
                <a:off x="2585" y="3822"/>
                <a:ext cx="449" cy="186"/>
              </a:xfrm>
              <a:custGeom>
                <a:avLst/>
                <a:gdLst/>
                <a:ahLst/>
                <a:cxnLst>
                  <a:cxn ang="0">
                    <a:pos x="6" y="6"/>
                  </a:cxn>
                  <a:cxn ang="0">
                    <a:pos x="78" y="12"/>
                  </a:cxn>
                  <a:cxn ang="0">
                    <a:pos x="150" y="18"/>
                  </a:cxn>
                  <a:cxn ang="0">
                    <a:pos x="215" y="36"/>
                  </a:cxn>
                  <a:cxn ang="0">
                    <a:pos x="275" y="60"/>
                  </a:cxn>
                  <a:cxn ang="0">
                    <a:pos x="329" y="84"/>
                  </a:cxn>
                  <a:cxn ang="0">
                    <a:pos x="377" y="114"/>
                  </a:cxn>
                  <a:cxn ang="0">
                    <a:pos x="419" y="150"/>
                  </a:cxn>
                  <a:cxn ang="0">
                    <a:pos x="448" y="186"/>
                  </a:cxn>
                  <a:cxn ang="0">
                    <a:pos x="448" y="162"/>
                  </a:cxn>
                  <a:cxn ang="0">
                    <a:pos x="413" y="126"/>
                  </a:cxn>
                  <a:cxn ang="0">
                    <a:pos x="371" y="96"/>
                  </a:cxn>
                  <a:cxn ang="0">
                    <a:pos x="323" y="66"/>
                  </a:cxn>
                  <a:cxn ang="0">
                    <a:pos x="269" y="48"/>
                  </a:cxn>
                  <a:cxn ang="0">
                    <a:pos x="144" y="12"/>
                  </a:cxn>
                  <a:cxn ang="0">
                    <a:pos x="78" y="6"/>
                  </a:cxn>
                  <a:cxn ang="0">
                    <a:pos x="6" y="0"/>
                  </a:cxn>
                  <a:cxn ang="0">
                    <a:pos x="0" y="0"/>
                  </a:cxn>
                  <a:cxn ang="0">
                    <a:pos x="0" y="0"/>
                  </a:cxn>
                  <a:cxn ang="0">
                    <a:pos x="0" y="6"/>
                  </a:cxn>
                  <a:cxn ang="0">
                    <a:pos x="0" y="6"/>
                  </a:cxn>
                  <a:cxn ang="0">
                    <a:pos x="6" y="6"/>
                  </a:cxn>
                  <a:cxn ang="0">
                    <a:pos x="6" y="6"/>
                  </a:cxn>
                </a:cxnLst>
                <a:rect l="0" t="0" r="r" b="b"/>
                <a:pathLst>
                  <a:path w="448" h="186">
                    <a:moveTo>
                      <a:pt x="6" y="6"/>
                    </a:moveTo>
                    <a:lnTo>
                      <a:pt x="78" y="12"/>
                    </a:lnTo>
                    <a:lnTo>
                      <a:pt x="150" y="18"/>
                    </a:lnTo>
                    <a:lnTo>
                      <a:pt x="215" y="36"/>
                    </a:lnTo>
                    <a:lnTo>
                      <a:pt x="275" y="60"/>
                    </a:lnTo>
                    <a:lnTo>
                      <a:pt x="329" y="84"/>
                    </a:lnTo>
                    <a:lnTo>
                      <a:pt x="377" y="114"/>
                    </a:lnTo>
                    <a:lnTo>
                      <a:pt x="419" y="150"/>
                    </a:lnTo>
                    <a:lnTo>
                      <a:pt x="448" y="186"/>
                    </a:lnTo>
                    <a:lnTo>
                      <a:pt x="448" y="162"/>
                    </a:lnTo>
                    <a:lnTo>
                      <a:pt x="413" y="126"/>
                    </a:lnTo>
                    <a:lnTo>
                      <a:pt x="371" y="96"/>
                    </a:lnTo>
                    <a:lnTo>
                      <a:pt x="323" y="66"/>
                    </a:lnTo>
                    <a:lnTo>
                      <a:pt x="269" y="48"/>
                    </a:lnTo>
                    <a:lnTo>
                      <a:pt x="144" y="12"/>
                    </a:lnTo>
                    <a:lnTo>
                      <a:pt x="78" y="6"/>
                    </a:lnTo>
                    <a:lnTo>
                      <a:pt x="6" y="0"/>
                    </a:lnTo>
                    <a:lnTo>
                      <a:pt x="0" y="0"/>
                    </a:lnTo>
                    <a:lnTo>
                      <a:pt x="0" y="0"/>
                    </a:lnTo>
                    <a:lnTo>
                      <a:pt x="0" y="6"/>
                    </a:lnTo>
                    <a:lnTo>
                      <a:pt x="0" y="6"/>
                    </a:lnTo>
                    <a:lnTo>
                      <a:pt x="6" y="6"/>
                    </a:lnTo>
                    <a:lnTo>
                      <a:pt x="6" y="6"/>
                    </a:lnTo>
                    <a:close/>
                  </a:path>
                </a:pathLst>
              </a:custGeom>
              <a:gradFill rotWithShape="0">
                <a:gsLst>
                  <a:gs pos="0">
                    <a:schemeClr val="accent2">
                      <a:gamma/>
                      <a:shade val="90980"/>
                      <a:invGamma/>
                    </a:schemeClr>
                  </a:gs>
                  <a:gs pos="100000">
                    <a:schemeClr val="accent2"/>
                  </a:gs>
                </a:gsLst>
                <a:lin ang="5400000" scaled="1"/>
              </a:gradFill>
              <a:ln w="9525">
                <a:noFill/>
                <a:round/>
                <a:headEnd/>
                <a:tailEnd/>
              </a:ln>
            </p:spPr>
            <p:txBody>
              <a:bodyPr/>
              <a:lstStyle/>
              <a:p>
                <a:endParaRPr lang="en-US"/>
              </a:p>
            </p:txBody>
          </p:sp>
          <p:sp>
            <p:nvSpPr>
              <p:cNvPr id="4123" name="Freeform 27"/>
              <p:cNvSpPr>
                <a:spLocks/>
              </p:cNvSpPr>
              <p:nvPr/>
            </p:nvSpPr>
            <p:spPr bwMode="hidden">
              <a:xfrm>
                <a:off x="2142" y="3852"/>
                <a:ext cx="892" cy="462"/>
              </a:xfrm>
              <a:custGeom>
                <a:avLst/>
                <a:gdLst/>
                <a:ahLst/>
                <a:cxnLst>
                  <a:cxn ang="0">
                    <a:pos x="23" y="276"/>
                  </a:cxn>
                  <a:cxn ang="0">
                    <a:pos x="29" y="222"/>
                  </a:cxn>
                  <a:cxn ang="0">
                    <a:pos x="59" y="174"/>
                  </a:cxn>
                  <a:cxn ang="0">
                    <a:pos x="95" y="132"/>
                  </a:cxn>
                  <a:cxn ang="0">
                    <a:pos x="149" y="96"/>
                  </a:cxn>
                  <a:cxn ang="0">
                    <a:pos x="209" y="60"/>
                  </a:cxn>
                  <a:cxn ang="0">
                    <a:pos x="281" y="36"/>
                  </a:cxn>
                  <a:cxn ang="0">
                    <a:pos x="364" y="24"/>
                  </a:cxn>
                  <a:cxn ang="0">
                    <a:pos x="448" y="18"/>
                  </a:cxn>
                  <a:cxn ang="0">
                    <a:pos x="532" y="24"/>
                  </a:cxn>
                  <a:cxn ang="0">
                    <a:pos x="609" y="36"/>
                  </a:cxn>
                  <a:cxn ang="0">
                    <a:pos x="681" y="60"/>
                  </a:cxn>
                  <a:cxn ang="0">
                    <a:pos x="741" y="96"/>
                  </a:cxn>
                  <a:cxn ang="0">
                    <a:pos x="795" y="132"/>
                  </a:cxn>
                  <a:cxn ang="0">
                    <a:pos x="831" y="174"/>
                  </a:cxn>
                  <a:cxn ang="0">
                    <a:pos x="861" y="222"/>
                  </a:cxn>
                  <a:cxn ang="0">
                    <a:pos x="867" y="276"/>
                  </a:cxn>
                  <a:cxn ang="0">
                    <a:pos x="855" y="330"/>
                  </a:cxn>
                  <a:cxn ang="0">
                    <a:pos x="831" y="378"/>
                  </a:cxn>
                  <a:cxn ang="0">
                    <a:pos x="783" y="426"/>
                  </a:cxn>
                  <a:cxn ang="0">
                    <a:pos x="723" y="462"/>
                  </a:cxn>
                  <a:cxn ang="0">
                    <a:pos x="765" y="462"/>
                  </a:cxn>
                  <a:cxn ang="0">
                    <a:pos x="819" y="426"/>
                  </a:cxn>
                  <a:cxn ang="0">
                    <a:pos x="855" y="378"/>
                  </a:cxn>
                  <a:cxn ang="0">
                    <a:pos x="884" y="330"/>
                  </a:cxn>
                  <a:cxn ang="0">
                    <a:pos x="890" y="276"/>
                  </a:cxn>
                  <a:cxn ang="0">
                    <a:pos x="884" y="222"/>
                  </a:cxn>
                  <a:cxn ang="0">
                    <a:pos x="855" y="168"/>
                  </a:cxn>
                  <a:cxn ang="0">
                    <a:pos x="813" y="120"/>
                  </a:cxn>
                  <a:cxn ang="0">
                    <a:pos x="759" y="84"/>
                  </a:cxn>
                  <a:cxn ang="0">
                    <a:pos x="693" y="48"/>
                  </a:cxn>
                  <a:cxn ang="0">
                    <a:pos x="621" y="24"/>
                  </a:cxn>
                  <a:cxn ang="0">
                    <a:pos x="538" y="6"/>
                  </a:cxn>
                  <a:cxn ang="0">
                    <a:pos x="448" y="0"/>
                  </a:cxn>
                  <a:cxn ang="0">
                    <a:pos x="358" y="6"/>
                  </a:cxn>
                  <a:cxn ang="0">
                    <a:pos x="275" y="24"/>
                  </a:cxn>
                  <a:cxn ang="0">
                    <a:pos x="197" y="48"/>
                  </a:cxn>
                  <a:cxn ang="0">
                    <a:pos x="131" y="84"/>
                  </a:cxn>
                  <a:cxn ang="0">
                    <a:pos x="77" y="120"/>
                  </a:cxn>
                  <a:cxn ang="0">
                    <a:pos x="35" y="168"/>
                  </a:cxn>
                  <a:cxn ang="0">
                    <a:pos x="12" y="222"/>
                  </a:cxn>
                  <a:cxn ang="0">
                    <a:pos x="0" y="276"/>
                  </a:cxn>
                  <a:cxn ang="0">
                    <a:pos x="6" y="330"/>
                  </a:cxn>
                  <a:cxn ang="0">
                    <a:pos x="35" y="378"/>
                  </a:cxn>
                  <a:cxn ang="0">
                    <a:pos x="71" y="426"/>
                  </a:cxn>
                  <a:cxn ang="0">
                    <a:pos x="125" y="462"/>
                  </a:cxn>
                  <a:cxn ang="0">
                    <a:pos x="167" y="462"/>
                  </a:cxn>
                  <a:cxn ang="0">
                    <a:pos x="107" y="426"/>
                  </a:cxn>
                  <a:cxn ang="0">
                    <a:pos x="59" y="378"/>
                  </a:cxn>
                  <a:cxn ang="0">
                    <a:pos x="35" y="330"/>
                  </a:cxn>
                  <a:cxn ang="0">
                    <a:pos x="23" y="276"/>
                  </a:cxn>
                  <a:cxn ang="0">
                    <a:pos x="23" y="276"/>
                  </a:cxn>
                </a:cxnLst>
                <a:rect l="0" t="0" r="r" b="b"/>
                <a:pathLst>
                  <a:path w="890" h="462">
                    <a:moveTo>
                      <a:pt x="23" y="276"/>
                    </a:moveTo>
                    <a:lnTo>
                      <a:pt x="29" y="222"/>
                    </a:lnTo>
                    <a:lnTo>
                      <a:pt x="59" y="174"/>
                    </a:lnTo>
                    <a:lnTo>
                      <a:pt x="95" y="132"/>
                    </a:lnTo>
                    <a:lnTo>
                      <a:pt x="149" y="96"/>
                    </a:lnTo>
                    <a:lnTo>
                      <a:pt x="209" y="60"/>
                    </a:lnTo>
                    <a:lnTo>
                      <a:pt x="281" y="36"/>
                    </a:lnTo>
                    <a:lnTo>
                      <a:pt x="364" y="24"/>
                    </a:lnTo>
                    <a:lnTo>
                      <a:pt x="448" y="18"/>
                    </a:lnTo>
                    <a:lnTo>
                      <a:pt x="532" y="24"/>
                    </a:lnTo>
                    <a:lnTo>
                      <a:pt x="609" y="36"/>
                    </a:lnTo>
                    <a:lnTo>
                      <a:pt x="681" y="60"/>
                    </a:lnTo>
                    <a:lnTo>
                      <a:pt x="741" y="96"/>
                    </a:lnTo>
                    <a:lnTo>
                      <a:pt x="795" y="132"/>
                    </a:lnTo>
                    <a:lnTo>
                      <a:pt x="831" y="174"/>
                    </a:lnTo>
                    <a:lnTo>
                      <a:pt x="861" y="222"/>
                    </a:lnTo>
                    <a:lnTo>
                      <a:pt x="867" y="276"/>
                    </a:lnTo>
                    <a:lnTo>
                      <a:pt x="855" y="330"/>
                    </a:lnTo>
                    <a:lnTo>
                      <a:pt x="831" y="378"/>
                    </a:lnTo>
                    <a:lnTo>
                      <a:pt x="783" y="426"/>
                    </a:lnTo>
                    <a:lnTo>
                      <a:pt x="723" y="462"/>
                    </a:lnTo>
                    <a:lnTo>
                      <a:pt x="765" y="462"/>
                    </a:lnTo>
                    <a:lnTo>
                      <a:pt x="819" y="426"/>
                    </a:lnTo>
                    <a:lnTo>
                      <a:pt x="855" y="378"/>
                    </a:lnTo>
                    <a:lnTo>
                      <a:pt x="884" y="330"/>
                    </a:lnTo>
                    <a:lnTo>
                      <a:pt x="890" y="276"/>
                    </a:lnTo>
                    <a:lnTo>
                      <a:pt x="884" y="222"/>
                    </a:lnTo>
                    <a:lnTo>
                      <a:pt x="855" y="168"/>
                    </a:lnTo>
                    <a:lnTo>
                      <a:pt x="813" y="120"/>
                    </a:lnTo>
                    <a:lnTo>
                      <a:pt x="759" y="84"/>
                    </a:lnTo>
                    <a:lnTo>
                      <a:pt x="693" y="48"/>
                    </a:lnTo>
                    <a:lnTo>
                      <a:pt x="621" y="24"/>
                    </a:lnTo>
                    <a:lnTo>
                      <a:pt x="538" y="6"/>
                    </a:lnTo>
                    <a:lnTo>
                      <a:pt x="448" y="0"/>
                    </a:lnTo>
                    <a:lnTo>
                      <a:pt x="358" y="6"/>
                    </a:lnTo>
                    <a:lnTo>
                      <a:pt x="275" y="24"/>
                    </a:lnTo>
                    <a:lnTo>
                      <a:pt x="197" y="48"/>
                    </a:lnTo>
                    <a:lnTo>
                      <a:pt x="131" y="84"/>
                    </a:lnTo>
                    <a:lnTo>
                      <a:pt x="77" y="120"/>
                    </a:lnTo>
                    <a:lnTo>
                      <a:pt x="35" y="168"/>
                    </a:lnTo>
                    <a:lnTo>
                      <a:pt x="12" y="222"/>
                    </a:lnTo>
                    <a:lnTo>
                      <a:pt x="0" y="276"/>
                    </a:lnTo>
                    <a:lnTo>
                      <a:pt x="6" y="330"/>
                    </a:lnTo>
                    <a:lnTo>
                      <a:pt x="35" y="378"/>
                    </a:lnTo>
                    <a:lnTo>
                      <a:pt x="71" y="426"/>
                    </a:lnTo>
                    <a:lnTo>
                      <a:pt x="125" y="462"/>
                    </a:lnTo>
                    <a:lnTo>
                      <a:pt x="167" y="462"/>
                    </a:lnTo>
                    <a:lnTo>
                      <a:pt x="107" y="426"/>
                    </a:lnTo>
                    <a:lnTo>
                      <a:pt x="59" y="378"/>
                    </a:lnTo>
                    <a:lnTo>
                      <a:pt x="35" y="330"/>
                    </a:lnTo>
                    <a:lnTo>
                      <a:pt x="23" y="276"/>
                    </a:lnTo>
                    <a:lnTo>
                      <a:pt x="23" y="276"/>
                    </a:lnTo>
                    <a:close/>
                  </a:path>
                </a:pathLst>
              </a:custGeom>
              <a:gradFill rotWithShape="0">
                <a:gsLst>
                  <a:gs pos="0">
                    <a:schemeClr val="accent2"/>
                  </a:gs>
                  <a:gs pos="100000">
                    <a:schemeClr val="accent2">
                      <a:gamma/>
                      <a:shade val="84706"/>
                      <a:invGamma/>
                    </a:schemeClr>
                  </a:gs>
                </a:gsLst>
                <a:lin ang="2700000" scaled="1"/>
              </a:gradFill>
              <a:ln w="9525">
                <a:noFill/>
                <a:round/>
                <a:headEnd/>
                <a:tailEnd/>
              </a:ln>
            </p:spPr>
            <p:txBody>
              <a:bodyPr/>
              <a:lstStyle/>
              <a:p>
                <a:endParaRPr lang="en-US"/>
              </a:p>
            </p:txBody>
          </p:sp>
          <p:sp>
            <p:nvSpPr>
              <p:cNvPr id="4124" name="Freeform 28"/>
              <p:cNvSpPr>
                <a:spLocks/>
              </p:cNvSpPr>
              <p:nvPr/>
            </p:nvSpPr>
            <p:spPr bwMode="hidden">
              <a:xfrm>
                <a:off x="2082" y="3828"/>
                <a:ext cx="407" cy="486"/>
              </a:xfrm>
              <a:custGeom>
                <a:avLst/>
                <a:gdLst/>
                <a:ahLst/>
                <a:cxnLst>
                  <a:cxn ang="0">
                    <a:pos x="18" y="300"/>
                  </a:cxn>
                  <a:cxn ang="0">
                    <a:pos x="24" y="246"/>
                  </a:cxn>
                  <a:cxn ang="0">
                    <a:pos x="48" y="198"/>
                  </a:cxn>
                  <a:cxn ang="0">
                    <a:pos x="83" y="150"/>
                  </a:cxn>
                  <a:cxn ang="0">
                    <a:pos x="131" y="108"/>
                  </a:cxn>
                  <a:cxn ang="0">
                    <a:pos x="185" y="72"/>
                  </a:cxn>
                  <a:cxn ang="0">
                    <a:pos x="251" y="42"/>
                  </a:cxn>
                  <a:cxn ang="0">
                    <a:pos x="329" y="24"/>
                  </a:cxn>
                  <a:cxn ang="0">
                    <a:pos x="406" y="6"/>
                  </a:cxn>
                  <a:cxn ang="0">
                    <a:pos x="406" y="0"/>
                  </a:cxn>
                  <a:cxn ang="0">
                    <a:pos x="323" y="12"/>
                  </a:cxn>
                  <a:cxn ang="0">
                    <a:pos x="245" y="36"/>
                  </a:cxn>
                  <a:cxn ang="0">
                    <a:pos x="179" y="66"/>
                  </a:cxn>
                  <a:cxn ang="0">
                    <a:pos x="119" y="102"/>
                  </a:cxn>
                  <a:cxn ang="0">
                    <a:pos x="72" y="144"/>
                  </a:cxn>
                  <a:cxn ang="0">
                    <a:pos x="30" y="192"/>
                  </a:cxn>
                  <a:cxn ang="0">
                    <a:pos x="6" y="246"/>
                  </a:cxn>
                  <a:cxn ang="0">
                    <a:pos x="0" y="300"/>
                  </a:cxn>
                  <a:cxn ang="0">
                    <a:pos x="6" y="348"/>
                  </a:cxn>
                  <a:cxn ang="0">
                    <a:pos x="30" y="396"/>
                  </a:cxn>
                  <a:cxn ang="0">
                    <a:pos x="66" y="444"/>
                  </a:cxn>
                  <a:cxn ang="0">
                    <a:pos x="107" y="486"/>
                  </a:cxn>
                  <a:cxn ang="0">
                    <a:pos x="131" y="486"/>
                  </a:cxn>
                  <a:cxn ang="0">
                    <a:pos x="83" y="450"/>
                  </a:cxn>
                  <a:cxn ang="0">
                    <a:pos x="48" y="402"/>
                  </a:cxn>
                  <a:cxn ang="0">
                    <a:pos x="24" y="354"/>
                  </a:cxn>
                  <a:cxn ang="0">
                    <a:pos x="18" y="300"/>
                  </a:cxn>
                  <a:cxn ang="0">
                    <a:pos x="18" y="300"/>
                  </a:cxn>
                </a:cxnLst>
                <a:rect l="0" t="0" r="r" b="b"/>
                <a:pathLst>
                  <a:path w="406" h="486">
                    <a:moveTo>
                      <a:pt x="18" y="300"/>
                    </a:moveTo>
                    <a:lnTo>
                      <a:pt x="24" y="246"/>
                    </a:lnTo>
                    <a:lnTo>
                      <a:pt x="48" y="198"/>
                    </a:lnTo>
                    <a:lnTo>
                      <a:pt x="83" y="150"/>
                    </a:lnTo>
                    <a:lnTo>
                      <a:pt x="131" y="108"/>
                    </a:lnTo>
                    <a:lnTo>
                      <a:pt x="185" y="72"/>
                    </a:lnTo>
                    <a:lnTo>
                      <a:pt x="251" y="42"/>
                    </a:lnTo>
                    <a:lnTo>
                      <a:pt x="329" y="24"/>
                    </a:lnTo>
                    <a:lnTo>
                      <a:pt x="406" y="6"/>
                    </a:lnTo>
                    <a:lnTo>
                      <a:pt x="406" y="0"/>
                    </a:lnTo>
                    <a:lnTo>
                      <a:pt x="323" y="12"/>
                    </a:lnTo>
                    <a:lnTo>
                      <a:pt x="245" y="36"/>
                    </a:lnTo>
                    <a:lnTo>
                      <a:pt x="179" y="66"/>
                    </a:lnTo>
                    <a:lnTo>
                      <a:pt x="119" y="102"/>
                    </a:lnTo>
                    <a:lnTo>
                      <a:pt x="72" y="144"/>
                    </a:lnTo>
                    <a:lnTo>
                      <a:pt x="30" y="192"/>
                    </a:lnTo>
                    <a:lnTo>
                      <a:pt x="6" y="246"/>
                    </a:lnTo>
                    <a:lnTo>
                      <a:pt x="0" y="300"/>
                    </a:lnTo>
                    <a:lnTo>
                      <a:pt x="6" y="348"/>
                    </a:lnTo>
                    <a:lnTo>
                      <a:pt x="30" y="396"/>
                    </a:lnTo>
                    <a:lnTo>
                      <a:pt x="66" y="444"/>
                    </a:lnTo>
                    <a:lnTo>
                      <a:pt x="107" y="486"/>
                    </a:lnTo>
                    <a:lnTo>
                      <a:pt x="131" y="486"/>
                    </a:lnTo>
                    <a:lnTo>
                      <a:pt x="83" y="450"/>
                    </a:lnTo>
                    <a:lnTo>
                      <a:pt x="48" y="402"/>
                    </a:lnTo>
                    <a:lnTo>
                      <a:pt x="24" y="354"/>
                    </a:lnTo>
                    <a:lnTo>
                      <a:pt x="18" y="300"/>
                    </a:lnTo>
                    <a:lnTo>
                      <a:pt x="18" y="300"/>
                    </a:lnTo>
                    <a:close/>
                  </a:path>
                </a:pathLst>
              </a:custGeom>
              <a:gradFill rotWithShape="0">
                <a:gsLst>
                  <a:gs pos="0">
                    <a:schemeClr val="accent2"/>
                  </a:gs>
                  <a:gs pos="100000">
                    <a:schemeClr val="accent2">
                      <a:gamma/>
                      <a:shade val="90980"/>
                      <a:invGamma/>
                    </a:schemeClr>
                  </a:gs>
                </a:gsLst>
                <a:lin ang="0" scaled="1"/>
              </a:gradFill>
              <a:ln w="9525">
                <a:noFill/>
                <a:round/>
                <a:headEnd/>
                <a:tailEnd/>
              </a:ln>
            </p:spPr>
            <p:txBody>
              <a:bodyPr/>
              <a:lstStyle/>
              <a:p>
                <a:endParaRPr lang="en-US"/>
              </a:p>
            </p:txBody>
          </p:sp>
          <p:sp>
            <p:nvSpPr>
              <p:cNvPr id="4125" name="Freeform 29"/>
              <p:cNvSpPr>
                <a:spLocks/>
              </p:cNvSpPr>
              <p:nvPr/>
            </p:nvSpPr>
            <p:spPr bwMode="hidden">
              <a:xfrm>
                <a:off x="2987" y="4044"/>
                <a:ext cx="108" cy="252"/>
              </a:xfrm>
              <a:custGeom>
                <a:avLst/>
                <a:gdLst/>
                <a:ahLst/>
                <a:cxnLst>
                  <a:cxn ang="0">
                    <a:pos x="89" y="84"/>
                  </a:cxn>
                  <a:cxn ang="0">
                    <a:pos x="83" y="132"/>
                  </a:cxn>
                  <a:cxn ang="0">
                    <a:pos x="65" y="174"/>
                  </a:cxn>
                  <a:cxn ang="0">
                    <a:pos x="36" y="216"/>
                  </a:cxn>
                  <a:cxn ang="0">
                    <a:pos x="0" y="252"/>
                  </a:cxn>
                  <a:cxn ang="0">
                    <a:pos x="18" y="252"/>
                  </a:cxn>
                  <a:cxn ang="0">
                    <a:pos x="53" y="216"/>
                  </a:cxn>
                  <a:cxn ang="0">
                    <a:pos x="83" y="174"/>
                  </a:cxn>
                  <a:cxn ang="0">
                    <a:pos x="101" y="132"/>
                  </a:cxn>
                  <a:cxn ang="0">
                    <a:pos x="107" y="84"/>
                  </a:cxn>
                  <a:cxn ang="0">
                    <a:pos x="101" y="42"/>
                  </a:cxn>
                  <a:cxn ang="0">
                    <a:pos x="89" y="0"/>
                  </a:cxn>
                  <a:cxn ang="0">
                    <a:pos x="65" y="0"/>
                  </a:cxn>
                  <a:cxn ang="0">
                    <a:pos x="83" y="42"/>
                  </a:cxn>
                  <a:cxn ang="0">
                    <a:pos x="89" y="84"/>
                  </a:cxn>
                  <a:cxn ang="0">
                    <a:pos x="89" y="84"/>
                  </a:cxn>
                </a:cxnLst>
                <a:rect l="0" t="0" r="r" b="b"/>
                <a:pathLst>
                  <a:path w="107" h="252">
                    <a:moveTo>
                      <a:pt x="89" y="84"/>
                    </a:moveTo>
                    <a:lnTo>
                      <a:pt x="83" y="132"/>
                    </a:lnTo>
                    <a:lnTo>
                      <a:pt x="65" y="174"/>
                    </a:lnTo>
                    <a:lnTo>
                      <a:pt x="36" y="216"/>
                    </a:lnTo>
                    <a:lnTo>
                      <a:pt x="0" y="252"/>
                    </a:lnTo>
                    <a:lnTo>
                      <a:pt x="18" y="252"/>
                    </a:lnTo>
                    <a:lnTo>
                      <a:pt x="53" y="216"/>
                    </a:lnTo>
                    <a:lnTo>
                      <a:pt x="83" y="174"/>
                    </a:lnTo>
                    <a:lnTo>
                      <a:pt x="101" y="132"/>
                    </a:lnTo>
                    <a:lnTo>
                      <a:pt x="107" y="84"/>
                    </a:lnTo>
                    <a:lnTo>
                      <a:pt x="101" y="42"/>
                    </a:lnTo>
                    <a:lnTo>
                      <a:pt x="89" y="0"/>
                    </a:lnTo>
                    <a:lnTo>
                      <a:pt x="65" y="0"/>
                    </a:lnTo>
                    <a:lnTo>
                      <a:pt x="83" y="42"/>
                    </a:lnTo>
                    <a:lnTo>
                      <a:pt x="89" y="84"/>
                    </a:lnTo>
                    <a:lnTo>
                      <a:pt x="89" y="84"/>
                    </a:lnTo>
                    <a:close/>
                  </a:path>
                </a:pathLst>
              </a:custGeom>
              <a:gradFill rotWithShape="0">
                <a:gsLst>
                  <a:gs pos="0">
                    <a:schemeClr val="accent2"/>
                  </a:gs>
                  <a:gs pos="100000">
                    <a:schemeClr val="accent2">
                      <a:gamma/>
                      <a:shade val="81961"/>
                      <a:invGamma/>
                    </a:schemeClr>
                  </a:gs>
                </a:gsLst>
                <a:lin ang="5400000" scaled="1"/>
              </a:gradFill>
              <a:ln w="9525">
                <a:noFill/>
                <a:round/>
                <a:headEnd/>
                <a:tailEnd/>
              </a:ln>
            </p:spPr>
            <p:txBody>
              <a:bodyPr/>
              <a:lstStyle/>
              <a:p>
                <a:endParaRPr lang="en-US"/>
              </a:p>
            </p:txBody>
          </p:sp>
          <p:sp>
            <p:nvSpPr>
              <p:cNvPr id="4126" name="Freeform 30"/>
              <p:cNvSpPr>
                <a:spLocks/>
              </p:cNvSpPr>
              <p:nvPr/>
            </p:nvSpPr>
            <p:spPr bwMode="hidden">
              <a:xfrm>
                <a:off x="2068" y="3685"/>
                <a:ext cx="835" cy="150"/>
              </a:xfrm>
              <a:custGeom>
                <a:avLst/>
                <a:gdLst/>
                <a:ahLst/>
                <a:cxnLst>
                  <a:cxn ang="0">
                    <a:pos x="518" y="18"/>
                  </a:cxn>
                  <a:cxn ang="0">
                    <a:pos x="597" y="24"/>
                  </a:cxn>
                  <a:cxn ang="0">
                    <a:pos x="682" y="30"/>
                  </a:cxn>
                  <a:cxn ang="0">
                    <a:pos x="755" y="42"/>
                  </a:cxn>
                  <a:cxn ang="0">
                    <a:pos x="828" y="60"/>
                  </a:cxn>
                  <a:cxn ang="0">
                    <a:pos x="835" y="42"/>
                  </a:cxn>
                  <a:cxn ang="0">
                    <a:pos x="761" y="24"/>
                  </a:cxn>
                  <a:cxn ang="0">
                    <a:pos x="688" y="12"/>
                  </a:cxn>
                  <a:cxn ang="0">
                    <a:pos x="603" y="6"/>
                  </a:cxn>
                  <a:cxn ang="0">
                    <a:pos x="518" y="0"/>
                  </a:cxn>
                  <a:cxn ang="0">
                    <a:pos x="372" y="12"/>
                  </a:cxn>
                  <a:cxn ang="0">
                    <a:pos x="232" y="36"/>
                  </a:cxn>
                  <a:cxn ang="0">
                    <a:pos x="110" y="78"/>
                  </a:cxn>
                  <a:cxn ang="0">
                    <a:pos x="0" y="132"/>
                  </a:cxn>
                  <a:cxn ang="0">
                    <a:pos x="19" y="150"/>
                  </a:cxn>
                  <a:cxn ang="0">
                    <a:pos x="122" y="96"/>
                  </a:cxn>
                  <a:cxn ang="0">
                    <a:pos x="244" y="54"/>
                  </a:cxn>
                  <a:cxn ang="0">
                    <a:pos x="378" y="30"/>
                  </a:cxn>
                  <a:cxn ang="0">
                    <a:pos x="518" y="18"/>
                  </a:cxn>
                  <a:cxn ang="0">
                    <a:pos x="518" y="18"/>
                  </a:cxn>
                </a:cxnLst>
                <a:rect l="0" t="0" r="r" b="b"/>
                <a:pathLst>
                  <a:path w="835" h="150">
                    <a:moveTo>
                      <a:pt x="518" y="18"/>
                    </a:moveTo>
                    <a:lnTo>
                      <a:pt x="597" y="24"/>
                    </a:lnTo>
                    <a:lnTo>
                      <a:pt x="682" y="30"/>
                    </a:lnTo>
                    <a:lnTo>
                      <a:pt x="755" y="42"/>
                    </a:lnTo>
                    <a:lnTo>
                      <a:pt x="828" y="60"/>
                    </a:lnTo>
                    <a:lnTo>
                      <a:pt x="835" y="42"/>
                    </a:lnTo>
                    <a:lnTo>
                      <a:pt x="761" y="24"/>
                    </a:lnTo>
                    <a:lnTo>
                      <a:pt x="688" y="12"/>
                    </a:lnTo>
                    <a:lnTo>
                      <a:pt x="603" y="6"/>
                    </a:lnTo>
                    <a:lnTo>
                      <a:pt x="518" y="0"/>
                    </a:lnTo>
                    <a:lnTo>
                      <a:pt x="372" y="12"/>
                    </a:lnTo>
                    <a:lnTo>
                      <a:pt x="232" y="36"/>
                    </a:lnTo>
                    <a:lnTo>
                      <a:pt x="110" y="78"/>
                    </a:lnTo>
                    <a:lnTo>
                      <a:pt x="0" y="132"/>
                    </a:lnTo>
                    <a:lnTo>
                      <a:pt x="19" y="150"/>
                    </a:lnTo>
                    <a:lnTo>
                      <a:pt x="122" y="96"/>
                    </a:lnTo>
                    <a:lnTo>
                      <a:pt x="244" y="54"/>
                    </a:lnTo>
                    <a:lnTo>
                      <a:pt x="378" y="30"/>
                    </a:lnTo>
                    <a:lnTo>
                      <a:pt x="518" y="18"/>
                    </a:lnTo>
                    <a:lnTo>
                      <a:pt x="518" y="18"/>
                    </a:lnTo>
                    <a:close/>
                  </a:path>
                </a:pathLst>
              </a:custGeom>
              <a:solidFill>
                <a:schemeClr val="accent2"/>
              </a:solidFill>
              <a:ln w="9525">
                <a:noFill/>
                <a:round/>
                <a:headEnd/>
                <a:tailEnd/>
              </a:ln>
            </p:spPr>
            <p:txBody>
              <a:bodyPr/>
              <a:lstStyle/>
              <a:p>
                <a:endParaRPr lang="en-US"/>
              </a:p>
            </p:txBody>
          </p:sp>
          <p:sp>
            <p:nvSpPr>
              <p:cNvPr id="4127" name="Freeform 31"/>
              <p:cNvSpPr>
                <a:spLocks/>
              </p:cNvSpPr>
              <p:nvPr/>
            </p:nvSpPr>
            <p:spPr bwMode="hidden">
              <a:xfrm>
                <a:off x="1867" y="3853"/>
                <a:ext cx="171" cy="461"/>
              </a:xfrm>
              <a:custGeom>
                <a:avLst/>
                <a:gdLst/>
                <a:ahLst/>
                <a:cxnLst>
                  <a:cxn ang="0">
                    <a:pos x="31" y="263"/>
                  </a:cxn>
                  <a:cxn ang="0">
                    <a:pos x="43" y="191"/>
                  </a:cxn>
                  <a:cxn ang="0">
                    <a:pos x="67" y="131"/>
                  </a:cxn>
                  <a:cxn ang="0">
                    <a:pos x="116" y="72"/>
                  </a:cxn>
                  <a:cxn ang="0">
                    <a:pos x="171" y="18"/>
                  </a:cxn>
                  <a:cxn ang="0">
                    <a:pos x="153" y="0"/>
                  </a:cxn>
                  <a:cxn ang="0">
                    <a:pos x="86" y="60"/>
                  </a:cxn>
                  <a:cxn ang="0">
                    <a:pos x="43" y="120"/>
                  </a:cxn>
                  <a:cxn ang="0">
                    <a:pos x="13" y="191"/>
                  </a:cxn>
                  <a:cxn ang="0">
                    <a:pos x="0" y="263"/>
                  </a:cxn>
                  <a:cxn ang="0">
                    <a:pos x="6" y="317"/>
                  </a:cxn>
                  <a:cxn ang="0">
                    <a:pos x="25" y="365"/>
                  </a:cxn>
                  <a:cxn ang="0">
                    <a:pos x="49" y="413"/>
                  </a:cxn>
                  <a:cxn ang="0">
                    <a:pos x="86" y="461"/>
                  </a:cxn>
                  <a:cxn ang="0">
                    <a:pos x="122" y="461"/>
                  </a:cxn>
                  <a:cxn ang="0">
                    <a:pos x="86" y="413"/>
                  </a:cxn>
                  <a:cxn ang="0">
                    <a:pos x="55" y="365"/>
                  </a:cxn>
                  <a:cxn ang="0">
                    <a:pos x="37" y="317"/>
                  </a:cxn>
                  <a:cxn ang="0">
                    <a:pos x="31" y="263"/>
                  </a:cxn>
                  <a:cxn ang="0">
                    <a:pos x="31" y="263"/>
                  </a:cxn>
                </a:cxnLst>
                <a:rect l="0" t="0" r="r" b="b"/>
                <a:pathLst>
                  <a:path w="171" h="461">
                    <a:moveTo>
                      <a:pt x="31" y="263"/>
                    </a:moveTo>
                    <a:lnTo>
                      <a:pt x="43" y="191"/>
                    </a:lnTo>
                    <a:lnTo>
                      <a:pt x="67" y="131"/>
                    </a:lnTo>
                    <a:lnTo>
                      <a:pt x="116" y="72"/>
                    </a:lnTo>
                    <a:lnTo>
                      <a:pt x="171" y="18"/>
                    </a:lnTo>
                    <a:lnTo>
                      <a:pt x="153" y="0"/>
                    </a:lnTo>
                    <a:lnTo>
                      <a:pt x="86" y="60"/>
                    </a:lnTo>
                    <a:lnTo>
                      <a:pt x="43" y="120"/>
                    </a:lnTo>
                    <a:lnTo>
                      <a:pt x="13" y="191"/>
                    </a:lnTo>
                    <a:lnTo>
                      <a:pt x="0" y="263"/>
                    </a:lnTo>
                    <a:lnTo>
                      <a:pt x="6" y="317"/>
                    </a:lnTo>
                    <a:lnTo>
                      <a:pt x="25" y="365"/>
                    </a:lnTo>
                    <a:lnTo>
                      <a:pt x="49" y="413"/>
                    </a:lnTo>
                    <a:lnTo>
                      <a:pt x="86" y="461"/>
                    </a:lnTo>
                    <a:lnTo>
                      <a:pt x="122" y="461"/>
                    </a:lnTo>
                    <a:lnTo>
                      <a:pt x="86" y="413"/>
                    </a:lnTo>
                    <a:lnTo>
                      <a:pt x="55" y="365"/>
                    </a:lnTo>
                    <a:lnTo>
                      <a:pt x="37" y="317"/>
                    </a:lnTo>
                    <a:lnTo>
                      <a:pt x="31" y="263"/>
                    </a:lnTo>
                    <a:lnTo>
                      <a:pt x="31" y="263"/>
                    </a:lnTo>
                    <a:close/>
                  </a:path>
                </a:pathLst>
              </a:custGeom>
              <a:solidFill>
                <a:schemeClr val="accent2"/>
              </a:solidFill>
              <a:ln w="9525">
                <a:noFill/>
                <a:round/>
                <a:headEnd/>
                <a:tailEnd/>
              </a:ln>
            </p:spPr>
            <p:txBody>
              <a:bodyPr/>
              <a:lstStyle/>
              <a:p>
                <a:endParaRPr lang="en-US"/>
              </a:p>
            </p:txBody>
          </p:sp>
          <p:sp>
            <p:nvSpPr>
              <p:cNvPr id="4128" name="Freeform 32"/>
              <p:cNvSpPr>
                <a:spLocks/>
              </p:cNvSpPr>
              <p:nvPr/>
            </p:nvSpPr>
            <p:spPr bwMode="hidden">
              <a:xfrm>
                <a:off x="2951" y="3751"/>
                <a:ext cx="360" cy="563"/>
              </a:xfrm>
              <a:custGeom>
                <a:avLst/>
                <a:gdLst/>
                <a:ahLst/>
                <a:cxnLst>
                  <a:cxn ang="0">
                    <a:pos x="360" y="365"/>
                  </a:cxn>
                  <a:cxn ang="0">
                    <a:pos x="353" y="305"/>
                  </a:cxn>
                  <a:cxn ang="0">
                    <a:pos x="335" y="251"/>
                  </a:cxn>
                  <a:cxn ang="0">
                    <a:pos x="305" y="204"/>
                  </a:cxn>
                  <a:cxn ang="0">
                    <a:pos x="262" y="156"/>
                  </a:cxn>
                  <a:cxn ang="0">
                    <a:pos x="213" y="108"/>
                  </a:cxn>
                  <a:cxn ang="0">
                    <a:pos x="159" y="66"/>
                  </a:cxn>
                  <a:cxn ang="0">
                    <a:pos x="92" y="30"/>
                  </a:cxn>
                  <a:cxn ang="0">
                    <a:pos x="19" y="0"/>
                  </a:cxn>
                  <a:cxn ang="0">
                    <a:pos x="0" y="12"/>
                  </a:cxn>
                  <a:cxn ang="0">
                    <a:pos x="67" y="42"/>
                  </a:cxn>
                  <a:cxn ang="0">
                    <a:pos x="134" y="78"/>
                  </a:cxn>
                  <a:cxn ang="0">
                    <a:pos x="189" y="114"/>
                  </a:cxn>
                  <a:cxn ang="0">
                    <a:pos x="238" y="162"/>
                  </a:cxn>
                  <a:cxn ang="0">
                    <a:pos x="274" y="210"/>
                  </a:cxn>
                  <a:cxn ang="0">
                    <a:pos x="299" y="257"/>
                  </a:cxn>
                  <a:cxn ang="0">
                    <a:pos x="317" y="311"/>
                  </a:cxn>
                  <a:cxn ang="0">
                    <a:pos x="323" y="365"/>
                  </a:cxn>
                  <a:cxn ang="0">
                    <a:pos x="317" y="419"/>
                  </a:cxn>
                  <a:cxn ang="0">
                    <a:pos x="299" y="467"/>
                  </a:cxn>
                  <a:cxn ang="0">
                    <a:pos x="274" y="515"/>
                  </a:cxn>
                  <a:cxn ang="0">
                    <a:pos x="238" y="563"/>
                  </a:cxn>
                  <a:cxn ang="0">
                    <a:pos x="268" y="563"/>
                  </a:cxn>
                  <a:cxn ang="0">
                    <a:pos x="311" y="515"/>
                  </a:cxn>
                  <a:cxn ang="0">
                    <a:pos x="335" y="467"/>
                  </a:cxn>
                  <a:cxn ang="0">
                    <a:pos x="353" y="419"/>
                  </a:cxn>
                  <a:cxn ang="0">
                    <a:pos x="360" y="365"/>
                  </a:cxn>
                  <a:cxn ang="0">
                    <a:pos x="360" y="365"/>
                  </a:cxn>
                </a:cxnLst>
                <a:rect l="0" t="0" r="r" b="b"/>
                <a:pathLst>
                  <a:path w="360" h="563">
                    <a:moveTo>
                      <a:pt x="360" y="365"/>
                    </a:moveTo>
                    <a:lnTo>
                      <a:pt x="353" y="305"/>
                    </a:lnTo>
                    <a:lnTo>
                      <a:pt x="335" y="251"/>
                    </a:lnTo>
                    <a:lnTo>
                      <a:pt x="305" y="204"/>
                    </a:lnTo>
                    <a:lnTo>
                      <a:pt x="262" y="156"/>
                    </a:lnTo>
                    <a:lnTo>
                      <a:pt x="213" y="108"/>
                    </a:lnTo>
                    <a:lnTo>
                      <a:pt x="159" y="66"/>
                    </a:lnTo>
                    <a:lnTo>
                      <a:pt x="92" y="30"/>
                    </a:lnTo>
                    <a:lnTo>
                      <a:pt x="19" y="0"/>
                    </a:lnTo>
                    <a:lnTo>
                      <a:pt x="0" y="12"/>
                    </a:lnTo>
                    <a:lnTo>
                      <a:pt x="67" y="42"/>
                    </a:lnTo>
                    <a:lnTo>
                      <a:pt x="134" y="78"/>
                    </a:lnTo>
                    <a:lnTo>
                      <a:pt x="189" y="114"/>
                    </a:lnTo>
                    <a:lnTo>
                      <a:pt x="238" y="162"/>
                    </a:lnTo>
                    <a:lnTo>
                      <a:pt x="274" y="210"/>
                    </a:lnTo>
                    <a:lnTo>
                      <a:pt x="299" y="257"/>
                    </a:lnTo>
                    <a:lnTo>
                      <a:pt x="317" y="311"/>
                    </a:lnTo>
                    <a:lnTo>
                      <a:pt x="323" y="365"/>
                    </a:lnTo>
                    <a:lnTo>
                      <a:pt x="317" y="419"/>
                    </a:lnTo>
                    <a:lnTo>
                      <a:pt x="299" y="467"/>
                    </a:lnTo>
                    <a:lnTo>
                      <a:pt x="274" y="515"/>
                    </a:lnTo>
                    <a:lnTo>
                      <a:pt x="238" y="563"/>
                    </a:lnTo>
                    <a:lnTo>
                      <a:pt x="268" y="563"/>
                    </a:lnTo>
                    <a:lnTo>
                      <a:pt x="311" y="515"/>
                    </a:lnTo>
                    <a:lnTo>
                      <a:pt x="335" y="467"/>
                    </a:lnTo>
                    <a:lnTo>
                      <a:pt x="353" y="419"/>
                    </a:lnTo>
                    <a:lnTo>
                      <a:pt x="360" y="365"/>
                    </a:lnTo>
                    <a:lnTo>
                      <a:pt x="360" y="36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endParaRPr lang="en-US"/>
              </a:p>
            </p:txBody>
          </p:sp>
          <p:sp>
            <p:nvSpPr>
              <p:cNvPr id="4129" name="Freeform 33"/>
              <p:cNvSpPr>
                <a:spLocks/>
              </p:cNvSpPr>
              <p:nvPr/>
            </p:nvSpPr>
            <p:spPr bwMode="hidden">
              <a:xfrm>
                <a:off x="2318" y="3631"/>
                <a:ext cx="1078" cy="425"/>
              </a:xfrm>
              <a:custGeom>
                <a:avLst/>
                <a:gdLst/>
                <a:ahLst/>
                <a:cxnLst>
                  <a:cxn ang="0">
                    <a:pos x="1053" y="425"/>
                  </a:cxn>
                  <a:cxn ang="0">
                    <a:pos x="1078" y="419"/>
                  </a:cxn>
                  <a:cxn ang="0">
                    <a:pos x="1066" y="377"/>
                  </a:cxn>
                  <a:cxn ang="0">
                    <a:pos x="1047" y="336"/>
                  </a:cxn>
                  <a:cxn ang="0">
                    <a:pos x="986" y="252"/>
                  </a:cxn>
                  <a:cxn ang="0">
                    <a:pos x="907" y="180"/>
                  </a:cxn>
                  <a:cxn ang="0">
                    <a:pos x="810" y="120"/>
                  </a:cxn>
                  <a:cxn ang="0">
                    <a:pos x="694" y="72"/>
                  </a:cxn>
                  <a:cxn ang="0">
                    <a:pos x="560" y="30"/>
                  </a:cxn>
                  <a:cxn ang="0">
                    <a:pos x="420" y="6"/>
                  </a:cxn>
                  <a:cxn ang="0">
                    <a:pos x="268" y="0"/>
                  </a:cxn>
                  <a:cxn ang="0">
                    <a:pos x="134" y="6"/>
                  </a:cxn>
                  <a:cxn ang="0">
                    <a:pos x="0" y="24"/>
                  </a:cxn>
                  <a:cxn ang="0">
                    <a:pos x="12" y="36"/>
                  </a:cxn>
                  <a:cxn ang="0">
                    <a:pos x="134" y="18"/>
                  </a:cxn>
                  <a:cxn ang="0">
                    <a:pos x="268" y="12"/>
                  </a:cxn>
                  <a:cxn ang="0">
                    <a:pos x="420" y="18"/>
                  </a:cxn>
                  <a:cxn ang="0">
                    <a:pos x="554" y="42"/>
                  </a:cxn>
                  <a:cxn ang="0">
                    <a:pos x="682" y="84"/>
                  </a:cxn>
                  <a:cxn ang="0">
                    <a:pos x="798" y="132"/>
                  </a:cxn>
                  <a:cxn ang="0">
                    <a:pos x="895" y="192"/>
                  </a:cxn>
                  <a:cxn ang="0">
                    <a:pos x="968" y="264"/>
                  </a:cxn>
                  <a:cxn ang="0">
                    <a:pos x="999" y="300"/>
                  </a:cxn>
                  <a:cxn ang="0">
                    <a:pos x="1023" y="342"/>
                  </a:cxn>
                  <a:cxn ang="0">
                    <a:pos x="1041" y="383"/>
                  </a:cxn>
                  <a:cxn ang="0">
                    <a:pos x="1053" y="425"/>
                  </a:cxn>
                  <a:cxn ang="0">
                    <a:pos x="1053" y="425"/>
                  </a:cxn>
                </a:cxnLst>
                <a:rect l="0" t="0" r="r" b="b"/>
                <a:pathLst>
                  <a:path w="1078" h="425">
                    <a:moveTo>
                      <a:pt x="1053" y="425"/>
                    </a:moveTo>
                    <a:lnTo>
                      <a:pt x="1078" y="419"/>
                    </a:lnTo>
                    <a:lnTo>
                      <a:pt x="1066" y="377"/>
                    </a:lnTo>
                    <a:lnTo>
                      <a:pt x="1047" y="336"/>
                    </a:lnTo>
                    <a:lnTo>
                      <a:pt x="986" y="252"/>
                    </a:lnTo>
                    <a:lnTo>
                      <a:pt x="907" y="180"/>
                    </a:lnTo>
                    <a:lnTo>
                      <a:pt x="810" y="120"/>
                    </a:lnTo>
                    <a:lnTo>
                      <a:pt x="694" y="72"/>
                    </a:lnTo>
                    <a:lnTo>
                      <a:pt x="560" y="30"/>
                    </a:lnTo>
                    <a:lnTo>
                      <a:pt x="420" y="6"/>
                    </a:lnTo>
                    <a:lnTo>
                      <a:pt x="268" y="0"/>
                    </a:lnTo>
                    <a:lnTo>
                      <a:pt x="134" y="6"/>
                    </a:lnTo>
                    <a:lnTo>
                      <a:pt x="0" y="24"/>
                    </a:lnTo>
                    <a:lnTo>
                      <a:pt x="12" y="36"/>
                    </a:lnTo>
                    <a:lnTo>
                      <a:pt x="134" y="18"/>
                    </a:lnTo>
                    <a:lnTo>
                      <a:pt x="268" y="12"/>
                    </a:lnTo>
                    <a:lnTo>
                      <a:pt x="420" y="18"/>
                    </a:lnTo>
                    <a:lnTo>
                      <a:pt x="554" y="42"/>
                    </a:lnTo>
                    <a:lnTo>
                      <a:pt x="682" y="84"/>
                    </a:lnTo>
                    <a:lnTo>
                      <a:pt x="798" y="132"/>
                    </a:lnTo>
                    <a:lnTo>
                      <a:pt x="895" y="192"/>
                    </a:lnTo>
                    <a:lnTo>
                      <a:pt x="968" y="264"/>
                    </a:lnTo>
                    <a:lnTo>
                      <a:pt x="999" y="300"/>
                    </a:lnTo>
                    <a:lnTo>
                      <a:pt x="1023" y="342"/>
                    </a:lnTo>
                    <a:lnTo>
                      <a:pt x="1041" y="383"/>
                    </a:lnTo>
                    <a:lnTo>
                      <a:pt x="1053" y="425"/>
                    </a:lnTo>
                    <a:lnTo>
                      <a:pt x="1053" y="425"/>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endParaRPr lang="en-US"/>
              </a:p>
            </p:txBody>
          </p:sp>
          <p:sp>
            <p:nvSpPr>
              <p:cNvPr id="4130" name="Freeform 34"/>
              <p:cNvSpPr>
                <a:spLocks/>
              </p:cNvSpPr>
              <p:nvPr/>
            </p:nvSpPr>
            <p:spPr bwMode="hidden">
              <a:xfrm>
                <a:off x="3304" y="4080"/>
                <a:ext cx="98" cy="234"/>
              </a:xfrm>
              <a:custGeom>
                <a:avLst/>
                <a:gdLst/>
                <a:ahLst/>
                <a:cxnLst>
                  <a:cxn ang="0">
                    <a:pos x="0" y="234"/>
                  </a:cxn>
                  <a:cxn ang="0">
                    <a:pos x="25" y="234"/>
                  </a:cxn>
                  <a:cxn ang="0">
                    <a:pos x="55" y="186"/>
                  </a:cxn>
                  <a:cxn ang="0">
                    <a:pos x="80" y="138"/>
                  </a:cxn>
                  <a:cxn ang="0">
                    <a:pos x="92" y="90"/>
                  </a:cxn>
                  <a:cxn ang="0">
                    <a:pos x="98" y="36"/>
                  </a:cxn>
                  <a:cxn ang="0">
                    <a:pos x="98" y="0"/>
                  </a:cxn>
                  <a:cxn ang="0">
                    <a:pos x="74" y="0"/>
                  </a:cxn>
                  <a:cxn ang="0">
                    <a:pos x="74" y="36"/>
                  </a:cxn>
                  <a:cxn ang="0">
                    <a:pos x="67" y="90"/>
                  </a:cxn>
                  <a:cxn ang="0">
                    <a:pos x="55" y="138"/>
                  </a:cxn>
                  <a:cxn ang="0">
                    <a:pos x="31" y="186"/>
                  </a:cxn>
                  <a:cxn ang="0">
                    <a:pos x="0" y="234"/>
                  </a:cxn>
                  <a:cxn ang="0">
                    <a:pos x="0" y="234"/>
                  </a:cxn>
                </a:cxnLst>
                <a:rect l="0" t="0" r="r" b="b"/>
                <a:pathLst>
                  <a:path w="98" h="234">
                    <a:moveTo>
                      <a:pt x="0" y="234"/>
                    </a:moveTo>
                    <a:lnTo>
                      <a:pt x="25" y="234"/>
                    </a:lnTo>
                    <a:lnTo>
                      <a:pt x="55" y="186"/>
                    </a:lnTo>
                    <a:lnTo>
                      <a:pt x="80" y="138"/>
                    </a:lnTo>
                    <a:lnTo>
                      <a:pt x="92" y="90"/>
                    </a:lnTo>
                    <a:lnTo>
                      <a:pt x="98" y="36"/>
                    </a:lnTo>
                    <a:lnTo>
                      <a:pt x="98" y="0"/>
                    </a:lnTo>
                    <a:lnTo>
                      <a:pt x="74" y="0"/>
                    </a:lnTo>
                    <a:lnTo>
                      <a:pt x="74" y="36"/>
                    </a:lnTo>
                    <a:lnTo>
                      <a:pt x="67" y="90"/>
                    </a:lnTo>
                    <a:lnTo>
                      <a:pt x="55" y="138"/>
                    </a:lnTo>
                    <a:lnTo>
                      <a:pt x="31" y="186"/>
                    </a:lnTo>
                    <a:lnTo>
                      <a:pt x="0" y="234"/>
                    </a:lnTo>
                    <a:lnTo>
                      <a:pt x="0" y="234"/>
                    </a:lnTo>
                    <a:close/>
                  </a:path>
                </a:pathLst>
              </a:custGeom>
              <a:gradFill rotWithShape="0">
                <a:gsLst>
                  <a:gs pos="0">
                    <a:schemeClr val="accent2"/>
                  </a:gs>
                  <a:gs pos="100000">
                    <a:schemeClr val="accent2">
                      <a:gamma/>
                      <a:shade val="87843"/>
                      <a:invGamma/>
                    </a:schemeClr>
                  </a:gs>
                </a:gsLst>
                <a:lin ang="5400000" scaled="1"/>
              </a:gradFill>
              <a:ln w="9525">
                <a:noFill/>
                <a:round/>
                <a:headEnd/>
                <a:tailEnd/>
              </a:ln>
            </p:spPr>
            <p:txBody>
              <a:bodyPr/>
              <a:lstStyle/>
              <a:p>
                <a:endParaRPr lang="en-US"/>
              </a:p>
            </p:txBody>
          </p:sp>
          <p:sp>
            <p:nvSpPr>
              <p:cNvPr id="4131" name="Freeform 35"/>
              <p:cNvSpPr>
                <a:spLocks/>
              </p:cNvSpPr>
              <p:nvPr/>
            </p:nvSpPr>
            <p:spPr bwMode="hidden">
              <a:xfrm>
                <a:off x="1776" y="3673"/>
                <a:ext cx="481" cy="641"/>
              </a:xfrm>
              <a:custGeom>
                <a:avLst/>
                <a:gdLst/>
                <a:ahLst/>
                <a:cxnLst>
                  <a:cxn ang="0">
                    <a:pos x="18" y="443"/>
                  </a:cxn>
                  <a:cxn ang="0">
                    <a:pos x="24" y="371"/>
                  </a:cxn>
                  <a:cxn ang="0">
                    <a:pos x="55" y="305"/>
                  </a:cxn>
                  <a:cxn ang="0">
                    <a:pos x="91" y="246"/>
                  </a:cxn>
                  <a:cxn ang="0">
                    <a:pos x="146" y="186"/>
                  </a:cxn>
                  <a:cxn ang="0">
                    <a:pos x="213" y="132"/>
                  </a:cxn>
                  <a:cxn ang="0">
                    <a:pos x="292" y="84"/>
                  </a:cxn>
                  <a:cxn ang="0">
                    <a:pos x="384" y="48"/>
                  </a:cxn>
                  <a:cxn ang="0">
                    <a:pos x="481" y="12"/>
                  </a:cxn>
                  <a:cxn ang="0">
                    <a:pos x="457" y="0"/>
                  </a:cxn>
                  <a:cxn ang="0">
                    <a:pos x="359" y="36"/>
                  </a:cxn>
                  <a:cxn ang="0">
                    <a:pos x="274" y="78"/>
                  </a:cxn>
                  <a:cxn ang="0">
                    <a:pos x="195" y="126"/>
                  </a:cxn>
                  <a:cxn ang="0">
                    <a:pos x="128" y="180"/>
                  </a:cxn>
                  <a:cxn ang="0">
                    <a:pos x="73" y="240"/>
                  </a:cxn>
                  <a:cxn ang="0">
                    <a:pos x="37" y="305"/>
                  </a:cxn>
                  <a:cxn ang="0">
                    <a:pos x="6" y="371"/>
                  </a:cxn>
                  <a:cxn ang="0">
                    <a:pos x="0" y="443"/>
                  </a:cxn>
                  <a:cxn ang="0">
                    <a:pos x="6" y="497"/>
                  </a:cxn>
                  <a:cxn ang="0">
                    <a:pos x="18" y="545"/>
                  </a:cxn>
                  <a:cxn ang="0">
                    <a:pos x="43" y="593"/>
                  </a:cxn>
                  <a:cxn ang="0">
                    <a:pos x="73" y="641"/>
                  </a:cxn>
                  <a:cxn ang="0">
                    <a:pos x="97" y="641"/>
                  </a:cxn>
                  <a:cxn ang="0">
                    <a:pos x="67" y="593"/>
                  </a:cxn>
                  <a:cxn ang="0">
                    <a:pos x="43" y="545"/>
                  </a:cxn>
                  <a:cxn ang="0">
                    <a:pos x="24" y="497"/>
                  </a:cxn>
                  <a:cxn ang="0">
                    <a:pos x="18" y="443"/>
                  </a:cxn>
                  <a:cxn ang="0">
                    <a:pos x="18" y="443"/>
                  </a:cxn>
                </a:cxnLst>
                <a:rect l="0" t="0" r="r" b="b"/>
                <a:pathLst>
                  <a:path w="481" h="641">
                    <a:moveTo>
                      <a:pt x="18" y="443"/>
                    </a:moveTo>
                    <a:lnTo>
                      <a:pt x="24" y="371"/>
                    </a:lnTo>
                    <a:lnTo>
                      <a:pt x="55" y="305"/>
                    </a:lnTo>
                    <a:lnTo>
                      <a:pt x="91" y="246"/>
                    </a:lnTo>
                    <a:lnTo>
                      <a:pt x="146" y="186"/>
                    </a:lnTo>
                    <a:lnTo>
                      <a:pt x="213" y="132"/>
                    </a:lnTo>
                    <a:lnTo>
                      <a:pt x="292" y="84"/>
                    </a:lnTo>
                    <a:lnTo>
                      <a:pt x="384" y="48"/>
                    </a:lnTo>
                    <a:lnTo>
                      <a:pt x="481" y="12"/>
                    </a:lnTo>
                    <a:lnTo>
                      <a:pt x="457" y="0"/>
                    </a:lnTo>
                    <a:lnTo>
                      <a:pt x="359" y="36"/>
                    </a:lnTo>
                    <a:lnTo>
                      <a:pt x="274" y="78"/>
                    </a:lnTo>
                    <a:lnTo>
                      <a:pt x="195" y="126"/>
                    </a:lnTo>
                    <a:lnTo>
                      <a:pt x="128" y="180"/>
                    </a:lnTo>
                    <a:lnTo>
                      <a:pt x="73" y="240"/>
                    </a:lnTo>
                    <a:lnTo>
                      <a:pt x="37" y="305"/>
                    </a:lnTo>
                    <a:lnTo>
                      <a:pt x="6" y="371"/>
                    </a:lnTo>
                    <a:lnTo>
                      <a:pt x="0" y="443"/>
                    </a:lnTo>
                    <a:lnTo>
                      <a:pt x="6" y="497"/>
                    </a:lnTo>
                    <a:lnTo>
                      <a:pt x="18" y="545"/>
                    </a:lnTo>
                    <a:lnTo>
                      <a:pt x="43" y="593"/>
                    </a:lnTo>
                    <a:lnTo>
                      <a:pt x="73" y="641"/>
                    </a:lnTo>
                    <a:lnTo>
                      <a:pt x="97" y="641"/>
                    </a:lnTo>
                    <a:lnTo>
                      <a:pt x="67" y="593"/>
                    </a:lnTo>
                    <a:lnTo>
                      <a:pt x="43" y="545"/>
                    </a:lnTo>
                    <a:lnTo>
                      <a:pt x="24" y="497"/>
                    </a:lnTo>
                    <a:lnTo>
                      <a:pt x="18" y="443"/>
                    </a:lnTo>
                    <a:lnTo>
                      <a:pt x="18" y="443"/>
                    </a:lnTo>
                    <a:close/>
                  </a:path>
                </a:pathLst>
              </a:custGeom>
              <a:solidFill>
                <a:schemeClr val="accent2"/>
              </a:solidFill>
              <a:ln w="9525">
                <a:noFill/>
                <a:round/>
                <a:headEnd/>
                <a:tailEnd/>
              </a:ln>
            </p:spPr>
            <p:txBody>
              <a:bodyPr/>
              <a:lstStyle/>
              <a:p>
                <a:endParaRPr lang="en-US"/>
              </a:p>
            </p:txBody>
          </p:sp>
        </p:grpSp>
        <p:grpSp>
          <p:nvGrpSpPr>
            <p:cNvPr id="4132" name="Group 36"/>
            <p:cNvGrpSpPr>
              <a:grpSpLocks/>
            </p:cNvGrpSpPr>
            <p:nvPr userDrawn="1"/>
          </p:nvGrpSpPr>
          <p:grpSpPr bwMode="auto">
            <a:xfrm>
              <a:off x="4128" y="3360"/>
              <a:ext cx="1351" cy="821"/>
              <a:chOff x="4128" y="3360"/>
              <a:chExt cx="1351" cy="821"/>
            </a:xfrm>
          </p:grpSpPr>
          <p:sp>
            <p:nvSpPr>
              <p:cNvPr id="4133" name="Freeform 37"/>
              <p:cNvSpPr>
                <a:spLocks noEditPoints="1"/>
              </p:cNvSpPr>
              <p:nvPr/>
            </p:nvSpPr>
            <p:spPr bwMode="hidden">
              <a:xfrm>
                <a:off x="4200" y="3402"/>
                <a:ext cx="1201" cy="731"/>
              </a:xfrm>
              <a:custGeom>
                <a:avLst/>
                <a:gdLst/>
                <a:ahLst/>
                <a:cxnLst>
                  <a:cxn ang="0">
                    <a:pos x="484" y="6"/>
                  </a:cxn>
                  <a:cxn ang="0">
                    <a:pos x="263" y="60"/>
                  </a:cxn>
                  <a:cxn ang="0">
                    <a:pos x="101" y="162"/>
                  </a:cxn>
                  <a:cxn ang="0">
                    <a:pos x="12" y="294"/>
                  </a:cxn>
                  <a:cxn ang="0">
                    <a:pos x="0" y="366"/>
                  </a:cxn>
                  <a:cxn ang="0">
                    <a:pos x="12" y="437"/>
                  </a:cxn>
                  <a:cxn ang="0">
                    <a:pos x="101" y="569"/>
                  </a:cxn>
                  <a:cxn ang="0">
                    <a:pos x="263" y="671"/>
                  </a:cxn>
                  <a:cxn ang="0">
                    <a:pos x="484" y="725"/>
                  </a:cxn>
                  <a:cxn ang="0">
                    <a:pos x="723" y="725"/>
                  </a:cxn>
                  <a:cxn ang="0">
                    <a:pos x="938" y="671"/>
                  </a:cxn>
                  <a:cxn ang="0">
                    <a:pos x="1100" y="569"/>
                  </a:cxn>
                  <a:cxn ang="0">
                    <a:pos x="1189" y="437"/>
                  </a:cxn>
                  <a:cxn ang="0">
                    <a:pos x="1201" y="366"/>
                  </a:cxn>
                  <a:cxn ang="0">
                    <a:pos x="1189" y="294"/>
                  </a:cxn>
                  <a:cxn ang="0">
                    <a:pos x="1100" y="162"/>
                  </a:cxn>
                  <a:cxn ang="0">
                    <a:pos x="938" y="60"/>
                  </a:cxn>
                  <a:cxn ang="0">
                    <a:pos x="723" y="6"/>
                  </a:cxn>
                  <a:cxn ang="0">
                    <a:pos x="604" y="0"/>
                  </a:cxn>
                  <a:cxn ang="0">
                    <a:pos x="490" y="701"/>
                  </a:cxn>
                  <a:cxn ang="0">
                    <a:pos x="287" y="647"/>
                  </a:cxn>
                  <a:cxn ang="0">
                    <a:pos x="131" y="557"/>
                  </a:cxn>
                  <a:cxn ang="0">
                    <a:pos x="48" y="437"/>
                  </a:cxn>
                  <a:cxn ang="0">
                    <a:pos x="36" y="366"/>
                  </a:cxn>
                  <a:cxn ang="0">
                    <a:pos x="48" y="300"/>
                  </a:cxn>
                  <a:cxn ang="0">
                    <a:pos x="131" y="174"/>
                  </a:cxn>
                  <a:cxn ang="0">
                    <a:pos x="287" y="84"/>
                  </a:cxn>
                  <a:cxn ang="0">
                    <a:pos x="490" y="30"/>
                  </a:cxn>
                  <a:cxn ang="0">
                    <a:pos x="717" y="30"/>
                  </a:cxn>
                  <a:cxn ang="0">
                    <a:pos x="920" y="84"/>
                  </a:cxn>
                  <a:cxn ang="0">
                    <a:pos x="1070" y="174"/>
                  </a:cxn>
                  <a:cxn ang="0">
                    <a:pos x="1153" y="300"/>
                  </a:cxn>
                  <a:cxn ang="0">
                    <a:pos x="1153" y="437"/>
                  </a:cxn>
                  <a:cxn ang="0">
                    <a:pos x="1070" y="557"/>
                  </a:cxn>
                  <a:cxn ang="0">
                    <a:pos x="920" y="647"/>
                  </a:cxn>
                  <a:cxn ang="0">
                    <a:pos x="717" y="701"/>
                  </a:cxn>
                  <a:cxn ang="0">
                    <a:pos x="604" y="707"/>
                  </a:cxn>
                </a:cxnLst>
                <a:rect l="0" t="0" r="r" b="b"/>
                <a:pathLst>
                  <a:path w="1201" h="731">
                    <a:moveTo>
                      <a:pt x="604" y="0"/>
                    </a:moveTo>
                    <a:lnTo>
                      <a:pt x="484" y="6"/>
                    </a:lnTo>
                    <a:lnTo>
                      <a:pt x="370" y="30"/>
                    </a:lnTo>
                    <a:lnTo>
                      <a:pt x="263" y="60"/>
                    </a:lnTo>
                    <a:lnTo>
                      <a:pt x="179" y="108"/>
                    </a:lnTo>
                    <a:lnTo>
                      <a:pt x="101" y="162"/>
                    </a:lnTo>
                    <a:lnTo>
                      <a:pt x="48" y="222"/>
                    </a:lnTo>
                    <a:lnTo>
                      <a:pt x="12" y="294"/>
                    </a:lnTo>
                    <a:lnTo>
                      <a:pt x="6" y="330"/>
                    </a:lnTo>
                    <a:lnTo>
                      <a:pt x="0" y="366"/>
                    </a:lnTo>
                    <a:lnTo>
                      <a:pt x="6" y="401"/>
                    </a:lnTo>
                    <a:lnTo>
                      <a:pt x="12" y="437"/>
                    </a:lnTo>
                    <a:lnTo>
                      <a:pt x="48" y="509"/>
                    </a:lnTo>
                    <a:lnTo>
                      <a:pt x="101" y="569"/>
                    </a:lnTo>
                    <a:lnTo>
                      <a:pt x="179" y="623"/>
                    </a:lnTo>
                    <a:lnTo>
                      <a:pt x="263" y="671"/>
                    </a:lnTo>
                    <a:lnTo>
                      <a:pt x="370" y="701"/>
                    </a:lnTo>
                    <a:lnTo>
                      <a:pt x="484" y="725"/>
                    </a:lnTo>
                    <a:lnTo>
                      <a:pt x="604" y="731"/>
                    </a:lnTo>
                    <a:lnTo>
                      <a:pt x="723" y="725"/>
                    </a:lnTo>
                    <a:lnTo>
                      <a:pt x="837" y="701"/>
                    </a:lnTo>
                    <a:lnTo>
                      <a:pt x="938" y="671"/>
                    </a:lnTo>
                    <a:lnTo>
                      <a:pt x="1028" y="623"/>
                    </a:lnTo>
                    <a:lnTo>
                      <a:pt x="1100" y="569"/>
                    </a:lnTo>
                    <a:lnTo>
                      <a:pt x="1153" y="509"/>
                    </a:lnTo>
                    <a:lnTo>
                      <a:pt x="1189" y="437"/>
                    </a:lnTo>
                    <a:lnTo>
                      <a:pt x="1201" y="401"/>
                    </a:lnTo>
                    <a:lnTo>
                      <a:pt x="1201" y="366"/>
                    </a:lnTo>
                    <a:lnTo>
                      <a:pt x="1201" y="330"/>
                    </a:lnTo>
                    <a:lnTo>
                      <a:pt x="1189" y="294"/>
                    </a:lnTo>
                    <a:lnTo>
                      <a:pt x="1153" y="222"/>
                    </a:lnTo>
                    <a:lnTo>
                      <a:pt x="1100" y="162"/>
                    </a:lnTo>
                    <a:lnTo>
                      <a:pt x="1028" y="108"/>
                    </a:lnTo>
                    <a:lnTo>
                      <a:pt x="938" y="60"/>
                    </a:lnTo>
                    <a:lnTo>
                      <a:pt x="837" y="30"/>
                    </a:lnTo>
                    <a:lnTo>
                      <a:pt x="723" y="6"/>
                    </a:lnTo>
                    <a:lnTo>
                      <a:pt x="604" y="0"/>
                    </a:lnTo>
                    <a:lnTo>
                      <a:pt x="604" y="0"/>
                    </a:lnTo>
                    <a:close/>
                    <a:moveTo>
                      <a:pt x="604" y="707"/>
                    </a:moveTo>
                    <a:lnTo>
                      <a:pt x="490" y="701"/>
                    </a:lnTo>
                    <a:lnTo>
                      <a:pt x="382" y="683"/>
                    </a:lnTo>
                    <a:lnTo>
                      <a:pt x="287" y="647"/>
                    </a:lnTo>
                    <a:lnTo>
                      <a:pt x="203" y="611"/>
                    </a:lnTo>
                    <a:lnTo>
                      <a:pt x="131" y="557"/>
                    </a:lnTo>
                    <a:lnTo>
                      <a:pt x="83" y="497"/>
                    </a:lnTo>
                    <a:lnTo>
                      <a:pt x="48" y="437"/>
                    </a:lnTo>
                    <a:lnTo>
                      <a:pt x="42" y="401"/>
                    </a:lnTo>
                    <a:lnTo>
                      <a:pt x="36" y="366"/>
                    </a:lnTo>
                    <a:lnTo>
                      <a:pt x="42" y="330"/>
                    </a:lnTo>
                    <a:lnTo>
                      <a:pt x="48" y="300"/>
                    </a:lnTo>
                    <a:lnTo>
                      <a:pt x="83" y="234"/>
                    </a:lnTo>
                    <a:lnTo>
                      <a:pt x="131" y="174"/>
                    </a:lnTo>
                    <a:lnTo>
                      <a:pt x="203" y="126"/>
                    </a:lnTo>
                    <a:lnTo>
                      <a:pt x="287" y="84"/>
                    </a:lnTo>
                    <a:lnTo>
                      <a:pt x="382" y="54"/>
                    </a:lnTo>
                    <a:lnTo>
                      <a:pt x="490" y="30"/>
                    </a:lnTo>
                    <a:lnTo>
                      <a:pt x="604" y="24"/>
                    </a:lnTo>
                    <a:lnTo>
                      <a:pt x="717" y="30"/>
                    </a:lnTo>
                    <a:lnTo>
                      <a:pt x="825" y="54"/>
                    </a:lnTo>
                    <a:lnTo>
                      <a:pt x="920" y="84"/>
                    </a:lnTo>
                    <a:lnTo>
                      <a:pt x="1004" y="126"/>
                    </a:lnTo>
                    <a:lnTo>
                      <a:pt x="1070" y="174"/>
                    </a:lnTo>
                    <a:lnTo>
                      <a:pt x="1124" y="234"/>
                    </a:lnTo>
                    <a:lnTo>
                      <a:pt x="1153" y="300"/>
                    </a:lnTo>
                    <a:lnTo>
                      <a:pt x="1165" y="366"/>
                    </a:lnTo>
                    <a:lnTo>
                      <a:pt x="1153" y="437"/>
                    </a:lnTo>
                    <a:lnTo>
                      <a:pt x="1124" y="497"/>
                    </a:lnTo>
                    <a:lnTo>
                      <a:pt x="1070" y="557"/>
                    </a:lnTo>
                    <a:lnTo>
                      <a:pt x="1004" y="611"/>
                    </a:lnTo>
                    <a:lnTo>
                      <a:pt x="920" y="647"/>
                    </a:lnTo>
                    <a:lnTo>
                      <a:pt x="825" y="683"/>
                    </a:lnTo>
                    <a:lnTo>
                      <a:pt x="717" y="701"/>
                    </a:lnTo>
                    <a:lnTo>
                      <a:pt x="604" y="707"/>
                    </a:lnTo>
                    <a:lnTo>
                      <a:pt x="604" y="707"/>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endParaRPr lang="en-US"/>
              </a:p>
            </p:txBody>
          </p:sp>
          <p:sp>
            <p:nvSpPr>
              <p:cNvPr id="4134" name="Freeform 38"/>
              <p:cNvSpPr>
                <a:spLocks/>
              </p:cNvSpPr>
              <p:nvPr/>
            </p:nvSpPr>
            <p:spPr bwMode="hidden">
              <a:xfrm>
                <a:off x="4128" y="3366"/>
                <a:ext cx="544" cy="737"/>
              </a:xfrm>
              <a:custGeom>
                <a:avLst/>
                <a:gdLst/>
                <a:ahLst/>
                <a:cxnLst>
                  <a:cxn ang="0">
                    <a:pos x="24" y="402"/>
                  </a:cxn>
                  <a:cxn ang="0">
                    <a:pos x="36" y="330"/>
                  </a:cxn>
                  <a:cxn ang="0">
                    <a:pos x="66" y="264"/>
                  </a:cxn>
                  <a:cxn ang="0">
                    <a:pos x="108" y="204"/>
                  </a:cxn>
                  <a:cxn ang="0">
                    <a:pos x="173" y="150"/>
                  </a:cxn>
                  <a:cxn ang="0">
                    <a:pos x="251" y="102"/>
                  </a:cxn>
                  <a:cxn ang="0">
                    <a:pos x="335" y="60"/>
                  </a:cxn>
                  <a:cxn ang="0">
                    <a:pos x="436" y="30"/>
                  </a:cxn>
                  <a:cxn ang="0">
                    <a:pos x="544" y="12"/>
                  </a:cxn>
                  <a:cxn ang="0">
                    <a:pos x="544" y="0"/>
                  </a:cxn>
                  <a:cxn ang="0">
                    <a:pos x="430" y="18"/>
                  </a:cxn>
                  <a:cxn ang="0">
                    <a:pos x="329" y="48"/>
                  </a:cxn>
                  <a:cxn ang="0">
                    <a:pos x="233" y="90"/>
                  </a:cxn>
                  <a:cxn ang="0">
                    <a:pos x="155" y="138"/>
                  </a:cxn>
                  <a:cxn ang="0">
                    <a:pos x="90" y="198"/>
                  </a:cxn>
                  <a:cxn ang="0">
                    <a:pos x="42" y="258"/>
                  </a:cxn>
                  <a:cxn ang="0">
                    <a:pos x="12" y="330"/>
                  </a:cxn>
                  <a:cxn ang="0">
                    <a:pos x="0" y="402"/>
                  </a:cxn>
                  <a:cxn ang="0">
                    <a:pos x="6" y="455"/>
                  </a:cxn>
                  <a:cxn ang="0">
                    <a:pos x="18" y="503"/>
                  </a:cxn>
                  <a:cxn ang="0">
                    <a:pos x="42" y="545"/>
                  </a:cxn>
                  <a:cxn ang="0">
                    <a:pos x="78" y="593"/>
                  </a:cxn>
                  <a:cxn ang="0">
                    <a:pos x="114" y="635"/>
                  </a:cxn>
                  <a:cxn ang="0">
                    <a:pos x="161" y="671"/>
                  </a:cxn>
                  <a:cxn ang="0">
                    <a:pos x="221" y="707"/>
                  </a:cxn>
                  <a:cxn ang="0">
                    <a:pos x="281" y="737"/>
                  </a:cxn>
                  <a:cxn ang="0">
                    <a:pos x="323" y="737"/>
                  </a:cxn>
                  <a:cxn ang="0">
                    <a:pos x="257" y="707"/>
                  </a:cxn>
                  <a:cxn ang="0">
                    <a:pos x="203" y="671"/>
                  </a:cxn>
                  <a:cxn ang="0">
                    <a:pos x="149" y="635"/>
                  </a:cxn>
                  <a:cxn ang="0">
                    <a:pos x="108" y="593"/>
                  </a:cxn>
                  <a:cxn ang="0">
                    <a:pos x="72" y="551"/>
                  </a:cxn>
                  <a:cxn ang="0">
                    <a:pos x="48" y="503"/>
                  </a:cxn>
                  <a:cxn ang="0">
                    <a:pos x="30" y="455"/>
                  </a:cxn>
                  <a:cxn ang="0">
                    <a:pos x="24" y="402"/>
                  </a:cxn>
                  <a:cxn ang="0">
                    <a:pos x="24" y="402"/>
                  </a:cxn>
                </a:cxnLst>
                <a:rect l="0" t="0" r="r" b="b"/>
                <a:pathLst>
                  <a:path w="544" h="737">
                    <a:moveTo>
                      <a:pt x="24" y="402"/>
                    </a:moveTo>
                    <a:lnTo>
                      <a:pt x="36" y="330"/>
                    </a:lnTo>
                    <a:lnTo>
                      <a:pt x="66" y="264"/>
                    </a:lnTo>
                    <a:lnTo>
                      <a:pt x="108" y="204"/>
                    </a:lnTo>
                    <a:lnTo>
                      <a:pt x="173" y="150"/>
                    </a:lnTo>
                    <a:lnTo>
                      <a:pt x="251" y="102"/>
                    </a:lnTo>
                    <a:lnTo>
                      <a:pt x="335" y="60"/>
                    </a:lnTo>
                    <a:lnTo>
                      <a:pt x="436" y="30"/>
                    </a:lnTo>
                    <a:lnTo>
                      <a:pt x="544" y="12"/>
                    </a:lnTo>
                    <a:lnTo>
                      <a:pt x="544" y="0"/>
                    </a:lnTo>
                    <a:lnTo>
                      <a:pt x="430" y="18"/>
                    </a:lnTo>
                    <a:lnTo>
                      <a:pt x="329" y="48"/>
                    </a:lnTo>
                    <a:lnTo>
                      <a:pt x="233" y="90"/>
                    </a:lnTo>
                    <a:lnTo>
                      <a:pt x="155" y="138"/>
                    </a:lnTo>
                    <a:lnTo>
                      <a:pt x="90" y="198"/>
                    </a:lnTo>
                    <a:lnTo>
                      <a:pt x="42" y="258"/>
                    </a:lnTo>
                    <a:lnTo>
                      <a:pt x="12" y="330"/>
                    </a:lnTo>
                    <a:lnTo>
                      <a:pt x="0" y="402"/>
                    </a:lnTo>
                    <a:lnTo>
                      <a:pt x="6" y="455"/>
                    </a:lnTo>
                    <a:lnTo>
                      <a:pt x="18" y="503"/>
                    </a:lnTo>
                    <a:lnTo>
                      <a:pt x="42" y="545"/>
                    </a:lnTo>
                    <a:lnTo>
                      <a:pt x="78" y="593"/>
                    </a:lnTo>
                    <a:lnTo>
                      <a:pt x="114" y="635"/>
                    </a:lnTo>
                    <a:lnTo>
                      <a:pt x="161" y="671"/>
                    </a:lnTo>
                    <a:lnTo>
                      <a:pt x="221" y="707"/>
                    </a:lnTo>
                    <a:lnTo>
                      <a:pt x="281" y="737"/>
                    </a:lnTo>
                    <a:lnTo>
                      <a:pt x="323" y="737"/>
                    </a:lnTo>
                    <a:lnTo>
                      <a:pt x="257" y="707"/>
                    </a:lnTo>
                    <a:lnTo>
                      <a:pt x="203" y="671"/>
                    </a:lnTo>
                    <a:lnTo>
                      <a:pt x="149" y="635"/>
                    </a:lnTo>
                    <a:lnTo>
                      <a:pt x="108" y="593"/>
                    </a:lnTo>
                    <a:lnTo>
                      <a:pt x="72" y="551"/>
                    </a:lnTo>
                    <a:lnTo>
                      <a:pt x="48" y="503"/>
                    </a:lnTo>
                    <a:lnTo>
                      <a:pt x="30" y="455"/>
                    </a:lnTo>
                    <a:lnTo>
                      <a:pt x="24" y="402"/>
                    </a:lnTo>
                    <a:lnTo>
                      <a:pt x="24" y="402"/>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endParaRPr lang="en-US"/>
              </a:p>
            </p:txBody>
          </p:sp>
          <p:sp>
            <p:nvSpPr>
              <p:cNvPr id="4135" name="Freeform 39"/>
              <p:cNvSpPr>
                <a:spLocks/>
              </p:cNvSpPr>
              <p:nvPr/>
            </p:nvSpPr>
            <p:spPr bwMode="hidden">
              <a:xfrm>
                <a:off x="4792" y="3360"/>
                <a:ext cx="609" cy="252"/>
              </a:xfrm>
              <a:custGeom>
                <a:avLst/>
                <a:gdLst/>
                <a:ahLst/>
                <a:cxnLst>
                  <a:cxn ang="0">
                    <a:pos x="12" y="12"/>
                  </a:cxn>
                  <a:cxn ang="0">
                    <a:pos x="113" y="18"/>
                  </a:cxn>
                  <a:cxn ang="0">
                    <a:pos x="203" y="30"/>
                  </a:cxn>
                  <a:cxn ang="0">
                    <a:pos x="292" y="48"/>
                  </a:cxn>
                  <a:cxn ang="0">
                    <a:pos x="376" y="78"/>
                  </a:cxn>
                  <a:cxn ang="0">
                    <a:pos x="448" y="114"/>
                  </a:cxn>
                  <a:cxn ang="0">
                    <a:pos x="514" y="156"/>
                  </a:cxn>
                  <a:cxn ang="0">
                    <a:pos x="567" y="198"/>
                  </a:cxn>
                  <a:cxn ang="0">
                    <a:pos x="609" y="252"/>
                  </a:cxn>
                  <a:cxn ang="0">
                    <a:pos x="609" y="216"/>
                  </a:cxn>
                  <a:cxn ang="0">
                    <a:pos x="561" y="168"/>
                  </a:cxn>
                  <a:cxn ang="0">
                    <a:pos x="502" y="126"/>
                  </a:cxn>
                  <a:cxn ang="0">
                    <a:pos x="436" y="90"/>
                  </a:cxn>
                  <a:cxn ang="0">
                    <a:pos x="364" y="60"/>
                  </a:cxn>
                  <a:cxn ang="0">
                    <a:pos x="286" y="36"/>
                  </a:cxn>
                  <a:cxn ang="0">
                    <a:pos x="197" y="18"/>
                  </a:cxn>
                  <a:cxn ang="0">
                    <a:pos x="107" y="6"/>
                  </a:cxn>
                  <a:cxn ang="0">
                    <a:pos x="12" y="0"/>
                  </a:cxn>
                  <a:cxn ang="0">
                    <a:pos x="6" y="0"/>
                  </a:cxn>
                  <a:cxn ang="0">
                    <a:pos x="0" y="0"/>
                  </a:cxn>
                  <a:cxn ang="0">
                    <a:pos x="0" y="12"/>
                  </a:cxn>
                  <a:cxn ang="0">
                    <a:pos x="6" y="12"/>
                  </a:cxn>
                  <a:cxn ang="0">
                    <a:pos x="12" y="12"/>
                  </a:cxn>
                  <a:cxn ang="0">
                    <a:pos x="12" y="12"/>
                  </a:cxn>
                </a:cxnLst>
                <a:rect l="0" t="0" r="r" b="b"/>
                <a:pathLst>
                  <a:path w="609" h="252">
                    <a:moveTo>
                      <a:pt x="12" y="12"/>
                    </a:moveTo>
                    <a:lnTo>
                      <a:pt x="113" y="18"/>
                    </a:lnTo>
                    <a:lnTo>
                      <a:pt x="203" y="30"/>
                    </a:lnTo>
                    <a:lnTo>
                      <a:pt x="292" y="48"/>
                    </a:lnTo>
                    <a:lnTo>
                      <a:pt x="376" y="78"/>
                    </a:lnTo>
                    <a:lnTo>
                      <a:pt x="448" y="114"/>
                    </a:lnTo>
                    <a:lnTo>
                      <a:pt x="514" y="156"/>
                    </a:lnTo>
                    <a:lnTo>
                      <a:pt x="567" y="198"/>
                    </a:lnTo>
                    <a:lnTo>
                      <a:pt x="609" y="252"/>
                    </a:lnTo>
                    <a:lnTo>
                      <a:pt x="609" y="216"/>
                    </a:lnTo>
                    <a:lnTo>
                      <a:pt x="561" y="168"/>
                    </a:lnTo>
                    <a:lnTo>
                      <a:pt x="502" y="126"/>
                    </a:lnTo>
                    <a:lnTo>
                      <a:pt x="436" y="90"/>
                    </a:lnTo>
                    <a:lnTo>
                      <a:pt x="364" y="60"/>
                    </a:lnTo>
                    <a:lnTo>
                      <a:pt x="286" y="36"/>
                    </a:lnTo>
                    <a:lnTo>
                      <a:pt x="197" y="18"/>
                    </a:lnTo>
                    <a:lnTo>
                      <a:pt x="107" y="6"/>
                    </a:lnTo>
                    <a:lnTo>
                      <a:pt x="12" y="0"/>
                    </a:lnTo>
                    <a:lnTo>
                      <a:pt x="6" y="0"/>
                    </a:lnTo>
                    <a:lnTo>
                      <a:pt x="0" y="0"/>
                    </a:lnTo>
                    <a:lnTo>
                      <a:pt x="0" y="12"/>
                    </a:lnTo>
                    <a:lnTo>
                      <a:pt x="6" y="12"/>
                    </a:lnTo>
                    <a:lnTo>
                      <a:pt x="12" y="12"/>
                    </a:lnTo>
                    <a:lnTo>
                      <a:pt x="12" y="12"/>
                    </a:lnTo>
                    <a:close/>
                  </a:path>
                </a:pathLst>
              </a:custGeom>
              <a:gradFill rotWithShape="0">
                <a:gsLst>
                  <a:gs pos="0">
                    <a:schemeClr val="accent2">
                      <a:gamma/>
                      <a:tint val="94118"/>
                      <a:invGamma/>
                    </a:schemeClr>
                  </a:gs>
                  <a:gs pos="100000">
                    <a:schemeClr val="accent2"/>
                  </a:gs>
                </a:gsLst>
                <a:lin ang="5400000" scaled="1"/>
              </a:gradFill>
              <a:ln w="9525">
                <a:noFill/>
                <a:round/>
                <a:headEnd/>
                <a:tailEnd/>
              </a:ln>
            </p:spPr>
            <p:txBody>
              <a:bodyPr/>
              <a:lstStyle/>
              <a:p>
                <a:endParaRPr lang="en-US"/>
              </a:p>
            </p:txBody>
          </p:sp>
          <p:sp>
            <p:nvSpPr>
              <p:cNvPr id="4136" name="Freeform 40"/>
              <p:cNvSpPr>
                <a:spLocks/>
              </p:cNvSpPr>
              <p:nvPr/>
            </p:nvSpPr>
            <p:spPr bwMode="hidden">
              <a:xfrm>
                <a:off x="5246" y="4007"/>
                <a:ext cx="72" cy="54"/>
              </a:xfrm>
              <a:custGeom>
                <a:avLst/>
                <a:gdLst/>
                <a:ahLst/>
                <a:cxnLst>
                  <a:cxn ang="0">
                    <a:pos x="72" y="0"/>
                  </a:cxn>
                  <a:cxn ang="0">
                    <a:pos x="36" y="30"/>
                  </a:cxn>
                  <a:cxn ang="0">
                    <a:pos x="0" y="54"/>
                  </a:cxn>
                  <a:cxn ang="0">
                    <a:pos x="36" y="54"/>
                  </a:cxn>
                  <a:cxn ang="0">
                    <a:pos x="54" y="42"/>
                  </a:cxn>
                  <a:cxn ang="0">
                    <a:pos x="72" y="24"/>
                  </a:cxn>
                  <a:cxn ang="0">
                    <a:pos x="72" y="24"/>
                  </a:cxn>
                  <a:cxn ang="0">
                    <a:pos x="72" y="0"/>
                  </a:cxn>
                  <a:cxn ang="0">
                    <a:pos x="72" y="0"/>
                  </a:cxn>
                </a:cxnLst>
                <a:rect l="0" t="0" r="r" b="b"/>
                <a:pathLst>
                  <a:path w="72" h="54">
                    <a:moveTo>
                      <a:pt x="72" y="0"/>
                    </a:moveTo>
                    <a:lnTo>
                      <a:pt x="36" y="30"/>
                    </a:lnTo>
                    <a:lnTo>
                      <a:pt x="0" y="54"/>
                    </a:lnTo>
                    <a:lnTo>
                      <a:pt x="36" y="54"/>
                    </a:lnTo>
                    <a:lnTo>
                      <a:pt x="54" y="42"/>
                    </a:lnTo>
                    <a:lnTo>
                      <a:pt x="72" y="24"/>
                    </a:lnTo>
                    <a:lnTo>
                      <a:pt x="72" y="24"/>
                    </a:lnTo>
                    <a:lnTo>
                      <a:pt x="72" y="0"/>
                    </a:lnTo>
                    <a:lnTo>
                      <a:pt x="72" y="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endParaRPr lang="en-US"/>
              </a:p>
            </p:txBody>
          </p:sp>
          <p:sp>
            <p:nvSpPr>
              <p:cNvPr id="4137" name="Freeform 41"/>
              <p:cNvSpPr>
                <a:spLocks/>
              </p:cNvSpPr>
              <p:nvPr/>
            </p:nvSpPr>
            <p:spPr bwMode="hidden">
              <a:xfrm>
                <a:off x="4505" y="4073"/>
                <a:ext cx="705" cy="108"/>
              </a:xfrm>
              <a:custGeom>
                <a:avLst/>
                <a:gdLst/>
                <a:ahLst/>
                <a:cxnLst>
                  <a:cxn ang="0">
                    <a:pos x="299" y="90"/>
                  </a:cxn>
                  <a:cxn ang="0">
                    <a:pos x="221" y="90"/>
                  </a:cxn>
                  <a:cxn ang="0">
                    <a:pos x="143" y="78"/>
                  </a:cxn>
                  <a:cxn ang="0">
                    <a:pos x="0" y="48"/>
                  </a:cxn>
                  <a:cxn ang="0">
                    <a:pos x="0" y="66"/>
                  </a:cxn>
                  <a:cxn ang="0">
                    <a:pos x="143" y="96"/>
                  </a:cxn>
                  <a:cxn ang="0">
                    <a:pos x="221" y="108"/>
                  </a:cxn>
                  <a:cxn ang="0">
                    <a:pos x="299" y="108"/>
                  </a:cxn>
                  <a:cxn ang="0">
                    <a:pos x="412" y="102"/>
                  </a:cxn>
                  <a:cxn ang="0">
                    <a:pos x="520" y="84"/>
                  </a:cxn>
                  <a:cxn ang="0">
                    <a:pos x="615" y="60"/>
                  </a:cxn>
                  <a:cxn ang="0">
                    <a:pos x="705" y="24"/>
                  </a:cxn>
                  <a:cxn ang="0">
                    <a:pos x="705" y="0"/>
                  </a:cxn>
                  <a:cxn ang="0">
                    <a:pos x="615" y="42"/>
                  </a:cxn>
                  <a:cxn ang="0">
                    <a:pos x="520" y="66"/>
                  </a:cxn>
                  <a:cxn ang="0">
                    <a:pos x="412" y="84"/>
                  </a:cxn>
                  <a:cxn ang="0">
                    <a:pos x="299" y="90"/>
                  </a:cxn>
                  <a:cxn ang="0">
                    <a:pos x="299" y="90"/>
                  </a:cxn>
                </a:cxnLst>
                <a:rect l="0" t="0" r="r" b="b"/>
                <a:pathLst>
                  <a:path w="705" h="108">
                    <a:moveTo>
                      <a:pt x="299" y="90"/>
                    </a:moveTo>
                    <a:lnTo>
                      <a:pt x="221" y="90"/>
                    </a:lnTo>
                    <a:lnTo>
                      <a:pt x="143" y="78"/>
                    </a:lnTo>
                    <a:lnTo>
                      <a:pt x="0" y="48"/>
                    </a:lnTo>
                    <a:lnTo>
                      <a:pt x="0" y="66"/>
                    </a:lnTo>
                    <a:lnTo>
                      <a:pt x="143" y="96"/>
                    </a:lnTo>
                    <a:lnTo>
                      <a:pt x="221" y="108"/>
                    </a:lnTo>
                    <a:lnTo>
                      <a:pt x="299" y="108"/>
                    </a:lnTo>
                    <a:lnTo>
                      <a:pt x="412" y="102"/>
                    </a:lnTo>
                    <a:lnTo>
                      <a:pt x="520" y="84"/>
                    </a:lnTo>
                    <a:lnTo>
                      <a:pt x="615" y="60"/>
                    </a:lnTo>
                    <a:lnTo>
                      <a:pt x="705" y="24"/>
                    </a:lnTo>
                    <a:lnTo>
                      <a:pt x="705" y="0"/>
                    </a:lnTo>
                    <a:lnTo>
                      <a:pt x="615" y="42"/>
                    </a:lnTo>
                    <a:lnTo>
                      <a:pt x="520" y="66"/>
                    </a:lnTo>
                    <a:lnTo>
                      <a:pt x="412" y="84"/>
                    </a:lnTo>
                    <a:lnTo>
                      <a:pt x="299" y="90"/>
                    </a:lnTo>
                    <a:lnTo>
                      <a:pt x="29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endParaRPr lang="en-US"/>
              </a:p>
            </p:txBody>
          </p:sp>
          <p:sp>
            <p:nvSpPr>
              <p:cNvPr id="4138" name="Freeform 42"/>
              <p:cNvSpPr>
                <a:spLocks/>
              </p:cNvSpPr>
              <p:nvPr/>
            </p:nvSpPr>
            <p:spPr bwMode="hidden">
              <a:xfrm>
                <a:off x="5336" y="3654"/>
                <a:ext cx="143" cy="341"/>
              </a:xfrm>
              <a:custGeom>
                <a:avLst/>
                <a:gdLst/>
                <a:ahLst/>
                <a:cxnLst>
                  <a:cxn ang="0">
                    <a:pos x="119" y="114"/>
                  </a:cxn>
                  <a:cxn ang="0">
                    <a:pos x="113" y="173"/>
                  </a:cxn>
                  <a:cxn ang="0">
                    <a:pos x="89" y="239"/>
                  </a:cxn>
                  <a:cxn ang="0">
                    <a:pos x="47" y="293"/>
                  </a:cxn>
                  <a:cxn ang="0">
                    <a:pos x="0" y="341"/>
                  </a:cxn>
                  <a:cxn ang="0">
                    <a:pos x="29" y="341"/>
                  </a:cxn>
                  <a:cxn ang="0">
                    <a:pos x="77" y="287"/>
                  </a:cxn>
                  <a:cxn ang="0">
                    <a:pos x="113" y="233"/>
                  </a:cxn>
                  <a:cxn ang="0">
                    <a:pos x="137" y="173"/>
                  </a:cxn>
                  <a:cxn ang="0">
                    <a:pos x="143" y="114"/>
                  </a:cxn>
                  <a:cxn ang="0">
                    <a:pos x="137" y="60"/>
                  </a:cxn>
                  <a:cxn ang="0">
                    <a:pos x="119" y="0"/>
                  </a:cxn>
                  <a:cxn ang="0">
                    <a:pos x="89" y="0"/>
                  </a:cxn>
                  <a:cxn ang="0">
                    <a:pos x="113" y="60"/>
                  </a:cxn>
                  <a:cxn ang="0">
                    <a:pos x="119" y="114"/>
                  </a:cxn>
                  <a:cxn ang="0">
                    <a:pos x="119" y="114"/>
                  </a:cxn>
                </a:cxnLst>
                <a:rect l="0" t="0" r="r" b="b"/>
                <a:pathLst>
                  <a:path w="143" h="341">
                    <a:moveTo>
                      <a:pt x="119" y="114"/>
                    </a:moveTo>
                    <a:lnTo>
                      <a:pt x="113" y="173"/>
                    </a:lnTo>
                    <a:lnTo>
                      <a:pt x="89" y="239"/>
                    </a:lnTo>
                    <a:lnTo>
                      <a:pt x="47" y="293"/>
                    </a:lnTo>
                    <a:lnTo>
                      <a:pt x="0" y="341"/>
                    </a:lnTo>
                    <a:lnTo>
                      <a:pt x="29" y="341"/>
                    </a:lnTo>
                    <a:lnTo>
                      <a:pt x="77" y="287"/>
                    </a:lnTo>
                    <a:lnTo>
                      <a:pt x="113" y="233"/>
                    </a:lnTo>
                    <a:lnTo>
                      <a:pt x="137" y="173"/>
                    </a:lnTo>
                    <a:lnTo>
                      <a:pt x="143" y="114"/>
                    </a:lnTo>
                    <a:lnTo>
                      <a:pt x="137" y="60"/>
                    </a:lnTo>
                    <a:lnTo>
                      <a:pt x="119" y="0"/>
                    </a:lnTo>
                    <a:lnTo>
                      <a:pt x="89" y="0"/>
                    </a:lnTo>
                    <a:lnTo>
                      <a:pt x="113" y="60"/>
                    </a:lnTo>
                    <a:lnTo>
                      <a:pt x="119" y="114"/>
                    </a:lnTo>
                    <a:lnTo>
                      <a:pt x="119" y="114"/>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endParaRPr lang="en-US"/>
              </a:p>
            </p:txBody>
          </p:sp>
          <p:sp>
            <p:nvSpPr>
              <p:cNvPr id="4139" name="Freeform 43"/>
              <p:cNvSpPr>
                <a:spLocks/>
              </p:cNvSpPr>
              <p:nvPr/>
            </p:nvSpPr>
            <p:spPr bwMode="hidden">
              <a:xfrm>
                <a:off x="5061" y="3624"/>
                <a:ext cx="83" cy="90"/>
              </a:xfrm>
              <a:custGeom>
                <a:avLst/>
                <a:gdLst/>
                <a:ahLst/>
                <a:cxnLst>
                  <a:cxn ang="0">
                    <a:pos x="59" y="90"/>
                  </a:cxn>
                  <a:cxn ang="0">
                    <a:pos x="83" y="84"/>
                  </a:cxn>
                  <a:cxn ang="0">
                    <a:pos x="71" y="60"/>
                  </a:cxn>
                  <a:cxn ang="0">
                    <a:pos x="53" y="42"/>
                  </a:cxn>
                  <a:cxn ang="0">
                    <a:pos x="6" y="0"/>
                  </a:cxn>
                  <a:cxn ang="0">
                    <a:pos x="0" y="18"/>
                  </a:cxn>
                  <a:cxn ang="0">
                    <a:pos x="35" y="48"/>
                  </a:cxn>
                  <a:cxn ang="0">
                    <a:pos x="59" y="90"/>
                  </a:cxn>
                  <a:cxn ang="0">
                    <a:pos x="59" y="90"/>
                  </a:cxn>
                </a:cxnLst>
                <a:rect l="0" t="0" r="r" b="b"/>
                <a:pathLst>
                  <a:path w="83" h="90">
                    <a:moveTo>
                      <a:pt x="59" y="90"/>
                    </a:moveTo>
                    <a:lnTo>
                      <a:pt x="83" y="84"/>
                    </a:lnTo>
                    <a:lnTo>
                      <a:pt x="71" y="60"/>
                    </a:lnTo>
                    <a:lnTo>
                      <a:pt x="53" y="42"/>
                    </a:lnTo>
                    <a:lnTo>
                      <a:pt x="6" y="0"/>
                    </a:lnTo>
                    <a:lnTo>
                      <a:pt x="0" y="18"/>
                    </a:lnTo>
                    <a:lnTo>
                      <a:pt x="35" y="48"/>
                    </a:lnTo>
                    <a:lnTo>
                      <a:pt x="59" y="90"/>
                    </a:lnTo>
                    <a:lnTo>
                      <a:pt x="59" y="90"/>
                    </a:lnTo>
                    <a:close/>
                  </a:path>
                </a:pathLst>
              </a:custGeom>
              <a:gradFill rotWithShape="0">
                <a:gsLst>
                  <a:gs pos="0">
                    <a:schemeClr val="accent2"/>
                  </a:gs>
                  <a:gs pos="100000">
                    <a:schemeClr val="accent2">
                      <a:gamma/>
                      <a:shade val="94118"/>
                      <a:invGamma/>
                    </a:schemeClr>
                  </a:gs>
                </a:gsLst>
                <a:lin ang="5400000" scaled="1"/>
              </a:gradFill>
              <a:ln w="9525">
                <a:noFill/>
                <a:round/>
                <a:headEnd/>
                <a:tailEnd/>
              </a:ln>
            </p:spPr>
            <p:txBody>
              <a:bodyPr/>
              <a:lstStyle/>
              <a:p>
                <a:endParaRPr lang="en-US"/>
              </a:p>
            </p:txBody>
          </p:sp>
          <p:sp>
            <p:nvSpPr>
              <p:cNvPr id="4140" name="Freeform 44"/>
              <p:cNvSpPr>
                <a:spLocks/>
              </p:cNvSpPr>
              <p:nvPr/>
            </p:nvSpPr>
            <p:spPr bwMode="hidden">
              <a:xfrm>
                <a:off x="4445" y="3552"/>
                <a:ext cx="717" cy="431"/>
              </a:xfrm>
              <a:custGeom>
                <a:avLst/>
                <a:gdLst/>
                <a:ahLst/>
                <a:cxnLst>
                  <a:cxn ang="0">
                    <a:pos x="693" y="216"/>
                  </a:cxn>
                  <a:cxn ang="0">
                    <a:pos x="687" y="257"/>
                  </a:cxn>
                  <a:cxn ang="0">
                    <a:pos x="669" y="293"/>
                  </a:cxn>
                  <a:cxn ang="0">
                    <a:pos x="633" y="329"/>
                  </a:cxn>
                  <a:cxn ang="0">
                    <a:pos x="598" y="359"/>
                  </a:cxn>
                  <a:cxn ang="0">
                    <a:pos x="544" y="383"/>
                  </a:cxn>
                  <a:cxn ang="0">
                    <a:pos x="490" y="401"/>
                  </a:cxn>
                  <a:cxn ang="0">
                    <a:pos x="424" y="413"/>
                  </a:cxn>
                  <a:cxn ang="0">
                    <a:pos x="359" y="419"/>
                  </a:cxn>
                  <a:cxn ang="0">
                    <a:pos x="293" y="413"/>
                  </a:cxn>
                  <a:cxn ang="0">
                    <a:pos x="227" y="401"/>
                  </a:cxn>
                  <a:cxn ang="0">
                    <a:pos x="173" y="383"/>
                  </a:cxn>
                  <a:cxn ang="0">
                    <a:pos x="119" y="359"/>
                  </a:cxn>
                  <a:cxn ang="0">
                    <a:pos x="84" y="329"/>
                  </a:cxn>
                  <a:cxn ang="0">
                    <a:pos x="48" y="293"/>
                  </a:cxn>
                  <a:cxn ang="0">
                    <a:pos x="30" y="257"/>
                  </a:cxn>
                  <a:cxn ang="0">
                    <a:pos x="24" y="216"/>
                  </a:cxn>
                  <a:cxn ang="0">
                    <a:pos x="30" y="174"/>
                  </a:cxn>
                  <a:cxn ang="0">
                    <a:pos x="48" y="138"/>
                  </a:cxn>
                  <a:cxn ang="0">
                    <a:pos x="84" y="102"/>
                  </a:cxn>
                  <a:cxn ang="0">
                    <a:pos x="119" y="72"/>
                  </a:cxn>
                  <a:cxn ang="0">
                    <a:pos x="173" y="48"/>
                  </a:cxn>
                  <a:cxn ang="0">
                    <a:pos x="227" y="30"/>
                  </a:cxn>
                  <a:cxn ang="0">
                    <a:pos x="293" y="18"/>
                  </a:cxn>
                  <a:cxn ang="0">
                    <a:pos x="359" y="12"/>
                  </a:cxn>
                  <a:cxn ang="0">
                    <a:pos x="418" y="18"/>
                  </a:cxn>
                  <a:cxn ang="0">
                    <a:pos x="478" y="30"/>
                  </a:cxn>
                  <a:cxn ang="0">
                    <a:pos x="532" y="48"/>
                  </a:cxn>
                  <a:cxn ang="0">
                    <a:pos x="580" y="66"/>
                  </a:cxn>
                  <a:cxn ang="0">
                    <a:pos x="586" y="48"/>
                  </a:cxn>
                  <a:cxn ang="0">
                    <a:pos x="478" y="12"/>
                  </a:cxn>
                  <a:cxn ang="0">
                    <a:pos x="418" y="6"/>
                  </a:cxn>
                  <a:cxn ang="0">
                    <a:pos x="359" y="0"/>
                  </a:cxn>
                  <a:cxn ang="0">
                    <a:pos x="287" y="6"/>
                  </a:cxn>
                  <a:cxn ang="0">
                    <a:pos x="221" y="18"/>
                  </a:cxn>
                  <a:cxn ang="0">
                    <a:pos x="161" y="36"/>
                  </a:cxn>
                  <a:cxn ang="0">
                    <a:pos x="107" y="66"/>
                  </a:cxn>
                  <a:cxn ang="0">
                    <a:pos x="60" y="96"/>
                  </a:cxn>
                  <a:cxn ang="0">
                    <a:pos x="30" y="132"/>
                  </a:cxn>
                  <a:cxn ang="0">
                    <a:pos x="6" y="174"/>
                  </a:cxn>
                  <a:cxn ang="0">
                    <a:pos x="0" y="216"/>
                  </a:cxn>
                  <a:cxn ang="0">
                    <a:pos x="6" y="257"/>
                  </a:cxn>
                  <a:cxn ang="0">
                    <a:pos x="30" y="299"/>
                  </a:cxn>
                  <a:cxn ang="0">
                    <a:pos x="60" y="335"/>
                  </a:cxn>
                  <a:cxn ang="0">
                    <a:pos x="107" y="371"/>
                  </a:cxn>
                  <a:cxn ang="0">
                    <a:pos x="161" y="395"/>
                  </a:cxn>
                  <a:cxn ang="0">
                    <a:pos x="221" y="413"/>
                  </a:cxn>
                  <a:cxn ang="0">
                    <a:pos x="287" y="425"/>
                  </a:cxn>
                  <a:cxn ang="0">
                    <a:pos x="359" y="431"/>
                  </a:cxn>
                  <a:cxn ang="0">
                    <a:pos x="430" y="425"/>
                  </a:cxn>
                  <a:cxn ang="0">
                    <a:pos x="496" y="413"/>
                  </a:cxn>
                  <a:cxn ang="0">
                    <a:pos x="562" y="395"/>
                  </a:cxn>
                  <a:cxn ang="0">
                    <a:pos x="610" y="371"/>
                  </a:cxn>
                  <a:cxn ang="0">
                    <a:pos x="657" y="335"/>
                  </a:cxn>
                  <a:cxn ang="0">
                    <a:pos x="687" y="299"/>
                  </a:cxn>
                  <a:cxn ang="0">
                    <a:pos x="711" y="257"/>
                  </a:cxn>
                  <a:cxn ang="0">
                    <a:pos x="717" y="216"/>
                  </a:cxn>
                  <a:cxn ang="0">
                    <a:pos x="717" y="204"/>
                  </a:cxn>
                  <a:cxn ang="0">
                    <a:pos x="711" y="192"/>
                  </a:cxn>
                  <a:cxn ang="0">
                    <a:pos x="687" y="198"/>
                  </a:cxn>
                  <a:cxn ang="0">
                    <a:pos x="693" y="210"/>
                  </a:cxn>
                  <a:cxn ang="0">
                    <a:pos x="693" y="216"/>
                  </a:cxn>
                  <a:cxn ang="0">
                    <a:pos x="693" y="216"/>
                  </a:cxn>
                </a:cxnLst>
                <a:rect l="0" t="0" r="r" b="b"/>
                <a:pathLst>
                  <a:path w="717" h="431">
                    <a:moveTo>
                      <a:pt x="693" y="216"/>
                    </a:moveTo>
                    <a:lnTo>
                      <a:pt x="687" y="257"/>
                    </a:lnTo>
                    <a:lnTo>
                      <a:pt x="669" y="293"/>
                    </a:lnTo>
                    <a:lnTo>
                      <a:pt x="633" y="329"/>
                    </a:lnTo>
                    <a:lnTo>
                      <a:pt x="598" y="359"/>
                    </a:lnTo>
                    <a:lnTo>
                      <a:pt x="544" y="383"/>
                    </a:lnTo>
                    <a:lnTo>
                      <a:pt x="490" y="401"/>
                    </a:lnTo>
                    <a:lnTo>
                      <a:pt x="424" y="413"/>
                    </a:lnTo>
                    <a:lnTo>
                      <a:pt x="359" y="419"/>
                    </a:lnTo>
                    <a:lnTo>
                      <a:pt x="293" y="413"/>
                    </a:lnTo>
                    <a:lnTo>
                      <a:pt x="227" y="401"/>
                    </a:lnTo>
                    <a:lnTo>
                      <a:pt x="173" y="383"/>
                    </a:lnTo>
                    <a:lnTo>
                      <a:pt x="119" y="359"/>
                    </a:lnTo>
                    <a:lnTo>
                      <a:pt x="84" y="329"/>
                    </a:lnTo>
                    <a:lnTo>
                      <a:pt x="48" y="293"/>
                    </a:lnTo>
                    <a:lnTo>
                      <a:pt x="30" y="257"/>
                    </a:lnTo>
                    <a:lnTo>
                      <a:pt x="24" y="216"/>
                    </a:lnTo>
                    <a:lnTo>
                      <a:pt x="30" y="174"/>
                    </a:lnTo>
                    <a:lnTo>
                      <a:pt x="48" y="138"/>
                    </a:lnTo>
                    <a:lnTo>
                      <a:pt x="84" y="102"/>
                    </a:lnTo>
                    <a:lnTo>
                      <a:pt x="119" y="72"/>
                    </a:lnTo>
                    <a:lnTo>
                      <a:pt x="173" y="48"/>
                    </a:lnTo>
                    <a:lnTo>
                      <a:pt x="227" y="30"/>
                    </a:lnTo>
                    <a:lnTo>
                      <a:pt x="293" y="18"/>
                    </a:lnTo>
                    <a:lnTo>
                      <a:pt x="359" y="12"/>
                    </a:lnTo>
                    <a:lnTo>
                      <a:pt x="418" y="18"/>
                    </a:lnTo>
                    <a:lnTo>
                      <a:pt x="478" y="30"/>
                    </a:lnTo>
                    <a:lnTo>
                      <a:pt x="532" y="48"/>
                    </a:lnTo>
                    <a:lnTo>
                      <a:pt x="580" y="66"/>
                    </a:lnTo>
                    <a:lnTo>
                      <a:pt x="586" y="48"/>
                    </a:lnTo>
                    <a:lnTo>
                      <a:pt x="478" y="12"/>
                    </a:lnTo>
                    <a:lnTo>
                      <a:pt x="418" y="6"/>
                    </a:lnTo>
                    <a:lnTo>
                      <a:pt x="359" y="0"/>
                    </a:lnTo>
                    <a:lnTo>
                      <a:pt x="287" y="6"/>
                    </a:lnTo>
                    <a:lnTo>
                      <a:pt x="221" y="18"/>
                    </a:lnTo>
                    <a:lnTo>
                      <a:pt x="161" y="36"/>
                    </a:lnTo>
                    <a:lnTo>
                      <a:pt x="107" y="66"/>
                    </a:lnTo>
                    <a:lnTo>
                      <a:pt x="60" y="96"/>
                    </a:lnTo>
                    <a:lnTo>
                      <a:pt x="30" y="132"/>
                    </a:lnTo>
                    <a:lnTo>
                      <a:pt x="6" y="174"/>
                    </a:lnTo>
                    <a:lnTo>
                      <a:pt x="0" y="216"/>
                    </a:lnTo>
                    <a:lnTo>
                      <a:pt x="6" y="257"/>
                    </a:lnTo>
                    <a:lnTo>
                      <a:pt x="30" y="299"/>
                    </a:lnTo>
                    <a:lnTo>
                      <a:pt x="60" y="335"/>
                    </a:lnTo>
                    <a:lnTo>
                      <a:pt x="107" y="371"/>
                    </a:lnTo>
                    <a:lnTo>
                      <a:pt x="161" y="395"/>
                    </a:lnTo>
                    <a:lnTo>
                      <a:pt x="221" y="413"/>
                    </a:lnTo>
                    <a:lnTo>
                      <a:pt x="287" y="425"/>
                    </a:lnTo>
                    <a:lnTo>
                      <a:pt x="359" y="431"/>
                    </a:lnTo>
                    <a:lnTo>
                      <a:pt x="430" y="425"/>
                    </a:lnTo>
                    <a:lnTo>
                      <a:pt x="496" y="413"/>
                    </a:lnTo>
                    <a:lnTo>
                      <a:pt x="562" y="395"/>
                    </a:lnTo>
                    <a:lnTo>
                      <a:pt x="610" y="371"/>
                    </a:lnTo>
                    <a:lnTo>
                      <a:pt x="657" y="335"/>
                    </a:lnTo>
                    <a:lnTo>
                      <a:pt x="687" y="299"/>
                    </a:lnTo>
                    <a:lnTo>
                      <a:pt x="711" y="257"/>
                    </a:lnTo>
                    <a:lnTo>
                      <a:pt x="717" y="216"/>
                    </a:lnTo>
                    <a:lnTo>
                      <a:pt x="717" y="204"/>
                    </a:lnTo>
                    <a:lnTo>
                      <a:pt x="711" y="192"/>
                    </a:lnTo>
                    <a:lnTo>
                      <a:pt x="687" y="198"/>
                    </a:lnTo>
                    <a:lnTo>
                      <a:pt x="693" y="210"/>
                    </a:lnTo>
                    <a:lnTo>
                      <a:pt x="693" y="216"/>
                    </a:lnTo>
                    <a:lnTo>
                      <a:pt x="693" y="216"/>
                    </a:lnTo>
                    <a:close/>
                  </a:path>
                </a:pathLst>
              </a:custGeom>
              <a:solidFill>
                <a:schemeClr val="accent2"/>
              </a:solidFill>
              <a:ln w="9525">
                <a:noFill/>
                <a:round/>
                <a:headEnd/>
                <a:tailEnd/>
              </a:ln>
            </p:spPr>
            <p:txBody>
              <a:bodyPr/>
              <a:lstStyle/>
              <a:p>
                <a:endParaRPr lang="en-US"/>
              </a:p>
            </p:txBody>
          </p:sp>
          <p:sp>
            <p:nvSpPr>
              <p:cNvPr id="4141" name="Freeform 45"/>
              <p:cNvSpPr>
                <a:spLocks/>
              </p:cNvSpPr>
              <p:nvPr/>
            </p:nvSpPr>
            <p:spPr bwMode="hidden">
              <a:xfrm>
                <a:off x="4349" y="3510"/>
                <a:ext cx="909" cy="533"/>
              </a:xfrm>
              <a:custGeom>
                <a:avLst/>
                <a:gdLst/>
                <a:ahLst/>
                <a:cxnLst>
                  <a:cxn ang="0">
                    <a:pos x="616" y="0"/>
                  </a:cxn>
                  <a:cxn ang="0">
                    <a:pos x="616" y="18"/>
                  </a:cxn>
                  <a:cxn ang="0">
                    <a:pos x="724" y="60"/>
                  </a:cxn>
                  <a:cxn ang="0">
                    <a:pos x="765" y="84"/>
                  </a:cxn>
                  <a:cxn ang="0">
                    <a:pos x="807" y="114"/>
                  </a:cxn>
                  <a:cxn ang="0">
                    <a:pos x="837" y="144"/>
                  </a:cxn>
                  <a:cxn ang="0">
                    <a:pos x="861" y="180"/>
                  </a:cxn>
                  <a:cxn ang="0">
                    <a:pos x="873" y="216"/>
                  </a:cxn>
                  <a:cxn ang="0">
                    <a:pos x="879" y="258"/>
                  </a:cxn>
                  <a:cxn ang="0">
                    <a:pos x="873" y="311"/>
                  </a:cxn>
                  <a:cxn ang="0">
                    <a:pos x="843" y="359"/>
                  </a:cxn>
                  <a:cxn ang="0">
                    <a:pos x="807" y="401"/>
                  </a:cxn>
                  <a:cxn ang="0">
                    <a:pos x="753" y="443"/>
                  </a:cxn>
                  <a:cxn ang="0">
                    <a:pos x="694" y="473"/>
                  </a:cxn>
                  <a:cxn ang="0">
                    <a:pos x="622" y="497"/>
                  </a:cxn>
                  <a:cxn ang="0">
                    <a:pos x="538" y="509"/>
                  </a:cxn>
                  <a:cxn ang="0">
                    <a:pos x="455" y="515"/>
                  </a:cxn>
                  <a:cxn ang="0">
                    <a:pos x="371" y="509"/>
                  </a:cxn>
                  <a:cxn ang="0">
                    <a:pos x="287" y="497"/>
                  </a:cxn>
                  <a:cxn ang="0">
                    <a:pos x="215" y="473"/>
                  </a:cxn>
                  <a:cxn ang="0">
                    <a:pos x="156" y="443"/>
                  </a:cxn>
                  <a:cxn ang="0">
                    <a:pos x="102" y="401"/>
                  </a:cxn>
                  <a:cxn ang="0">
                    <a:pos x="66" y="359"/>
                  </a:cxn>
                  <a:cxn ang="0">
                    <a:pos x="36" y="311"/>
                  </a:cxn>
                  <a:cxn ang="0">
                    <a:pos x="30" y="258"/>
                  </a:cxn>
                  <a:cxn ang="0">
                    <a:pos x="36" y="222"/>
                  </a:cxn>
                  <a:cxn ang="0">
                    <a:pos x="48" y="186"/>
                  </a:cxn>
                  <a:cxn ang="0">
                    <a:pos x="66" y="156"/>
                  </a:cxn>
                  <a:cxn ang="0">
                    <a:pos x="90" y="126"/>
                  </a:cxn>
                  <a:cxn ang="0">
                    <a:pos x="66" y="114"/>
                  </a:cxn>
                  <a:cxn ang="0">
                    <a:pos x="36" y="144"/>
                  </a:cxn>
                  <a:cxn ang="0">
                    <a:pos x="18" y="180"/>
                  </a:cxn>
                  <a:cxn ang="0">
                    <a:pos x="6" y="216"/>
                  </a:cxn>
                  <a:cxn ang="0">
                    <a:pos x="0" y="258"/>
                  </a:cxn>
                  <a:cxn ang="0">
                    <a:pos x="12" y="311"/>
                  </a:cxn>
                  <a:cxn ang="0">
                    <a:pos x="36" y="365"/>
                  </a:cxn>
                  <a:cxn ang="0">
                    <a:pos x="78" y="413"/>
                  </a:cxn>
                  <a:cxn ang="0">
                    <a:pos x="132" y="449"/>
                  </a:cxn>
                  <a:cxn ang="0">
                    <a:pos x="203" y="485"/>
                  </a:cxn>
                  <a:cxn ang="0">
                    <a:pos x="275" y="509"/>
                  </a:cxn>
                  <a:cxn ang="0">
                    <a:pos x="365" y="527"/>
                  </a:cxn>
                  <a:cxn ang="0">
                    <a:pos x="455" y="533"/>
                  </a:cxn>
                  <a:cxn ang="0">
                    <a:pos x="544" y="527"/>
                  </a:cxn>
                  <a:cxn ang="0">
                    <a:pos x="634" y="509"/>
                  </a:cxn>
                  <a:cxn ang="0">
                    <a:pos x="712" y="485"/>
                  </a:cxn>
                  <a:cxn ang="0">
                    <a:pos x="777" y="449"/>
                  </a:cxn>
                  <a:cxn ang="0">
                    <a:pos x="831" y="413"/>
                  </a:cxn>
                  <a:cxn ang="0">
                    <a:pos x="873" y="365"/>
                  </a:cxn>
                  <a:cxn ang="0">
                    <a:pos x="897" y="311"/>
                  </a:cxn>
                  <a:cxn ang="0">
                    <a:pos x="909" y="258"/>
                  </a:cxn>
                  <a:cxn ang="0">
                    <a:pos x="903" y="216"/>
                  </a:cxn>
                  <a:cxn ang="0">
                    <a:pos x="885" y="174"/>
                  </a:cxn>
                  <a:cxn ang="0">
                    <a:pos x="861" y="132"/>
                  </a:cxn>
                  <a:cxn ang="0">
                    <a:pos x="825" y="102"/>
                  </a:cxn>
                  <a:cxn ang="0">
                    <a:pos x="783" y="66"/>
                  </a:cxn>
                  <a:cxn ang="0">
                    <a:pos x="735" y="42"/>
                  </a:cxn>
                  <a:cxn ang="0">
                    <a:pos x="616" y="0"/>
                  </a:cxn>
                  <a:cxn ang="0">
                    <a:pos x="616" y="0"/>
                  </a:cxn>
                </a:cxnLst>
                <a:rect l="0" t="0" r="r" b="b"/>
                <a:pathLst>
                  <a:path w="909" h="533">
                    <a:moveTo>
                      <a:pt x="616" y="0"/>
                    </a:moveTo>
                    <a:lnTo>
                      <a:pt x="616" y="18"/>
                    </a:lnTo>
                    <a:lnTo>
                      <a:pt x="724" y="60"/>
                    </a:lnTo>
                    <a:lnTo>
                      <a:pt x="765" y="84"/>
                    </a:lnTo>
                    <a:lnTo>
                      <a:pt x="807" y="114"/>
                    </a:lnTo>
                    <a:lnTo>
                      <a:pt x="837" y="144"/>
                    </a:lnTo>
                    <a:lnTo>
                      <a:pt x="861" y="180"/>
                    </a:lnTo>
                    <a:lnTo>
                      <a:pt x="873" y="216"/>
                    </a:lnTo>
                    <a:lnTo>
                      <a:pt x="879" y="258"/>
                    </a:lnTo>
                    <a:lnTo>
                      <a:pt x="873" y="311"/>
                    </a:lnTo>
                    <a:lnTo>
                      <a:pt x="843" y="359"/>
                    </a:lnTo>
                    <a:lnTo>
                      <a:pt x="807" y="401"/>
                    </a:lnTo>
                    <a:lnTo>
                      <a:pt x="753" y="443"/>
                    </a:lnTo>
                    <a:lnTo>
                      <a:pt x="694" y="473"/>
                    </a:lnTo>
                    <a:lnTo>
                      <a:pt x="622" y="497"/>
                    </a:lnTo>
                    <a:lnTo>
                      <a:pt x="538" y="509"/>
                    </a:lnTo>
                    <a:lnTo>
                      <a:pt x="455" y="515"/>
                    </a:lnTo>
                    <a:lnTo>
                      <a:pt x="371" y="509"/>
                    </a:lnTo>
                    <a:lnTo>
                      <a:pt x="287" y="497"/>
                    </a:lnTo>
                    <a:lnTo>
                      <a:pt x="215" y="473"/>
                    </a:lnTo>
                    <a:lnTo>
                      <a:pt x="156" y="443"/>
                    </a:lnTo>
                    <a:lnTo>
                      <a:pt x="102" y="401"/>
                    </a:lnTo>
                    <a:lnTo>
                      <a:pt x="66" y="359"/>
                    </a:lnTo>
                    <a:lnTo>
                      <a:pt x="36" y="311"/>
                    </a:lnTo>
                    <a:lnTo>
                      <a:pt x="30" y="258"/>
                    </a:lnTo>
                    <a:lnTo>
                      <a:pt x="36" y="222"/>
                    </a:lnTo>
                    <a:lnTo>
                      <a:pt x="48" y="186"/>
                    </a:lnTo>
                    <a:lnTo>
                      <a:pt x="66" y="156"/>
                    </a:lnTo>
                    <a:lnTo>
                      <a:pt x="90" y="126"/>
                    </a:lnTo>
                    <a:lnTo>
                      <a:pt x="66" y="114"/>
                    </a:lnTo>
                    <a:lnTo>
                      <a:pt x="36" y="144"/>
                    </a:lnTo>
                    <a:lnTo>
                      <a:pt x="18" y="180"/>
                    </a:lnTo>
                    <a:lnTo>
                      <a:pt x="6" y="216"/>
                    </a:lnTo>
                    <a:lnTo>
                      <a:pt x="0" y="258"/>
                    </a:lnTo>
                    <a:lnTo>
                      <a:pt x="12" y="311"/>
                    </a:lnTo>
                    <a:lnTo>
                      <a:pt x="36" y="365"/>
                    </a:lnTo>
                    <a:lnTo>
                      <a:pt x="78" y="413"/>
                    </a:lnTo>
                    <a:lnTo>
                      <a:pt x="132" y="449"/>
                    </a:lnTo>
                    <a:lnTo>
                      <a:pt x="203" y="485"/>
                    </a:lnTo>
                    <a:lnTo>
                      <a:pt x="275" y="509"/>
                    </a:lnTo>
                    <a:lnTo>
                      <a:pt x="365" y="527"/>
                    </a:lnTo>
                    <a:lnTo>
                      <a:pt x="455" y="533"/>
                    </a:lnTo>
                    <a:lnTo>
                      <a:pt x="544" y="527"/>
                    </a:lnTo>
                    <a:lnTo>
                      <a:pt x="634" y="509"/>
                    </a:lnTo>
                    <a:lnTo>
                      <a:pt x="712" y="485"/>
                    </a:lnTo>
                    <a:lnTo>
                      <a:pt x="777" y="449"/>
                    </a:lnTo>
                    <a:lnTo>
                      <a:pt x="831" y="413"/>
                    </a:lnTo>
                    <a:lnTo>
                      <a:pt x="873" y="365"/>
                    </a:lnTo>
                    <a:lnTo>
                      <a:pt x="897" y="311"/>
                    </a:lnTo>
                    <a:lnTo>
                      <a:pt x="909" y="258"/>
                    </a:lnTo>
                    <a:lnTo>
                      <a:pt x="903" y="216"/>
                    </a:lnTo>
                    <a:lnTo>
                      <a:pt x="885" y="174"/>
                    </a:lnTo>
                    <a:lnTo>
                      <a:pt x="861" y="132"/>
                    </a:lnTo>
                    <a:lnTo>
                      <a:pt x="825" y="102"/>
                    </a:lnTo>
                    <a:lnTo>
                      <a:pt x="783" y="66"/>
                    </a:lnTo>
                    <a:lnTo>
                      <a:pt x="735" y="42"/>
                    </a:lnTo>
                    <a:lnTo>
                      <a:pt x="616" y="0"/>
                    </a:lnTo>
                    <a:lnTo>
                      <a:pt x="616" y="0"/>
                    </a:lnTo>
                    <a:close/>
                  </a:path>
                </a:pathLst>
              </a:custGeom>
              <a:gradFill rotWithShape="0">
                <a:gsLst>
                  <a:gs pos="0">
                    <a:schemeClr val="accent2">
                      <a:gamma/>
                      <a:tint val="96863"/>
                      <a:invGamma/>
                    </a:schemeClr>
                  </a:gs>
                  <a:gs pos="100000">
                    <a:schemeClr val="accent2"/>
                  </a:gs>
                </a:gsLst>
                <a:lin ang="0" scaled="1"/>
              </a:gradFill>
              <a:ln w="9525">
                <a:noFill/>
                <a:round/>
                <a:headEnd/>
                <a:tailEnd/>
              </a:ln>
            </p:spPr>
            <p:txBody>
              <a:bodyPr/>
              <a:lstStyle/>
              <a:p>
                <a:endParaRPr lang="en-US"/>
              </a:p>
            </p:txBody>
          </p:sp>
          <p:sp>
            <p:nvSpPr>
              <p:cNvPr id="4142" name="Freeform 46"/>
              <p:cNvSpPr>
                <a:spLocks/>
              </p:cNvSpPr>
              <p:nvPr/>
            </p:nvSpPr>
            <p:spPr bwMode="hidden">
              <a:xfrm>
                <a:off x="4564" y="3492"/>
                <a:ext cx="365" cy="66"/>
              </a:xfrm>
              <a:custGeom>
                <a:avLst/>
                <a:gdLst/>
                <a:ahLst/>
                <a:cxnLst>
                  <a:cxn ang="0">
                    <a:pos x="240" y="18"/>
                  </a:cxn>
                  <a:cxn ang="0">
                    <a:pos x="299" y="24"/>
                  </a:cxn>
                  <a:cxn ang="0">
                    <a:pos x="359" y="30"/>
                  </a:cxn>
                  <a:cxn ang="0">
                    <a:pos x="365" y="12"/>
                  </a:cxn>
                  <a:cxn ang="0">
                    <a:pos x="305" y="6"/>
                  </a:cxn>
                  <a:cxn ang="0">
                    <a:pos x="240" y="0"/>
                  </a:cxn>
                  <a:cxn ang="0">
                    <a:pos x="174" y="6"/>
                  </a:cxn>
                  <a:cxn ang="0">
                    <a:pos x="114" y="12"/>
                  </a:cxn>
                  <a:cxn ang="0">
                    <a:pos x="0" y="42"/>
                  </a:cxn>
                  <a:cxn ang="0">
                    <a:pos x="0" y="66"/>
                  </a:cxn>
                  <a:cxn ang="0">
                    <a:pos x="54" y="48"/>
                  </a:cxn>
                  <a:cxn ang="0">
                    <a:pos x="114" y="30"/>
                  </a:cxn>
                  <a:cxn ang="0">
                    <a:pos x="174" y="24"/>
                  </a:cxn>
                  <a:cxn ang="0">
                    <a:pos x="240" y="18"/>
                  </a:cxn>
                  <a:cxn ang="0">
                    <a:pos x="240" y="18"/>
                  </a:cxn>
                </a:cxnLst>
                <a:rect l="0" t="0" r="r" b="b"/>
                <a:pathLst>
                  <a:path w="365" h="66">
                    <a:moveTo>
                      <a:pt x="240" y="18"/>
                    </a:moveTo>
                    <a:lnTo>
                      <a:pt x="299" y="24"/>
                    </a:lnTo>
                    <a:lnTo>
                      <a:pt x="359" y="30"/>
                    </a:lnTo>
                    <a:lnTo>
                      <a:pt x="365" y="12"/>
                    </a:lnTo>
                    <a:lnTo>
                      <a:pt x="305" y="6"/>
                    </a:lnTo>
                    <a:lnTo>
                      <a:pt x="240" y="0"/>
                    </a:lnTo>
                    <a:lnTo>
                      <a:pt x="174" y="6"/>
                    </a:lnTo>
                    <a:lnTo>
                      <a:pt x="114" y="12"/>
                    </a:lnTo>
                    <a:lnTo>
                      <a:pt x="0" y="42"/>
                    </a:lnTo>
                    <a:lnTo>
                      <a:pt x="0" y="66"/>
                    </a:lnTo>
                    <a:lnTo>
                      <a:pt x="54" y="48"/>
                    </a:lnTo>
                    <a:lnTo>
                      <a:pt x="114" y="30"/>
                    </a:lnTo>
                    <a:lnTo>
                      <a:pt x="174" y="24"/>
                    </a:lnTo>
                    <a:lnTo>
                      <a:pt x="240" y="18"/>
                    </a:lnTo>
                    <a:lnTo>
                      <a:pt x="240"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endParaRPr lang="en-US"/>
              </a:p>
            </p:txBody>
          </p:sp>
          <p:sp>
            <p:nvSpPr>
              <p:cNvPr id="4143" name="Freeform 47"/>
              <p:cNvSpPr>
                <a:spLocks/>
              </p:cNvSpPr>
              <p:nvPr/>
            </p:nvSpPr>
            <p:spPr bwMode="hidden">
              <a:xfrm>
                <a:off x="4463" y="3558"/>
                <a:ext cx="66" cy="48"/>
              </a:xfrm>
              <a:custGeom>
                <a:avLst/>
                <a:gdLst/>
                <a:ahLst/>
                <a:cxnLst>
                  <a:cxn ang="0">
                    <a:pos x="66" y="18"/>
                  </a:cxn>
                  <a:cxn ang="0">
                    <a:pos x="48" y="0"/>
                  </a:cxn>
                  <a:cxn ang="0">
                    <a:pos x="24" y="12"/>
                  </a:cxn>
                  <a:cxn ang="0">
                    <a:pos x="0" y="30"/>
                  </a:cxn>
                  <a:cxn ang="0">
                    <a:pos x="12" y="48"/>
                  </a:cxn>
                  <a:cxn ang="0">
                    <a:pos x="42" y="30"/>
                  </a:cxn>
                  <a:cxn ang="0">
                    <a:pos x="66" y="18"/>
                  </a:cxn>
                  <a:cxn ang="0">
                    <a:pos x="66" y="18"/>
                  </a:cxn>
                </a:cxnLst>
                <a:rect l="0" t="0" r="r" b="b"/>
                <a:pathLst>
                  <a:path w="66" h="48">
                    <a:moveTo>
                      <a:pt x="66" y="18"/>
                    </a:moveTo>
                    <a:lnTo>
                      <a:pt x="48" y="0"/>
                    </a:lnTo>
                    <a:lnTo>
                      <a:pt x="24" y="12"/>
                    </a:lnTo>
                    <a:lnTo>
                      <a:pt x="0" y="30"/>
                    </a:lnTo>
                    <a:lnTo>
                      <a:pt x="12" y="48"/>
                    </a:lnTo>
                    <a:lnTo>
                      <a:pt x="42" y="30"/>
                    </a:lnTo>
                    <a:lnTo>
                      <a:pt x="66" y="18"/>
                    </a:lnTo>
                    <a:lnTo>
                      <a:pt x="66" y="18"/>
                    </a:lnTo>
                    <a:close/>
                  </a:path>
                </a:pathLst>
              </a:custGeom>
              <a:gradFill rotWithShape="0">
                <a:gsLst>
                  <a:gs pos="0">
                    <a:schemeClr val="accent2">
                      <a:gamma/>
                      <a:tint val="96863"/>
                      <a:invGamma/>
                    </a:schemeClr>
                  </a:gs>
                  <a:gs pos="100000">
                    <a:schemeClr val="accent2"/>
                  </a:gs>
                </a:gsLst>
                <a:lin ang="5400000" scaled="1"/>
              </a:gradFill>
              <a:ln w="9525">
                <a:noFill/>
                <a:round/>
                <a:headEnd/>
                <a:tailEnd/>
              </a:ln>
            </p:spPr>
            <p:txBody>
              <a:bodyPr/>
              <a:lstStyle/>
              <a:p>
                <a:endParaRPr lang="en-US"/>
              </a:p>
            </p:txBody>
          </p:sp>
          <p:sp>
            <p:nvSpPr>
              <p:cNvPr id="4144" name="Oval 48"/>
              <p:cNvSpPr>
                <a:spLocks noChangeArrowheads="1"/>
              </p:cNvSpPr>
              <p:nvPr/>
            </p:nvSpPr>
            <p:spPr bwMode="hidden">
              <a:xfrm>
                <a:off x="4546" y="3608"/>
                <a:ext cx="518" cy="319"/>
              </a:xfrm>
              <a:prstGeom prst="ellipse">
                <a:avLst/>
              </a:prstGeom>
              <a:gradFill rotWithShape="0">
                <a:gsLst>
                  <a:gs pos="0">
                    <a:schemeClr val="accent2">
                      <a:gamma/>
                      <a:shade val="94118"/>
                      <a:invGamma/>
                    </a:schemeClr>
                  </a:gs>
                  <a:gs pos="100000">
                    <a:schemeClr val="accent2"/>
                  </a:gs>
                </a:gsLst>
                <a:lin ang="0" scaled="1"/>
              </a:gradFill>
              <a:ln w="9525">
                <a:noFill/>
                <a:round/>
                <a:headEnd/>
                <a:tailEnd/>
              </a:ln>
              <a:effectLst/>
            </p:spPr>
            <p:txBody>
              <a:bodyPr/>
              <a:lstStyle/>
              <a:p>
                <a:endParaRPr lang="en-US"/>
              </a:p>
            </p:txBody>
          </p:sp>
          <p:sp>
            <p:nvSpPr>
              <p:cNvPr id="4145" name="Oval 49"/>
              <p:cNvSpPr>
                <a:spLocks noChangeArrowheads="1"/>
              </p:cNvSpPr>
              <p:nvPr/>
            </p:nvSpPr>
            <p:spPr bwMode="hidden">
              <a:xfrm>
                <a:off x="4578" y="3630"/>
                <a:ext cx="446" cy="271"/>
              </a:xfrm>
              <a:prstGeom prst="ellipse">
                <a:avLst/>
              </a:prstGeom>
              <a:gradFill rotWithShape="0">
                <a:gsLst>
                  <a:gs pos="0">
                    <a:schemeClr val="accent2">
                      <a:gamma/>
                      <a:tint val="96863"/>
                      <a:invGamma/>
                    </a:schemeClr>
                  </a:gs>
                  <a:gs pos="100000">
                    <a:schemeClr val="accent2"/>
                  </a:gs>
                </a:gsLst>
                <a:lin ang="5400000" scaled="1"/>
              </a:gradFill>
              <a:ln w="9525">
                <a:noFill/>
                <a:round/>
                <a:headEnd/>
                <a:tailEnd/>
              </a:ln>
              <a:effectLst/>
            </p:spPr>
            <p:txBody>
              <a:bodyPr/>
              <a:lstStyle/>
              <a:p>
                <a:endParaRPr lang="en-US"/>
              </a:p>
            </p:txBody>
          </p:sp>
          <p:sp>
            <p:nvSpPr>
              <p:cNvPr id="4146" name="Oval 50"/>
              <p:cNvSpPr>
                <a:spLocks noChangeArrowheads="1"/>
              </p:cNvSpPr>
              <p:nvPr/>
            </p:nvSpPr>
            <p:spPr bwMode="hidden">
              <a:xfrm>
                <a:off x="4610" y="3650"/>
                <a:ext cx="386" cy="233"/>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endParaRPr lang="en-US"/>
              </a:p>
            </p:txBody>
          </p:sp>
          <p:sp>
            <p:nvSpPr>
              <p:cNvPr id="4147" name="Oval 51"/>
              <p:cNvSpPr>
                <a:spLocks noChangeArrowheads="1"/>
              </p:cNvSpPr>
              <p:nvPr/>
            </p:nvSpPr>
            <p:spPr bwMode="hidden">
              <a:xfrm>
                <a:off x="4654" y="3678"/>
                <a:ext cx="298" cy="177"/>
              </a:xfrm>
              <a:prstGeom prst="ellipse">
                <a:avLst/>
              </a:prstGeom>
              <a:gradFill rotWithShape="0">
                <a:gsLst>
                  <a:gs pos="0">
                    <a:schemeClr val="accent2">
                      <a:gamma/>
                      <a:shade val="94118"/>
                      <a:invGamma/>
                    </a:schemeClr>
                  </a:gs>
                  <a:gs pos="100000">
                    <a:schemeClr val="accent2"/>
                  </a:gs>
                </a:gsLst>
                <a:lin ang="5400000" scaled="1"/>
              </a:gradFill>
              <a:ln w="9525">
                <a:noFill/>
                <a:round/>
                <a:headEnd/>
                <a:tailEnd/>
              </a:ln>
              <a:effectLst/>
            </p:spPr>
            <p:txBody>
              <a:bodyPr/>
              <a:lstStyle/>
              <a:p>
                <a:endParaRPr lang="en-US"/>
              </a:p>
            </p:txBody>
          </p:sp>
          <p:sp>
            <p:nvSpPr>
              <p:cNvPr id="4148" name="Oval 52"/>
              <p:cNvSpPr>
                <a:spLocks noChangeArrowheads="1"/>
              </p:cNvSpPr>
              <p:nvPr/>
            </p:nvSpPr>
            <p:spPr bwMode="hidden">
              <a:xfrm>
                <a:off x="4690" y="3698"/>
                <a:ext cx="222" cy="139"/>
              </a:xfrm>
              <a:prstGeom prst="ellipse">
                <a:avLst/>
              </a:prstGeom>
              <a:gradFill rotWithShape="0">
                <a:gsLst>
                  <a:gs pos="0">
                    <a:schemeClr val="accent2"/>
                  </a:gs>
                  <a:gs pos="100000">
                    <a:schemeClr val="accent2">
                      <a:gamma/>
                      <a:shade val="94118"/>
                      <a:invGamma/>
                    </a:schemeClr>
                  </a:gs>
                </a:gsLst>
                <a:lin ang="5400000" scaled="1"/>
              </a:gradFill>
              <a:ln w="9525">
                <a:noFill/>
                <a:round/>
                <a:headEnd/>
                <a:tailEnd/>
              </a:ln>
              <a:effectLst/>
            </p:spPr>
            <p:txBody>
              <a:bodyPr/>
              <a:lstStyle/>
              <a:p>
                <a:endParaRPr lang="en-US"/>
              </a:p>
            </p:txBody>
          </p:sp>
          <p:sp>
            <p:nvSpPr>
              <p:cNvPr id="4149" name="Oval 53"/>
              <p:cNvSpPr>
                <a:spLocks noChangeArrowheads="1"/>
              </p:cNvSpPr>
              <p:nvPr/>
            </p:nvSpPr>
            <p:spPr bwMode="hidden">
              <a:xfrm>
                <a:off x="4738" y="3728"/>
                <a:ext cx="126" cy="81"/>
              </a:xfrm>
              <a:prstGeom prst="ellipse">
                <a:avLst/>
              </a:prstGeom>
              <a:gradFill rotWithShape="0">
                <a:gsLst>
                  <a:gs pos="0">
                    <a:schemeClr val="accent2">
                      <a:gamma/>
                      <a:shade val="96863"/>
                      <a:invGamma/>
                    </a:schemeClr>
                  </a:gs>
                  <a:gs pos="100000">
                    <a:schemeClr val="accent2"/>
                  </a:gs>
                </a:gsLst>
                <a:lin ang="5400000" scaled="1"/>
              </a:gradFill>
              <a:ln w="9525">
                <a:noFill/>
                <a:round/>
                <a:headEnd/>
                <a:tailEnd/>
              </a:ln>
              <a:effectLst/>
            </p:spPr>
            <p:txBody>
              <a:bodyPr/>
              <a:lstStyle/>
              <a:p>
                <a:endParaRPr lang="en-US"/>
              </a:p>
            </p:txBody>
          </p:sp>
        </p:grpSp>
        <p:grpSp>
          <p:nvGrpSpPr>
            <p:cNvPr id="4150" name="Group 54"/>
            <p:cNvGrpSpPr>
              <a:grpSpLocks/>
            </p:cNvGrpSpPr>
            <p:nvPr userDrawn="1"/>
          </p:nvGrpSpPr>
          <p:grpSpPr bwMode="auto">
            <a:xfrm>
              <a:off x="5280" y="3024"/>
              <a:ext cx="425" cy="258"/>
              <a:chOff x="5280" y="3024"/>
              <a:chExt cx="425" cy="258"/>
            </a:xfrm>
          </p:grpSpPr>
          <p:sp>
            <p:nvSpPr>
              <p:cNvPr id="4151" name="Freeform 55"/>
              <p:cNvSpPr>
                <a:spLocks/>
              </p:cNvSpPr>
              <p:nvPr/>
            </p:nvSpPr>
            <p:spPr bwMode="hidden">
              <a:xfrm>
                <a:off x="5280" y="3186"/>
                <a:ext cx="383" cy="96"/>
              </a:xfrm>
              <a:custGeom>
                <a:avLst/>
                <a:gdLst/>
                <a:ahLst/>
                <a:cxnLst>
                  <a:cxn ang="0">
                    <a:pos x="209" y="96"/>
                  </a:cxn>
                  <a:cxn ang="0">
                    <a:pos x="143" y="90"/>
                  </a:cxn>
                  <a:cxn ang="0">
                    <a:pos x="83" y="66"/>
                  </a:cxn>
                  <a:cxn ang="0">
                    <a:pos x="35" y="36"/>
                  </a:cxn>
                  <a:cxn ang="0">
                    <a:pos x="6" y="0"/>
                  </a:cxn>
                  <a:cxn ang="0">
                    <a:pos x="0" y="6"/>
                  </a:cxn>
                  <a:cxn ang="0">
                    <a:pos x="29" y="42"/>
                  </a:cxn>
                  <a:cxn ang="0">
                    <a:pos x="77" y="72"/>
                  </a:cxn>
                  <a:cxn ang="0">
                    <a:pos x="137" y="90"/>
                  </a:cxn>
                  <a:cxn ang="0">
                    <a:pos x="209" y="96"/>
                  </a:cxn>
                  <a:cxn ang="0">
                    <a:pos x="263" y="90"/>
                  </a:cxn>
                  <a:cxn ang="0">
                    <a:pos x="311" y="84"/>
                  </a:cxn>
                  <a:cxn ang="0">
                    <a:pos x="352" y="66"/>
                  </a:cxn>
                  <a:cxn ang="0">
                    <a:pos x="382" y="42"/>
                  </a:cxn>
                  <a:cxn ang="0">
                    <a:pos x="376" y="42"/>
                  </a:cxn>
                  <a:cxn ang="0">
                    <a:pos x="346" y="66"/>
                  </a:cxn>
                  <a:cxn ang="0">
                    <a:pos x="305" y="78"/>
                  </a:cxn>
                  <a:cxn ang="0">
                    <a:pos x="263" y="90"/>
                  </a:cxn>
                  <a:cxn ang="0">
                    <a:pos x="209" y="96"/>
                  </a:cxn>
                  <a:cxn ang="0">
                    <a:pos x="209" y="96"/>
                  </a:cxn>
                </a:cxnLst>
                <a:rect l="0" t="0" r="r" b="b"/>
                <a:pathLst>
                  <a:path w="382" h="96">
                    <a:moveTo>
                      <a:pt x="209" y="96"/>
                    </a:moveTo>
                    <a:lnTo>
                      <a:pt x="143" y="90"/>
                    </a:lnTo>
                    <a:lnTo>
                      <a:pt x="83" y="66"/>
                    </a:lnTo>
                    <a:lnTo>
                      <a:pt x="35" y="36"/>
                    </a:lnTo>
                    <a:lnTo>
                      <a:pt x="6" y="0"/>
                    </a:lnTo>
                    <a:lnTo>
                      <a:pt x="0" y="6"/>
                    </a:lnTo>
                    <a:lnTo>
                      <a:pt x="29" y="42"/>
                    </a:lnTo>
                    <a:lnTo>
                      <a:pt x="77" y="72"/>
                    </a:lnTo>
                    <a:lnTo>
                      <a:pt x="137" y="90"/>
                    </a:lnTo>
                    <a:lnTo>
                      <a:pt x="209" y="96"/>
                    </a:lnTo>
                    <a:lnTo>
                      <a:pt x="263" y="90"/>
                    </a:lnTo>
                    <a:lnTo>
                      <a:pt x="311" y="84"/>
                    </a:lnTo>
                    <a:lnTo>
                      <a:pt x="352" y="66"/>
                    </a:lnTo>
                    <a:lnTo>
                      <a:pt x="382" y="42"/>
                    </a:lnTo>
                    <a:lnTo>
                      <a:pt x="376" y="42"/>
                    </a:lnTo>
                    <a:lnTo>
                      <a:pt x="346" y="66"/>
                    </a:lnTo>
                    <a:lnTo>
                      <a:pt x="305" y="78"/>
                    </a:lnTo>
                    <a:lnTo>
                      <a:pt x="263" y="90"/>
                    </a:lnTo>
                    <a:lnTo>
                      <a:pt x="209" y="96"/>
                    </a:lnTo>
                    <a:lnTo>
                      <a:pt x="209" y="96"/>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en-US"/>
              </a:p>
            </p:txBody>
          </p:sp>
          <p:sp>
            <p:nvSpPr>
              <p:cNvPr id="4152" name="Freeform 56"/>
              <p:cNvSpPr>
                <a:spLocks/>
              </p:cNvSpPr>
              <p:nvPr/>
            </p:nvSpPr>
            <p:spPr bwMode="hidden">
              <a:xfrm>
                <a:off x="5315" y="3024"/>
                <a:ext cx="258" cy="54"/>
              </a:xfrm>
              <a:custGeom>
                <a:avLst/>
                <a:gdLst/>
                <a:ahLst/>
                <a:cxnLst>
                  <a:cxn ang="0">
                    <a:pos x="174" y="0"/>
                  </a:cxn>
                  <a:cxn ang="0">
                    <a:pos x="216" y="6"/>
                  </a:cxn>
                  <a:cxn ang="0">
                    <a:pos x="258" y="12"/>
                  </a:cxn>
                  <a:cxn ang="0">
                    <a:pos x="252" y="6"/>
                  </a:cxn>
                  <a:cxn ang="0">
                    <a:pos x="216" y="0"/>
                  </a:cxn>
                  <a:cxn ang="0">
                    <a:pos x="174" y="0"/>
                  </a:cxn>
                  <a:cxn ang="0">
                    <a:pos x="120" y="6"/>
                  </a:cxn>
                  <a:cxn ang="0">
                    <a:pos x="78" y="12"/>
                  </a:cxn>
                  <a:cxn ang="0">
                    <a:pos x="36" y="30"/>
                  </a:cxn>
                  <a:cxn ang="0">
                    <a:pos x="0" y="48"/>
                  </a:cxn>
                  <a:cxn ang="0">
                    <a:pos x="6" y="54"/>
                  </a:cxn>
                  <a:cxn ang="0">
                    <a:pos x="36" y="36"/>
                  </a:cxn>
                  <a:cxn ang="0">
                    <a:pos x="78" y="18"/>
                  </a:cxn>
                  <a:cxn ang="0">
                    <a:pos x="120" y="6"/>
                  </a:cxn>
                  <a:cxn ang="0">
                    <a:pos x="174" y="0"/>
                  </a:cxn>
                  <a:cxn ang="0">
                    <a:pos x="174" y="0"/>
                  </a:cxn>
                </a:cxnLst>
                <a:rect l="0" t="0" r="r" b="b"/>
                <a:pathLst>
                  <a:path w="258" h="54">
                    <a:moveTo>
                      <a:pt x="174" y="0"/>
                    </a:moveTo>
                    <a:lnTo>
                      <a:pt x="216" y="6"/>
                    </a:lnTo>
                    <a:lnTo>
                      <a:pt x="258" y="12"/>
                    </a:lnTo>
                    <a:lnTo>
                      <a:pt x="252" y="6"/>
                    </a:lnTo>
                    <a:lnTo>
                      <a:pt x="216" y="0"/>
                    </a:lnTo>
                    <a:lnTo>
                      <a:pt x="174" y="0"/>
                    </a:lnTo>
                    <a:lnTo>
                      <a:pt x="120" y="6"/>
                    </a:lnTo>
                    <a:lnTo>
                      <a:pt x="78" y="12"/>
                    </a:lnTo>
                    <a:lnTo>
                      <a:pt x="36" y="30"/>
                    </a:lnTo>
                    <a:lnTo>
                      <a:pt x="0" y="48"/>
                    </a:lnTo>
                    <a:lnTo>
                      <a:pt x="6" y="54"/>
                    </a:lnTo>
                    <a:lnTo>
                      <a:pt x="36" y="36"/>
                    </a:lnTo>
                    <a:lnTo>
                      <a:pt x="78" y="18"/>
                    </a:lnTo>
                    <a:lnTo>
                      <a:pt x="120" y="6"/>
                    </a:lnTo>
                    <a:lnTo>
                      <a:pt x="174" y="0"/>
                    </a:lnTo>
                    <a:lnTo>
                      <a:pt x="174" y="0"/>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en-US"/>
              </a:p>
            </p:txBody>
          </p:sp>
          <p:sp>
            <p:nvSpPr>
              <p:cNvPr id="4153" name="Freeform 57"/>
              <p:cNvSpPr>
                <a:spLocks/>
              </p:cNvSpPr>
              <p:nvPr/>
            </p:nvSpPr>
            <p:spPr bwMode="hidden">
              <a:xfrm>
                <a:off x="5645" y="3066"/>
                <a:ext cx="60" cy="156"/>
              </a:xfrm>
              <a:custGeom>
                <a:avLst/>
                <a:gdLst/>
                <a:ahLst/>
                <a:cxnLst>
                  <a:cxn ang="0">
                    <a:pos x="54" y="90"/>
                  </a:cxn>
                  <a:cxn ang="0">
                    <a:pos x="48" y="126"/>
                  </a:cxn>
                  <a:cxn ang="0">
                    <a:pos x="24" y="156"/>
                  </a:cxn>
                  <a:cxn ang="0">
                    <a:pos x="30" y="156"/>
                  </a:cxn>
                  <a:cxn ang="0">
                    <a:pos x="54" y="126"/>
                  </a:cxn>
                  <a:cxn ang="0">
                    <a:pos x="60" y="90"/>
                  </a:cxn>
                  <a:cxn ang="0">
                    <a:pos x="54" y="66"/>
                  </a:cxn>
                  <a:cxn ang="0">
                    <a:pos x="48" y="42"/>
                  </a:cxn>
                  <a:cxn ang="0">
                    <a:pos x="30" y="18"/>
                  </a:cxn>
                  <a:cxn ang="0">
                    <a:pos x="6" y="0"/>
                  </a:cxn>
                  <a:cxn ang="0">
                    <a:pos x="0" y="6"/>
                  </a:cxn>
                  <a:cxn ang="0">
                    <a:pos x="24" y="24"/>
                  </a:cxn>
                  <a:cxn ang="0">
                    <a:pos x="42" y="42"/>
                  </a:cxn>
                  <a:cxn ang="0">
                    <a:pos x="48" y="66"/>
                  </a:cxn>
                  <a:cxn ang="0">
                    <a:pos x="54" y="90"/>
                  </a:cxn>
                  <a:cxn ang="0">
                    <a:pos x="54" y="90"/>
                  </a:cxn>
                </a:cxnLst>
                <a:rect l="0" t="0" r="r" b="b"/>
                <a:pathLst>
                  <a:path w="60" h="156">
                    <a:moveTo>
                      <a:pt x="54" y="90"/>
                    </a:moveTo>
                    <a:lnTo>
                      <a:pt x="48" y="126"/>
                    </a:lnTo>
                    <a:lnTo>
                      <a:pt x="24" y="156"/>
                    </a:lnTo>
                    <a:lnTo>
                      <a:pt x="30" y="156"/>
                    </a:lnTo>
                    <a:lnTo>
                      <a:pt x="54" y="126"/>
                    </a:lnTo>
                    <a:lnTo>
                      <a:pt x="60" y="90"/>
                    </a:lnTo>
                    <a:lnTo>
                      <a:pt x="54" y="66"/>
                    </a:lnTo>
                    <a:lnTo>
                      <a:pt x="48" y="42"/>
                    </a:lnTo>
                    <a:lnTo>
                      <a:pt x="30" y="18"/>
                    </a:lnTo>
                    <a:lnTo>
                      <a:pt x="6" y="0"/>
                    </a:lnTo>
                    <a:lnTo>
                      <a:pt x="0" y="6"/>
                    </a:lnTo>
                    <a:lnTo>
                      <a:pt x="24" y="24"/>
                    </a:lnTo>
                    <a:lnTo>
                      <a:pt x="42" y="42"/>
                    </a:lnTo>
                    <a:lnTo>
                      <a:pt x="48" y="66"/>
                    </a:lnTo>
                    <a:lnTo>
                      <a:pt x="54" y="90"/>
                    </a:lnTo>
                    <a:lnTo>
                      <a:pt x="54" y="90"/>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en-US"/>
              </a:p>
            </p:txBody>
          </p:sp>
          <p:sp>
            <p:nvSpPr>
              <p:cNvPr id="4154" name="Freeform 58"/>
              <p:cNvSpPr>
                <a:spLocks/>
              </p:cNvSpPr>
              <p:nvPr/>
            </p:nvSpPr>
            <p:spPr bwMode="hidden">
              <a:xfrm>
                <a:off x="5375" y="3246"/>
                <a:ext cx="192" cy="18"/>
              </a:xfrm>
              <a:custGeom>
                <a:avLst/>
                <a:gdLst/>
                <a:ahLst/>
                <a:cxnLst>
                  <a:cxn ang="0">
                    <a:pos x="114" y="12"/>
                  </a:cxn>
                  <a:cxn ang="0">
                    <a:pos x="72" y="6"/>
                  </a:cxn>
                  <a:cxn ang="0">
                    <a:pos x="30" y="0"/>
                  </a:cxn>
                  <a:cxn ang="0">
                    <a:pos x="0" y="0"/>
                  </a:cxn>
                  <a:cxn ang="0">
                    <a:pos x="54" y="12"/>
                  </a:cxn>
                  <a:cxn ang="0">
                    <a:pos x="114" y="18"/>
                  </a:cxn>
                  <a:cxn ang="0">
                    <a:pos x="156" y="18"/>
                  </a:cxn>
                  <a:cxn ang="0">
                    <a:pos x="192" y="12"/>
                  </a:cxn>
                  <a:cxn ang="0">
                    <a:pos x="186" y="0"/>
                  </a:cxn>
                  <a:cxn ang="0">
                    <a:pos x="150" y="6"/>
                  </a:cxn>
                  <a:cxn ang="0">
                    <a:pos x="114" y="12"/>
                  </a:cxn>
                  <a:cxn ang="0">
                    <a:pos x="114" y="12"/>
                  </a:cxn>
                </a:cxnLst>
                <a:rect l="0" t="0" r="r" b="b"/>
                <a:pathLst>
                  <a:path w="192" h="18">
                    <a:moveTo>
                      <a:pt x="114" y="12"/>
                    </a:moveTo>
                    <a:lnTo>
                      <a:pt x="72" y="6"/>
                    </a:lnTo>
                    <a:lnTo>
                      <a:pt x="30" y="0"/>
                    </a:lnTo>
                    <a:lnTo>
                      <a:pt x="0" y="0"/>
                    </a:lnTo>
                    <a:lnTo>
                      <a:pt x="54" y="12"/>
                    </a:lnTo>
                    <a:lnTo>
                      <a:pt x="114" y="18"/>
                    </a:lnTo>
                    <a:lnTo>
                      <a:pt x="156" y="18"/>
                    </a:lnTo>
                    <a:lnTo>
                      <a:pt x="192" y="12"/>
                    </a:lnTo>
                    <a:lnTo>
                      <a:pt x="186" y="0"/>
                    </a:lnTo>
                    <a:lnTo>
                      <a:pt x="150" y="6"/>
                    </a:lnTo>
                    <a:lnTo>
                      <a:pt x="114" y="12"/>
                    </a:lnTo>
                    <a:lnTo>
                      <a:pt x="114" y="12"/>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en-US"/>
              </a:p>
            </p:txBody>
          </p:sp>
          <p:sp>
            <p:nvSpPr>
              <p:cNvPr id="4155" name="Freeform 59"/>
              <p:cNvSpPr>
                <a:spLocks/>
              </p:cNvSpPr>
              <p:nvPr/>
            </p:nvSpPr>
            <p:spPr bwMode="hidden">
              <a:xfrm>
                <a:off x="5304" y="3042"/>
                <a:ext cx="161" cy="186"/>
              </a:xfrm>
              <a:custGeom>
                <a:avLst/>
                <a:gdLst/>
                <a:ahLst/>
                <a:cxnLst>
                  <a:cxn ang="0">
                    <a:pos x="11" y="114"/>
                  </a:cxn>
                  <a:cxn ang="0">
                    <a:pos x="17" y="96"/>
                  </a:cxn>
                  <a:cxn ang="0">
                    <a:pos x="23" y="78"/>
                  </a:cxn>
                  <a:cxn ang="0">
                    <a:pos x="53" y="42"/>
                  </a:cxn>
                  <a:cxn ang="0">
                    <a:pos x="101" y="18"/>
                  </a:cxn>
                  <a:cxn ang="0">
                    <a:pos x="155" y="6"/>
                  </a:cxn>
                  <a:cxn ang="0">
                    <a:pos x="161" y="0"/>
                  </a:cxn>
                  <a:cxn ang="0">
                    <a:pos x="95" y="12"/>
                  </a:cxn>
                  <a:cxn ang="0">
                    <a:pos x="47" y="36"/>
                  </a:cxn>
                  <a:cxn ang="0">
                    <a:pos x="11" y="72"/>
                  </a:cxn>
                  <a:cxn ang="0">
                    <a:pos x="5" y="90"/>
                  </a:cxn>
                  <a:cxn ang="0">
                    <a:pos x="0" y="114"/>
                  </a:cxn>
                  <a:cxn ang="0">
                    <a:pos x="11" y="150"/>
                  </a:cxn>
                  <a:cxn ang="0">
                    <a:pos x="23" y="168"/>
                  </a:cxn>
                  <a:cxn ang="0">
                    <a:pos x="41" y="186"/>
                  </a:cxn>
                  <a:cxn ang="0">
                    <a:pos x="65" y="186"/>
                  </a:cxn>
                  <a:cxn ang="0">
                    <a:pos x="41" y="168"/>
                  </a:cxn>
                  <a:cxn ang="0">
                    <a:pos x="23" y="150"/>
                  </a:cxn>
                  <a:cxn ang="0">
                    <a:pos x="17" y="132"/>
                  </a:cxn>
                  <a:cxn ang="0">
                    <a:pos x="11" y="114"/>
                  </a:cxn>
                  <a:cxn ang="0">
                    <a:pos x="11" y="114"/>
                  </a:cxn>
                </a:cxnLst>
                <a:rect l="0" t="0" r="r" b="b"/>
                <a:pathLst>
                  <a:path w="161" h="186">
                    <a:moveTo>
                      <a:pt x="11" y="114"/>
                    </a:moveTo>
                    <a:lnTo>
                      <a:pt x="17" y="96"/>
                    </a:lnTo>
                    <a:lnTo>
                      <a:pt x="23" y="78"/>
                    </a:lnTo>
                    <a:lnTo>
                      <a:pt x="53" y="42"/>
                    </a:lnTo>
                    <a:lnTo>
                      <a:pt x="101" y="18"/>
                    </a:lnTo>
                    <a:lnTo>
                      <a:pt x="155" y="6"/>
                    </a:lnTo>
                    <a:lnTo>
                      <a:pt x="161" y="0"/>
                    </a:lnTo>
                    <a:lnTo>
                      <a:pt x="95" y="12"/>
                    </a:lnTo>
                    <a:lnTo>
                      <a:pt x="47" y="36"/>
                    </a:lnTo>
                    <a:lnTo>
                      <a:pt x="11" y="72"/>
                    </a:lnTo>
                    <a:lnTo>
                      <a:pt x="5" y="90"/>
                    </a:lnTo>
                    <a:lnTo>
                      <a:pt x="0" y="114"/>
                    </a:lnTo>
                    <a:lnTo>
                      <a:pt x="11" y="150"/>
                    </a:lnTo>
                    <a:lnTo>
                      <a:pt x="23" y="168"/>
                    </a:lnTo>
                    <a:lnTo>
                      <a:pt x="41" y="186"/>
                    </a:lnTo>
                    <a:lnTo>
                      <a:pt x="65" y="186"/>
                    </a:lnTo>
                    <a:lnTo>
                      <a:pt x="41" y="168"/>
                    </a:lnTo>
                    <a:lnTo>
                      <a:pt x="23" y="150"/>
                    </a:lnTo>
                    <a:lnTo>
                      <a:pt x="17" y="132"/>
                    </a:lnTo>
                    <a:lnTo>
                      <a:pt x="11" y="114"/>
                    </a:lnTo>
                    <a:lnTo>
                      <a:pt x="11" y="114"/>
                    </a:lnTo>
                    <a:close/>
                  </a:path>
                </a:pathLst>
              </a:custGeom>
              <a:gradFill rotWithShape="0">
                <a:gsLst>
                  <a:gs pos="0">
                    <a:schemeClr val="bg1"/>
                  </a:gs>
                  <a:gs pos="100000">
                    <a:schemeClr val="accent2"/>
                  </a:gs>
                </a:gsLst>
                <a:lin ang="5400000" scaled="1"/>
              </a:gradFill>
              <a:ln w="9525">
                <a:noFill/>
                <a:round/>
                <a:headEnd/>
                <a:tailEnd/>
              </a:ln>
            </p:spPr>
            <p:txBody>
              <a:bodyPr/>
              <a:lstStyle/>
              <a:p>
                <a:endParaRPr lang="en-US"/>
              </a:p>
            </p:txBody>
          </p:sp>
          <p:sp>
            <p:nvSpPr>
              <p:cNvPr id="4156" name="Freeform 60"/>
              <p:cNvSpPr>
                <a:spLocks/>
              </p:cNvSpPr>
              <p:nvPr/>
            </p:nvSpPr>
            <p:spPr bwMode="hidden">
              <a:xfrm>
                <a:off x="5489" y="3042"/>
                <a:ext cx="186" cy="210"/>
              </a:xfrm>
              <a:custGeom>
                <a:avLst/>
                <a:gdLst/>
                <a:ahLst/>
                <a:cxnLst>
                  <a:cxn ang="0">
                    <a:pos x="0" y="6"/>
                  </a:cxn>
                  <a:cxn ang="0">
                    <a:pos x="66" y="12"/>
                  </a:cxn>
                  <a:cxn ang="0">
                    <a:pos x="119" y="36"/>
                  </a:cxn>
                  <a:cxn ang="0">
                    <a:pos x="155" y="72"/>
                  </a:cxn>
                  <a:cxn ang="0">
                    <a:pos x="161" y="90"/>
                  </a:cxn>
                  <a:cxn ang="0">
                    <a:pos x="167" y="114"/>
                  </a:cxn>
                  <a:cxn ang="0">
                    <a:pos x="161" y="138"/>
                  </a:cxn>
                  <a:cxn ang="0">
                    <a:pos x="149" y="162"/>
                  </a:cxn>
                  <a:cxn ang="0">
                    <a:pos x="119" y="180"/>
                  </a:cxn>
                  <a:cxn ang="0">
                    <a:pos x="90" y="198"/>
                  </a:cxn>
                  <a:cxn ang="0">
                    <a:pos x="96" y="210"/>
                  </a:cxn>
                  <a:cxn ang="0">
                    <a:pos x="131" y="192"/>
                  </a:cxn>
                  <a:cxn ang="0">
                    <a:pos x="161" y="168"/>
                  </a:cxn>
                  <a:cxn ang="0">
                    <a:pos x="179" y="144"/>
                  </a:cxn>
                  <a:cxn ang="0">
                    <a:pos x="185" y="114"/>
                  </a:cxn>
                  <a:cxn ang="0">
                    <a:pos x="179" y="90"/>
                  </a:cxn>
                  <a:cxn ang="0">
                    <a:pos x="173" y="66"/>
                  </a:cxn>
                  <a:cxn ang="0">
                    <a:pos x="155" y="48"/>
                  </a:cxn>
                  <a:cxn ang="0">
                    <a:pos x="131" y="30"/>
                  </a:cxn>
                  <a:cxn ang="0">
                    <a:pos x="72" y="6"/>
                  </a:cxn>
                  <a:cxn ang="0">
                    <a:pos x="0" y="0"/>
                  </a:cxn>
                  <a:cxn ang="0">
                    <a:pos x="0" y="6"/>
                  </a:cxn>
                  <a:cxn ang="0">
                    <a:pos x="0" y="6"/>
                  </a:cxn>
                  <a:cxn ang="0">
                    <a:pos x="0" y="6"/>
                  </a:cxn>
                </a:cxnLst>
                <a:rect l="0" t="0" r="r" b="b"/>
                <a:pathLst>
                  <a:path w="185" h="210">
                    <a:moveTo>
                      <a:pt x="0" y="6"/>
                    </a:moveTo>
                    <a:lnTo>
                      <a:pt x="66" y="12"/>
                    </a:lnTo>
                    <a:lnTo>
                      <a:pt x="119" y="36"/>
                    </a:lnTo>
                    <a:lnTo>
                      <a:pt x="155" y="72"/>
                    </a:lnTo>
                    <a:lnTo>
                      <a:pt x="161" y="90"/>
                    </a:lnTo>
                    <a:lnTo>
                      <a:pt x="167" y="114"/>
                    </a:lnTo>
                    <a:lnTo>
                      <a:pt x="161" y="138"/>
                    </a:lnTo>
                    <a:lnTo>
                      <a:pt x="149" y="162"/>
                    </a:lnTo>
                    <a:lnTo>
                      <a:pt x="119" y="180"/>
                    </a:lnTo>
                    <a:lnTo>
                      <a:pt x="90" y="198"/>
                    </a:lnTo>
                    <a:lnTo>
                      <a:pt x="96" y="210"/>
                    </a:lnTo>
                    <a:lnTo>
                      <a:pt x="131" y="192"/>
                    </a:lnTo>
                    <a:lnTo>
                      <a:pt x="161" y="168"/>
                    </a:lnTo>
                    <a:lnTo>
                      <a:pt x="179" y="144"/>
                    </a:lnTo>
                    <a:lnTo>
                      <a:pt x="185" y="114"/>
                    </a:lnTo>
                    <a:lnTo>
                      <a:pt x="179" y="90"/>
                    </a:lnTo>
                    <a:lnTo>
                      <a:pt x="173" y="66"/>
                    </a:lnTo>
                    <a:lnTo>
                      <a:pt x="155" y="48"/>
                    </a:lnTo>
                    <a:lnTo>
                      <a:pt x="131" y="30"/>
                    </a:lnTo>
                    <a:lnTo>
                      <a:pt x="72" y="6"/>
                    </a:lnTo>
                    <a:lnTo>
                      <a:pt x="0" y="0"/>
                    </a:lnTo>
                    <a:lnTo>
                      <a:pt x="0" y="6"/>
                    </a:lnTo>
                    <a:lnTo>
                      <a:pt x="0" y="6"/>
                    </a:lnTo>
                    <a:lnTo>
                      <a:pt x="0" y="6"/>
                    </a:lnTo>
                    <a:close/>
                  </a:path>
                </a:pathLst>
              </a:custGeom>
              <a:gradFill rotWithShape="0">
                <a:gsLst>
                  <a:gs pos="0">
                    <a:schemeClr val="bg1"/>
                  </a:gs>
                  <a:gs pos="100000">
                    <a:schemeClr val="accent2"/>
                  </a:gs>
                </a:gsLst>
                <a:lin ang="5400000" scaled="1"/>
              </a:gradFill>
              <a:ln w="9525">
                <a:noFill/>
                <a:round/>
                <a:headEnd/>
                <a:tailEnd/>
              </a:ln>
            </p:spPr>
            <p:txBody>
              <a:bodyPr/>
              <a:lstStyle/>
              <a:p>
                <a:endParaRPr lang="en-US"/>
              </a:p>
            </p:txBody>
          </p:sp>
          <p:sp>
            <p:nvSpPr>
              <p:cNvPr id="4157" name="Freeform 61"/>
              <p:cNvSpPr>
                <a:spLocks noEditPoints="1"/>
              </p:cNvSpPr>
              <p:nvPr/>
            </p:nvSpPr>
            <p:spPr bwMode="hidden">
              <a:xfrm>
                <a:off x="5345" y="3058"/>
                <a:ext cx="299" cy="186"/>
              </a:xfrm>
              <a:custGeom>
                <a:avLst/>
                <a:gdLst/>
                <a:ahLst/>
                <a:cxnLst>
                  <a:cxn ang="0">
                    <a:pos x="150" y="0"/>
                  </a:cxn>
                  <a:cxn ang="0">
                    <a:pos x="90" y="6"/>
                  </a:cxn>
                  <a:cxn ang="0">
                    <a:pos x="42" y="30"/>
                  </a:cxn>
                  <a:cxn ang="0">
                    <a:pos x="12" y="54"/>
                  </a:cxn>
                  <a:cxn ang="0">
                    <a:pos x="6" y="72"/>
                  </a:cxn>
                  <a:cxn ang="0">
                    <a:pos x="0" y="90"/>
                  </a:cxn>
                  <a:cxn ang="0">
                    <a:pos x="6" y="108"/>
                  </a:cxn>
                  <a:cxn ang="0">
                    <a:pos x="12" y="126"/>
                  </a:cxn>
                  <a:cxn ang="0">
                    <a:pos x="42" y="156"/>
                  </a:cxn>
                  <a:cxn ang="0">
                    <a:pos x="90" y="180"/>
                  </a:cxn>
                  <a:cxn ang="0">
                    <a:pos x="150" y="186"/>
                  </a:cxn>
                  <a:cxn ang="0">
                    <a:pos x="209" y="180"/>
                  </a:cxn>
                  <a:cxn ang="0">
                    <a:pos x="257" y="156"/>
                  </a:cxn>
                  <a:cxn ang="0">
                    <a:pos x="287" y="126"/>
                  </a:cxn>
                  <a:cxn ang="0">
                    <a:pos x="299" y="108"/>
                  </a:cxn>
                  <a:cxn ang="0">
                    <a:pos x="299" y="90"/>
                  </a:cxn>
                  <a:cxn ang="0">
                    <a:pos x="299" y="72"/>
                  </a:cxn>
                  <a:cxn ang="0">
                    <a:pos x="287" y="54"/>
                  </a:cxn>
                  <a:cxn ang="0">
                    <a:pos x="257" y="30"/>
                  </a:cxn>
                  <a:cxn ang="0">
                    <a:pos x="209" y="6"/>
                  </a:cxn>
                  <a:cxn ang="0">
                    <a:pos x="150" y="0"/>
                  </a:cxn>
                  <a:cxn ang="0">
                    <a:pos x="150" y="0"/>
                  </a:cxn>
                  <a:cxn ang="0">
                    <a:pos x="150" y="180"/>
                  </a:cxn>
                  <a:cxn ang="0">
                    <a:pos x="96" y="174"/>
                  </a:cxn>
                  <a:cxn ang="0">
                    <a:pos x="48" y="156"/>
                  </a:cxn>
                  <a:cxn ang="0">
                    <a:pos x="18" y="126"/>
                  </a:cxn>
                  <a:cxn ang="0">
                    <a:pos x="12" y="108"/>
                  </a:cxn>
                  <a:cxn ang="0">
                    <a:pos x="6" y="90"/>
                  </a:cxn>
                  <a:cxn ang="0">
                    <a:pos x="12" y="72"/>
                  </a:cxn>
                  <a:cxn ang="0">
                    <a:pos x="18" y="54"/>
                  </a:cxn>
                  <a:cxn ang="0">
                    <a:pos x="48" y="30"/>
                  </a:cxn>
                  <a:cxn ang="0">
                    <a:pos x="96" y="12"/>
                  </a:cxn>
                  <a:cxn ang="0">
                    <a:pos x="150" y="6"/>
                  </a:cxn>
                  <a:cxn ang="0">
                    <a:pos x="203" y="12"/>
                  </a:cxn>
                  <a:cxn ang="0">
                    <a:pos x="251" y="30"/>
                  </a:cxn>
                  <a:cxn ang="0">
                    <a:pos x="281" y="54"/>
                  </a:cxn>
                  <a:cxn ang="0">
                    <a:pos x="293" y="72"/>
                  </a:cxn>
                  <a:cxn ang="0">
                    <a:pos x="293" y="90"/>
                  </a:cxn>
                  <a:cxn ang="0">
                    <a:pos x="293" y="108"/>
                  </a:cxn>
                  <a:cxn ang="0">
                    <a:pos x="281" y="126"/>
                  </a:cxn>
                  <a:cxn ang="0">
                    <a:pos x="251" y="156"/>
                  </a:cxn>
                  <a:cxn ang="0">
                    <a:pos x="203" y="174"/>
                  </a:cxn>
                  <a:cxn ang="0">
                    <a:pos x="150" y="180"/>
                  </a:cxn>
                  <a:cxn ang="0">
                    <a:pos x="150" y="180"/>
                  </a:cxn>
                </a:cxnLst>
                <a:rect l="0" t="0" r="r" b="b"/>
                <a:pathLst>
                  <a:path w="299" h="186">
                    <a:moveTo>
                      <a:pt x="150" y="0"/>
                    </a:moveTo>
                    <a:lnTo>
                      <a:pt x="90" y="6"/>
                    </a:lnTo>
                    <a:lnTo>
                      <a:pt x="42" y="30"/>
                    </a:lnTo>
                    <a:lnTo>
                      <a:pt x="12" y="54"/>
                    </a:lnTo>
                    <a:lnTo>
                      <a:pt x="6" y="72"/>
                    </a:lnTo>
                    <a:lnTo>
                      <a:pt x="0" y="90"/>
                    </a:lnTo>
                    <a:lnTo>
                      <a:pt x="6" y="108"/>
                    </a:lnTo>
                    <a:lnTo>
                      <a:pt x="12" y="126"/>
                    </a:lnTo>
                    <a:lnTo>
                      <a:pt x="42" y="156"/>
                    </a:lnTo>
                    <a:lnTo>
                      <a:pt x="90" y="180"/>
                    </a:lnTo>
                    <a:lnTo>
                      <a:pt x="150" y="186"/>
                    </a:lnTo>
                    <a:lnTo>
                      <a:pt x="209" y="180"/>
                    </a:lnTo>
                    <a:lnTo>
                      <a:pt x="257" y="156"/>
                    </a:lnTo>
                    <a:lnTo>
                      <a:pt x="287" y="126"/>
                    </a:lnTo>
                    <a:lnTo>
                      <a:pt x="299" y="108"/>
                    </a:lnTo>
                    <a:lnTo>
                      <a:pt x="299" y="90"/>
                    </a:lnTo>
                    <a:lnTo>
                      <a:pt x="299" y="72"/>
                    </a:lnTo>
                    <a:lnTo>
                      <a:pt x="287" y="54"/>
                    </a:lnTo>
                    <a:lnTo>
                      <a:pt x="257" y="30"/>
                    </a:lnTo>
                    <a:lnTo>
                      <a:pt x="209" y="6"/>
                    </a:lnTo>
                    <a:lnTo>
                      <a:pt x="150" y="0"/>
                    </a:lnTo>
                    <a:lnTo>
                      <a:pt x="150" y="0"/>
                    </a:lnTo>
                    <a:close/>
                    <a:moveTo>
                      <a:pt x="150" y="180"/>
                    </a:moveTo>
                    <a:lnTo>
                      <a:pt x="96" y="174"/>
                    </a:lnTo>
                    <a:lnTo>
                      <a:pt x="48" y="156"/>
                    </a:lnTo>
                    <a:lnTo>
                      <a:pt x="18" y="126"/>
                    </a:lnTo>
                    <a:lnTo>
                      <a:pt x="12" y="108"/>
                    </a:lnTo>
                    <a:lnTo>
                      <a:pt x="6" y="90"/>
                    </a:lnTo>
                    <a:lnTo>
                      <a:pt x="12" y="72"/>
                    </a:lnTo>
                    <a:lnTo>
                      <a:pt x="18" y="54"/>
                    </a:lnTo>
                    <a:lnTo>
                      <a:pt x="48" y="30"/>
                    </a:lnTo>
                    <a:lnTo>
                      <a:pt x="96" y="12"/>
                    </a:lnTo>
                    <a:lnTo>
                      <a:pt x="150" y="6"/>
                    </a:lnTo>
                    <a:lnTo>
                      <a:pt x="203" y="12"/>
                    </a:lnTo>
                    <a:lnTo>
                      <a:pt x="251" y="30"/>
                    </a:lnTo>
                    <a:lnTo>
                      <a:pt x="281" y="54"/>
                    </a:lnTo>
                    <a:lnTo>
                      <a:pt x="293" y="72"/>
                    </a:lnTo>
                    <a:lnTo>
                      <a:pt x="293" y="90"/>
                    </a:lnTo>
                    <a:lnTo>
                      <a:pt x="293" y="108"/>
                    </a:lnTo>
                    <a:lnTo>
                      <a:pt x="281" y="126"/>
                    </a:lnTo>
                    <a:lnTo>
                      <a:pt x="251" y="156"/>
                    </a:lnTo>
                    <a:lnTo>
                      <a:pt x="203" y="174"/>
                    </a:lnTo>
                    <a:lnTo>
                      <a:pt x="150" y="180"/>
                    </a:lnTo>
                    <a:lnTo>
                      <a:pt x="150" y="180"/>
                    </a:lnTo>
                    <a:close/>
                  </a:path>
                </a:pathLst>
              </a:custGeom>
              <a:gradFill rotWithShape="0">
                <a:gsLst>
                  <a:gs pos="0">
                    <a:schemeClr val="accent2"/>
                  </a:gs>
                  <a:gs pos="100000">
                    <a:schemeClr val="bg1"/>
                  </a:gs>
                </a:gsLst>
                <a:lin ang="5400000" scaled="1"/>
              </a:gradFill>
              <a:ln w="9525">
                <a:noFill/>
                <a:round/>
                <a:headEnd/>
                <a:tailEnd/>
              </a:ln>
            </p:spPr>
            <p:txBody>
              <a:bodyPr/>
              <a:lstStyle/>
              <a:p>
                <a:endParaRPr lang="en-US"/>
              </a:p>
            </p:txBody>
          </p:sp>
          <p:grpSp>
            <p:nvGrpSpPr>
              <p:cNvPr id="4158" name="Group 62"/>
              <p:cNvGrpSpPr>
                <a:grpSpLocks/>
              </p:cNvGrpSpPr>
              <p:nvPr/>
            </p:nvGrpSpPr>
            <p:grpSpPr bwMode="auto">
              <a:xfrm>
                <a:off x="5381" y="3085"/>
                <a:ext cx="227" cy="132"/>
                <a:chOff x="5381" y="3085"/>
                <a:chExt cx="227" cy="132"/>
              </a:xfrm>
            </p:grpSpPr>
            <p:sp>
              <p:nvSpPr>
                <p:cNvPr id="4159" name="Oval 63"/>
                <p:cNvSpPr>
                  <a:spLocks noChangeArrowheads="1"/>
                </p:cNvSpPr>
                <p:nvPr userDrawn="1"/>
              </p:nvSpPr>
              <p:spPr bwMode="hidden">
                <a:xfrm>
                  <a:off x="5381" y="3085"/>
                  <a:ext cx="227" cy="13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endParaRPr lang="en-US"/>
                </a:p>
              </p:txBody>
            </p:sp>
            <p:sp>
              <p:nvSpPr>
                <p:cNvPr id="4160" name="Oval 64"/>
                <p:cNvSpPr>
                  <a:spLocks noChangeArrowheads="1"/>
                </p:cNvSpPr>
                <p:nvPr userDrawn="1"/>
              </p:nvSpPr>
              <p:spPr bwMode="hidden">
                <a:xfrm>
                  <a:off x="5403" y="3099"/>
                  <a:ext cx="182" cy="102"/>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endParaRPr lang="en-US"/>
                </a:p>
              </p:txBody>
            </p:sp>
            <p:sp>
              <p:nvSpPr>
                <p:cNvPr id="4161" name="Oval 65"/>
                <p:cNvSpPr>
                  <a:spLocks noChangeArrowheads="1"/>
                </p:cNvSpPr>
                <p:nvPr userDrawn="1"/>
              </p:nvSpPr>
              <p:spPr bwMode="hidden">
                <a:xfrm>
                  <a:off x="5431" y="3109"/>
                  <a:ext cx="125" cy="82"/>
                </a:xfrm>
                <a:prstGeom prst="ellipse">
                  <a:avLst/>
                </a:prstGeom>
                <a:gradFill rotWithShape="0">
                  <a:gsLst>
                    <a:gs pos="0">
                      <a:schemeClr val="bg1"/>
                    </a:gs>
                    <a:gs pos="100000">
                      <a:schemeClr val="accent2"/>
                    </a:gs>
                  </a:gsLst>
                  <a:lin ang="5400000" scaled="1"/>
                </a:gradFill>
                <a:ln w="9525">
                  <a:noFill/>
                  <a:round/>
                  <a:headEnd/>
                  <a:tailEnd/>
                </a:ln>
                <a:effectLst/>
              </p:spPr>
              <p:txBody>
                <a:bodyPr/>
                <a:lstStyle/>
                <a:p>
                  <a:endParaRPr lang="en-US"/>
                </a:p>
              </p:txBody>
            </p:sp>
            <p:sp>
              <p:nvSpPr>
                <p:cNvPr id="4162" name="Oval 66"/>
                <p:cNvSpPr>
                  <a:spLocks noChangeArrowheads="1"/>
                </p:cNvSpPr>
                <p:nvPr userDrawn="1"/>
              </p:nvSpPr>
              <p:spPr bwMode="hidden">
                <a:xfrm>
                  <a:off x="5458" y="3125"/>
                  <a:ext cx="73" cy="47"/>
                </a:xfrm>
                <a:prstGeom prst="ellipse">
                  <a:avLst/>
                </a:prstGeom>
                <a:gradFill rotWithShape="0">
                  <a:gsLst>
                    <a:gs pos="0">
                      <a:schemeClr val="accent2"/>
                    </a:gs>
                    <a:gs pos="100000">
                      <a:schemeClr val="bg1"/>
                    </a:gs>
                  </a:gsLst>
                  <a:lin ang="5400000" scaled="1"/>
                </a:gradFill>
                <a:ln w="9525">
                  <a:noFill/>
                  <a:round/>
                  <a:headEnd/>
                  <a:tailEnd/>
                </a:ln>
                <a:effectLst/>
              </p:spPr>
              <p:txBody>
                <a:bodyPr/>
                <a:lstStyle/>
                <a:p>
                  <a:endParaRPr lang="en-US"/>
                </a:p>
              </p:txBody>
            </p:sp>
          </p:grpSp>
        </p:grpSp>
      </p:grpSp>
      <p:sp>
        <p:nvSpPr>
          <p:cNvPr id="4163" name="Rectangle 67"/>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4164" name="Rectangle 68"/>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65" name="Rectangle 69"/>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effectLst>
                  <a:outerShdw blurRad="38100" dist="38100" dir="2700000" algn="tl">
                    <a:srgbClr val="000000"/>
                  </a:outerShdw>
                </a:effectLst>
              </a:defRPr>
            </a:lvl1pPr>
          </a:lstStyle>
          <a:p>
            <a:endParaRPr lang="en-US"/>
          </a:p>
        </p:txBody>
      </p:sp>
      <p:sp>
        <p:nvSpPr>
          <p:cNvPr id="4166" name="Rectangle 70"/>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effectLst>
                  <a:outerShdw blurRad="38100" dist="38100" dir="2700000" algn="tl">
                    <a:srgbClr val="000000"/>
                  </a:outerShdw>
                </a:effectLst>
              </a:defRPr>
            </a:lvl1pPr>
          </a:lstStyle>
          <a:p>
            <a:endParaRPr lang="en-US"/>
          </a:p>
        </p:txBody>
      </p:sp>
      <p:sp>
        <p:nvSpPr>
          <p:cNvPr id="4167" name="Rectangle 71"/>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effectLst>
                  <a:outerShdw blurRad="38100" dist="38100" dir="2700000" algn="tl">
                    <a:srgbClr val="000000"/>
                  </a:outerShdw>
                </a:effectLst>
              </a:defRPr>
            </a:lvl1pPr>
          </a:lstStyle>
          <a:p>
            <a:fld id="{4AA0E5D7-E148-4382-B8A6-B41659104577}"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Lst>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fontAlgn="base">
        <a:spcBef>
          <a:spcPct val="20000"/>
        </a:spcBef>
        <a:spcAft>
          <a:spcPct val="0"/>
        </a:spcAft>
        <a:buClr>
          <a:schemeClr val="hlink"/>
        </a:buClr>
        <a:buSzPct val="80000"/>
        <a:buFont typeface="Wingdings" pitchFamily="2" charset="2"/>
        <a:buChar char="Ø"/>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tx2"/>
        </a:buClr>
        <a:buSzPct val="50000"/>
        <a:buFont typeface="Wingdings" pitchFamily="2" charset="2"/>
        <a:buChar char="l"/>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accent2"/>
        </a:buClr>
        <a:buChar char="•"/>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folHlink"/>
        </a:buClr>
        <a:buSzPct val="50000"/>
        <a:buFont typeface="Wingdings" pitchFamily="2" charset="2"/>
        <a:buChar char="l"/>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err="1" smtClean="0">
                <a:solidFill>
                  <a:schemeClr val="tx1"/>
                </a:solidFill>
              </a:rPr>
              <a:t>Bellwork</a:t>
            </a:r>
            <a:r>
              <a:rPr lang="en-US" dirty="0" smtClean="0"/>
              <a:t> </a:t>
            </a:r>
            <a:endParaRPr lang="en-US" dirty="0"/>
          </a:p>
        </p:txBody>
      </p:sp>
      <p:sp>
        <p:nvSpPr>
          <p:cNvPr id="3" name="Content Placeholder 2"/>
          <p:cNvSpPr>
            <a:spLocks noGrp="1"/>
          </p:cNvSpPr>
          <p:nvPr>
            <p:ph idx="1"/>
          </p:nvPr>
        </p:nvSpPr>
        <p:spPr/>
        <p:txBody>
          <a:bodyPr/>
          <a:lstStyle/>
          <a:p>
            <a:r>
              <a:rPr lang="en-US" dirty="0" smtClean="0"/>
              <a:t>What is consumerism/consumer culture?</a:t>
            </a:r>
          </a:p>
          <a:p>
            <a:r>
              <a:rPr lang="en-US" dirty="0" smtClean="0"/>
              <a:t>What, if anything, do you know about the 1930s in the U.S. or the world?</a:t>
            </a:r>
            <a:endParaRPr lang="en-US" dirty="0"/>
          </a:p>
        </p:txBody>
      </p:sp>
    </p:spTree>
    <p:extLst>
      <p:ext uri="{BB962C8B-B14F-4D97-AF65-F5344CB8AC3E}">
        <p14:creationId xmlns:p14="http://schemas.microsoft.com/office/powerpoint/2010/main" val="2493020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solidFill>
                  <a:schemeClr val="tx1"/>
                </a:solidFill>
              </a:rPr>
              <a:t>3. Uneven Distribution of Wealth </a:t>
            </a:r>
            <a:endParaRPr lang="en-US" u="sng" dirty="0">
              <a:solidFill>
                <a:schemeClr val="tx1"/>
              </a:solidFill>
            </a:endParaRPr>
          </a:p>
        </p:txBody>
      </p:sp>
      <p:sp>
        <p:nvSpPr>
          <p:cNvPr id="3" name="Content Placeholder 2"/>
          <p:cNvSpPr>
            <a:spLocks noGrp="1"/>
          </p:cNvSpPr>
          <p:nvPr>
            <p:ph idx="1"/>
          </p:nvPr>
        </p:nvSpPr>
        <p:spPr>
          <a:xfrm>
            <a:off x="457200" y="1417638"/>
            <a:ext cx="8229600" cy="4525963"/>
          </a:xfrm>
        </p:spPr>
        <p:txBody>
          <a:bodyPr/>
          <a:lstStyle/>
          <a:p>
            <a:r>
              <a:rPr lang="en-US" dirty="0" smtClean="0"/>
              <a:t>Tax cuts to the wealthy </a:t>
            </a:r>
          </a:p>
          <a:p>
            <a:r>
              <a:rPr lang="en-US" dirty="0" smtClean="0"/>
              <a:t>Wealthiest 1% of Americans’ income increased by 75% during the 20s</a:t>
            </a:r>
          </a:p>
          <a:p>
            <a:r>
              <a:rPr lang="en-US" dirty="0" smtClean="0"/>
              <a:t>Verses the rest of Americans whose incomes only rose 9%</a:t>
            </a:r>
          </a:p>
          <a:p>
            <a:r>
              <a:rPr lang="en-US" dirty="0" smtClean="0"/>
              <a:t>More than 70% of American families earned less than $2,500 a year </a:t>
            </a:r>
          </a:p>
        </p:txBody>
      </p:sp>
    </p:spTree>
    <p:extLst>
      <p:ext uri="{BB962C8B-B14F-4D97-AF65-F5344CB8AC3E}">
        <p14:creationId xmlns:p14="http://schemas.microsoft.com/office/powerpoint/2010/main" val="42278378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0" y="0"/>
            <a:ext cx="5108150" cy="3534569"/>
          </a:xfrm>
          <a:prstGeom prst="rect">
            <a:avLst/>
          </a:prstGeom>
        </p:spPr>
      </p:pic>
      <p:pic>
        <p:nvPicPr>
          <p:cNvPr id="6" name="Picture 5"/>
          <p:cNvPicPr>
            <a:picLocks noChangeAspect="1"/>
          </p:cNvPicPr>
          <p:nvPr/>
        </p:nvPicPr>
        <p:blipFill>
          <a:blip r:embed="rId3"/>
          <a:stretch>
            <a:fillRect/>
          </a:stretch>
        </p:blipFill>
        <p:spPr>
          <a:xfrm>
            <a:off x="3009901" y="3364763"/>
            <a:ext cx="2098250" cy="3619501"/>
          </a:xfrm>
          <a:prstGeom prst="rect">
            <a:avLst/>
          </a:prstGeom>
        </p:spPr>
      </p:pic>
      <p:pic>
        <p:nvPicPr>
          <p:cNvPr id="7" name="Picture 6"/>
          <p:cNvPicPr>
            <a:picLocks noChangeAspect="1"/>
          </p:cNvPicPr>
          <p:nvPr/>
        </p:nvPicPr>
        <p:blipFill>
          <a:blip r:embed="rId4"/>
          <a:stretch>
            <a:fillRect/>
          </a:stretch>
        </p:blipFill>
        <p:spPr>
          <a:xfrm>
            <a:off x="5108150" y="0"/>
            <a:ext cx="4114800" cy="6858000"/>
          </a:xfrm>
          <a:prstGeom prst="rect">
            <a:avLst/>
          </a:prstGeom>
        </p:spPr>
      </p:pic>
      <p:pic>
        <p:nvPicPr>
          <p:cNvPr id="8" name="Picture 7"/>
          <p:cNvPicPr>
            <a:picLocks noChangeAspect="1"/>
          </p:cNvPicPr>
          <p:nvPr/>
        </p:nvPicPr>
        <p:blipFill>
          <a:blip r:embed="rId5"/>
          <a:stretch>
            <a:fillRect/>
          </a:stretch>
        </p:blipFill>
        <p:spPr>
          <a:xfrm>
            <a:off x="0" y="3323602"/>
            <a:ext cx="3009900" cy="3558764"/>
          </a:xfrm>
          <a:prstGeom prst="rect">
            <a:avLst/>
          </a:prstGeom>
        </p:spPr>
      </p:pic>
    </p:spTree>
    <p:extLst>
      <p:ext uri="{BB962C8B-B14F-4D97-AF65-F5344CB8AC3E}">
        <p14:creationId xmlns:p14="http://schemas.microsoft.com/office/powerpoint/2010/main" val="41957963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000866" y="0"/>
            <a:ext cx="7270810" cy="6857999"/>
          </a:xfrm>
          <a:prstGeom prst="rect">
            <a:avLst/>
          </a:prstGeom>
        </p:spPr>
      </p:pic>
    </p:spTree>
    <p:extLst>
      <p:ext uri="{BB962C8B-B14F-4D97-AF65-F5344CB8AC3E}">
        <p14:creationId xmlns:p14="http://schemas.microsoft.com/office/powerpoint/2010/main" val="4674154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solidFill>
                  <a:schemeClr val="tx1"/>
                </a:solidFill>
              </a:rPr>
              <a:t>4. Poor World Economy </a:t>
            </a:r>
            <a:endParaRPr lang="en-US" u="sng" dirty="0">
              <a:solidFill>
                <a:schemeClr val="tx1"/>
              </a:solidFill>
            </a:endParaRPr>
          </a:p>
        </p:txBody>
      </p:sp>
      <p:sp>
        <p:nvSpPr>
          <p:cNvPr id="3" name="Content Placeholder 2"/>
          <p:cNvSpPr>
            <a:spLocks noGrp="1"/>
          </p:cNvSpPr>
          <p:nvPr>
            <p:ph idx="1"/>
          </p:nvPr>
        </p:nvSpPr>
        <p:spPr/>
        <p:txBody>
          <a:bodyPr/>
          <a:lstStyle/>
          <a:p>
            <a:r>
              <a:rPr lang="en-US" dirty="0" smtClean="0"/>
              <a:t>U.S. on whole enjoyed good economy of 1920s</a:t>
            </a:r>
          </a:p>
          <a:p>
            <a:r>
              <a:rPr lang="en-US" dirty="0" smtClean="0"/>
              <a:t>But rest of world didn’t: still recovering from WWI; war debts </a:t>
            </a:r>
          </a:p>
          <a:p>
            <a:r>
              <a:rPr lang="en-US" dirty="0" smtClean="0"/>
              <a:t>Isolationism: </a:t>
            </a:r>
            <a:r>
              <a:rPr lang="en-US" dirty="0" smtClean="0"/>
              <a:t>didn’t care other countries barely hanging </a:t>
            </a:r>
            <a:r>
              <a:rPr lang="en-US" dirty="0" smtClean="0"/>
              <a:t>on</a:t>
            </a:r>
            <a:endParaRPr lang="en-US" dirty="0" smtClean="0"/>
          </a:p>
          <a:p>
            <a:r>
              <a:rPr lang="en-US" dirty="0" smtClean="0"/>
              <a:t>Meant that other countries couldn’t help our economy and our bad economy worsen them- causing </a:t>
            </a:r>
            <a:r>
              <a:rPr lang="en-US" b="1" u="sng" dirty="0" smtClean="0"/>
              <a:t>global depression</a:t>
            </a:r>
          </a:p>
          <a:p>
            <a:endParaRPr lang="en-US" dirty="0"/>
          </a:p>
        </p:txBody>
      </p:sp>
    </p:spTree>
    <p:extLst>
      <p:ext uri="{BB962C8B-B14F-4D97-AF65-F5344CB8AC3E}">
        <p14:creationId xmlns:p14="http://schemas.microsoft.com/office/powerpoint/2010/main" val="16158708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33"/>
          <p:cNvSpPr>
            <a:spLocks noGrp="1"/>
          </p:cNvSpPr>
          <p:nvPr>
            <p:ph type="title"/>
          </p:nvPr>
        </p:nvSpPr>
        <p:spPr>
          <a:xfrm>
            <a:off x="161925" y="228600"/>
            <a:ext cx="4337050" cy="1404938"/>
          </a:xfrm>
        </p:spPr>
        <p:txBody>
          <a:bodyPr>
            <a:normAutofit/>
          </a:bodyPr>
          <a:lstStyle/>
          <a:p>
            <a:pPr eaLnBrk="1" hangingPunct="1"/>
            <a:r>
              <a:rPr lang="en-US" sz="4000" u="sng" dirty="0" smtClean="0">
                <a:solidFill>
                  <a:schemeClr val="tx1"/>
                </a:solidFill>
                <a:latin typeface="Times New Roman" pitchFamily="18" charset="0"/>
                <a:cs typeface="Times New Roman" pitchFamily="18" charset="0"/>
              </a:rPr>
              <a:t>Bad World Economy </a:t>
            </a:r>
          </a:p>
        </p:txBody>
      </p:sp>
      <p:sp>
        <p:nvSpPr>
          <p:cNvPr id="19459" name="Content Placeholder 34"/>
          <p:cNvSpPr>
            <a:spLocks noGrp="1"/>
          </p:cNvSpPr>
          <p:nvPr>
            <p:ph sz="half" idx="1"/>
          </p:nvPr>
        </p:nvSpPr>
        <p:spPr>
          <a:xfrm>
            <a:off x="161925" y="1633538"/>
            <a:ext cx="4337050" cy="4668837"/>
          </a:xfrm>
        </p:spPr>
        <p:txBody>
          <a:bodyPr>
            <a:normAutofit/>
          </a:bodyPr>
          <a:lstStyle/>
          <a:p>
            <a:pPr eaLnBrk="1" hangingPunct="1">
              <a:buFont typeface="Arial" charset="0"/>
              <a:buNone/>
            </a:pPr>
            <a:r>
              <a:rPr lang="en-US" sz="2600" dirty="0" smtClean="0">
                <a:latin typeface="Times New Roman" pitchFamily="18" charset="0"/>
                <a:cs typeface="Times New Roman" pitchFamily="18" charset="0"/>
              </a:rPr>
              <a:t>	Foreign countries cannot afford to buy American products due to WWI.</a:t>
            </a:r>
          </a:p>
          <a:p>
            <a:pPr eaLnBrk="1" hangingPunct="1"/>
            <a:r>
              <a:rPr lang="en-US" sz="2600" u="sng" dirty="0" smtClean="0">
                <a:latin typeface="Times New Roman" pitchFamily="18" charset="0"/>
                <a:cs typeface="Times New Roman" pitchFamily="18" charset="0"/>
              </a:rPr>
              <a:t>The US’s Hawley-Smoot Tariff  Act caused the depression to spread worldwide.</a:t>
            </a:r>
          </a:p>
          <a:p>
            <a:pPr eaLnBrk="1" hangingPunct="1"/>
            <a:r>
              <a:rPr lang="en-US" sz="2600" dirty="0" smtClean="0">
                <a:latin typeface="Times New Roman" pitchFamily="18" charset="0"/>
                <a:cs typeface="Times New Roman" pitchFamily="18" charset="0"/>
              </a:rPr>
              <a:t>Tariff- tax on goods from other countries </a:t>
            </a:r>
          </a:p>
          <a:p>
            <a:pPr eaLnBrk="1" hangingPunct="1">
              <a:buFont typeface="Arial" charset="0"/>
              <a:buNone/>
            </a:pPr>
            <a:r>
              <a:rPr lang="en-US" sz="2600" dirty="0" smtClean="0">
                <a:solidFill>
                  <a:srgbClr val="000000"/>
                </a:solidFill>
                <a:latin typeface="Times New Roman" pitchFamily="18" charset="0"/>
                <a:cs typeface="Times New Roman" pitchFamily="18" charset="0"/>
              </a:rPr>
              <a:t>	</a:t>
            </a:r>
            <a:endParaRPr lang="en-US" sz="2600" dirty="0" smtClean="0">
              <a:solidFill>
                <a:schemeClr val="bg1"/>
              </a:solidFill>
              <a:latin typeface="Times New Roman" pitchFamily="18" charset="0"/>
            </a:endParaRPr>
          </a:p>
        </p:txBody>
      </p:sp>
      <p:pic>
        <p:nvPicPr>
          <p:cNvPr id="19460" name="Content Placeholder 4"/>
          <p:cNvPicPr>
            <a:picLocks noGrp="1"/>
          </p:cNvPicPr>
          <p:nvPr>
            <p:ph sz="half" idx="2"/>
          </p:nvPr>
        </p:nvPicPr>
        <p:blipFill>
          <a:blip r:embed="rId2"/>
          <a:srcRect/>
          <a:stretch>
            <a:fillRect/>
          </a:stretch>
        </p:blipFill>
        <p:spPr>
          <a:xfrm>
            <a:off x="4648200" y="373063"/>
            <a:ext cx="4224338" cy="5929312"/>
          </a:xfrm>
        </p:spPr>
      </p:pic>
    </p:spTree>
    <p:extLst>
      <p:ext uri="{BB962C8B-B14F-4D97-AF65-F5344CB8AC3E}">
        <p14:creationId xmlns:p14="http://schemas.microsoft.com/office/powerpoint/2010/main" val="3015970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bwMode="auto">
          <a:xfrm>
            <a:off x="533400" y="0"/>
            <a:ext cx="7467600" cy="762000"/>
          </a:xfrm>
        </p:spPr>
        <p:txBody>
          <a:bodyPr wrap="square" lIns="91440" tIns="45720" rIns="91440" bIns="45720" numCol="1" anchorCtr="0" compatLnSpc="1">
            <a:prstTxWarp prst="textNoShape">
              <a:avLst/>
            </a:prstTxWarp>
          </a:bodyPr>
          <a:lstStyle/>
          <a:p>
            <a:pPr eaLnBrk="1" hangingPunct="1"/>
            <a:r>
              <a:rPr lang="en-US" altLang="en-US" sz="4400" u="sng" cap="none" dirty="0" smtClean="0">
                <a:solidFill>
                  <a:schemeClr val="tx1"/>
                </a:solidFill>
              </a:rPr>
              <a:t>How Stocks Work</a:t>
            </a:r>
          </a:p>
        </p:txBody>
      </p:sp>
      <p:sp>
        <p:nvSpPr>
          <p:cNvPr id="10243" name="Content Placeholder 2"/>
          <p:cNvSpPr>
            <a:spLocks noGrp="1"/>
          </p:cNvSpPr>
          <p:nvPr>
            <p:ph sz="quarter" idx="1"/>
          </p:nvPr>
        </p:nvSpPr>
        <p:spPr>
          <a:xfrm>
            <a:off x="0" y="838200"/>
            <a:ext cx="8915400" cy="5867400"/>
          </a:xfrm>
        </p:spPr>
        <p:txBody>
          <a:bodyPr/>
          <a:lstStyle/>
          <a:p>
            <a:pPr eaLnBrk="1" hangingPunct="1"/>
            <a:r>
              <a:rPr lang="en-US" altLang="en-US" sz="3000" smtClean="0"/>
              <a:t>Publicly traded companies are made up of stocks</a:t>
            </a:r>
          </a:p>
          <a:p>
            <a:pPr eaLnBrk="1" hangingPunct="1"/>
            <a:r>
              <a:rPr lang="en-US" altLang="en-US" sz="3000" b="1" smtClean="0"/>
              <a:t>Stocks</a:t>
            </a:r>
            <a:r>
              <a:rPr lang="en-US" altLang="en-US" sz="3000" smtClean="0"/>
              <a:t> (shares): small portions of the company that can be bought and sold for a given amount of money.</a:t>
            </a:r>
          </a:p>
          <a:p>
            <a:pPr eaLnBrk="1" hangingPunct="1"/>
            <a:r>
              <a:rPr lang="en-US" altLang="en-US" sz="3000" smtClean="0"/>
              <a:t>When a company does well (makes a profit), the stock increases in value.</a:t>
            </a:r>
          </a:p>
          <a:p>
            <a:pPr eaLnBrk="1" hangingPunct="1"/>
            <a:r>
              <a:rPr lang="en-US" altLang="en-US" sz="3000" smtClean="0"/>
              <a:t>When a company does poorly (loses money), the stocks decrease in value.</a:t>
            </a:r>
          </a:p>
          <a:p>
            <a:pPr eaLnBrk="1" hangingPunct="1"/>
            <a:r>
              <a:rPr lang="en-US" altLang="en-US" sz="3000" b="1" smtClean="0"/>
              <a:t>The Stock Market</a:t>
            </a:r>
            <a:r>
              <a:rPr lang="en-US" altLang="en-US" sz="3000" smtClean="0"/>
              <a:t>: the place where stocks are bought and sold. </a:t>
            </a:r>
          </a:p>
        </p:txBody>
      </p:sp>
    </p:spTree>
    <p:extLst>
      <p:ext uri="{BB962C8B-B14F-4D97-AF65-F5344CB8AC3E}">
        <p14:creationId xmlns:p14="http://schemas.microsoft.com/office/powerpoint/2010/main" val="14004334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24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24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024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024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u="sng" dirty="0">
                <a:solidFill>
                  <a:schemeClr val="tx1"/>
                </a:solidFill>
              </a:rPr>
              <a:t>Buying on Margin</a:t>
            </a:r>
          </a:p>
        </p:txBody>
      </p:sp>
      <p:sp>
        <p:nvSpPr>
          <p:cNvPr id="8195" name="Rectangle 3"/>
          <p:cNvSpPr>
            <a:spLocks noGrp="1" noChangeArrowheads="1"/>
          </p:cNvSpPr>
          <p:nvPr>
            <p:ph type="body" sz="half" idx="1"/>
          </p:nvPr>
        </p:nvSpPr>
        <p:spPr/>
        <p:txBody>
          <a:bodyPr/>
          <a:lstStyle/>
          <a:p>
            <a:r>
              <a:rPr lang="en-US" sz="2800"/>
              <a:t>Say you have saved $100 to invest</a:t>
            </a:r>
          </a:p>
          <a:p>
            <a:pPr lvl="1"/>
            <a:r>
              <a:rPr lang="en-US" sz="2400"/>
              <a:t>$100 – 10 shares @ $10/share</a:t>
            </a:r>
          </a:p>
          <a:p>
            <a:pPr lvl="1"/>
            <a:r>
              <a:rPr lang="en-US" sz="2400"/>
              <a:t>Buy it on margin and it becomes:</a:t>
            </a:r>
          </a:p>
          <a:p>
            <a:pPr lvl="2"/>
            <a:r>
              <a:rPr lang="en-US" sz="2000"/>
              <a:t>100 shares @ $10/share - $1,000 value, debt - $900</a:t>
            </a:r>
          </a:p>
          <a:p>
            <a:pPr>
              <a:buFont typeface="Wingdings" pitchFamily="2" charset="2"/>
              <a:buNone/>
            </a:pPr>
            <a:endParaRPr lang="en-US" sz="2800"/>
          </a:p>
        </p:txBody>
      </p:sp>
      <p:graphicFrame>
        <p:nvGraphicFramePr>
          <p:cNvPr id="8214" name="Group 22"/>
          <p:cNvGraphicFramePr>
            <a:graphicFrameLocks noGrp="1"/>
          </p:cNvGraphicFramePr>
          <p:nvPr>
            <p:ph sz="half" idx="2"/>
          </p:nvPr>
        </p:nvGraphicFramePr>
        <p:xfrm>
          <a:off x="4648200" y="1600200"/>
          <a:ext cx="4038600" cy="3991610"/>
        </p:xfrm>
        <a:graphic>
          <a:graphicData uri="http://schemas.openxmlformats.org/drawingml/2006/table">
            <a:tbl>
              <a:tblPr/>
              <a:tblGrid>
                <a:gridCol w="2019300">
                  <a:extLst>
                    <a:ext uri="{9D8B030D-6E8A-4147-A177-3AD203B41FA5}">
                      <a16:colId xmlns:a16="http://schemas.microsoft.com/office/drawing/2014/main" val="20000"/>
                    </a:ext>
                  </a:extLst>
                </a:gridCol>
                <a:gridCol w="2019300">
                  <a:extLst>
                    <a:ext uri="{9D8B030D-6E8A-4147-A177-3AD203B41FA5}">
                      <a16:colId xmlns:a16="http://schemas.microsoft.com/office/drawing/2014/main" val="20001"/>
                    </a:ext>
                  </a:extLst>
                </a:gridCol>
              </a:tblGrid>
              <a:tr h="4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Arial" charset="0"/>
                        </a:rPr>
                        <a:t>Regular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800" b="0" i="0" u="none" strike="noStrike" cap="none" normalizeH="0" baseline="0" smtClean="0">
                          <a:ln>
                            <a:noFill/>
                          </a:ln>
                          <a:solidFill>
                            <a:schemeClr val="tx1"/>
                          </a:solidFill>
                          <a:effectLst>
                            <a:outerShdw blurRad="38100" dist="38100" dir="2700000" algn="tl">
                              <a:srgbClr val="000000"/>
                            </a:outerShdw>
                          </a:effectLst>
                          <a:latin typeface="Arial" charset="0"/>
                        </a:rPr>
                        <a:t>On Margin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4734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Arial" charset="0"/>
                        </a:rPr>
                        <a:t>Buy 10 shares @ $10/share - $100</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Arial" charset="0"/>
                      </a:endParaRP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Arial" charset="0"/>
                        </a:rPr>
                        <a:t>Sell 10 shares @ $20/share - $200</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Arial" charset="0"/>
                      </a:endParaRP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Arial" charset="0"/>
                        </a:rPr>
                        <a:t>Profit of $100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Arial" charset="0"/>
                        </a:rPr>
                        <a:t>Buy 100 shares @ $10/share - $100/$900 debt</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Arial" charset="0"/>
                      </a:endParaRP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Arial" charset="0"/>
                        </a:rPr>
                        <a:t>Sell 100 shares @ $20/share - $2000</a:t>
                      </a: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endParaRPr kumimoji="0" lang="en-US" sz="2000" b="0" i="0" u="none" strike="noStrike" cap="none" normalizeH="0" baseline="0" smtClean="0">
                        <a:ln>
                          <a:noFill/>
                        </a:ln>
                        <a:solidFill>
                          <a:schemeClr val="tx1"/>
                        </a:solidFill>
                        <a:effectLst>
                          <a:outerShdw blurRad="38100" dist="38100" dir="2700000" algn="tl">
                            <a:srgbClr val="000000"/>
                          </a:outerShdw>
                        </a:effectLst>
                        <a:latin typeface="Arial" charset="0"/>
                      </a:endParaRPr>
                    </a:p>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000" b="0" i="0" u="none" strike="noStrike" cap="none" normalizeH="0" baseline="0" smtClean="0">
                          <a:ln>
                            <a:noFill/>
                          </a:ln>
                          <a:solidFill>
                            <a:schemeClr val="tx1"/>
                          </a:solidFill>
                          <a:effectLst>
                            <a:outerShdw blurRad="38100" dist="38100" dir="2700000" algn="tl">
                              <a:srgbClr val="000000"/>
                            </a:outerShdw>
                          </a:effectLst>
                          <a:latin typeface="Arial" charset="0"/>
                        </a:rPr>
                        <a:t>Pay $900 debt, profit of $1,000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grpId="0"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p:cTn id="7" dur="2000" fill="hold"/>
                                        <p:tgtEl>
                                          <p:spTgt spid="8194"/>
                                        </p:tgtEl>
                                        <p:attrNameLst>
                                          <p:attrName>ppt_w</p:attrName>
                                        </p:attrNameLst>
                                      </p:cBhvr>
                                      <p:tavLst>
                                        <p:tav tm="0">
                                          <p:val>
                                            <p:strVal val="#ppt_w*0.05"/>
                                          </p:val>
                                        </p:tav>
                                        <p:tav tm="100000">
                                          <p:val>
                                            <p:strVal val="#ppt_w"/>
                                          </p:val>
                                        </p:tav>
                                      </p:tavLst>
                                    </p:anim>
                                    <p:anim calcmode="lin" valueType="num">
                                      <p:cBhvr>
                                        <p:cTn id="8" dur="2000" fill="hold"/>
                                        <p:tgtEl>
                                          <p:spTgt spid="8194"/>
                                        </p:tgtEl>
                                        <p:attrNameLst>
                                          <p:attrName>ppt_h</p:attrName>
                                        </p:attrNameLst>
                                      </p:cBhvr>
                                      <p:tavLst>
                                        <p:tav tm="0">
                                          <p:val>
                                            <p:strVal val="#ppt_h"/>
                                          </p:val>
                                        </p:tav>
                                        <p:tav tm="100000">
                                          <p:val>
                                            <p:strVal val="#ppt_h"/>
                                          </p:val>
                                        </p:tav>
                                      </p:tavLst>
                                    </p:anim>
                                    <p:anim calcmode="lin" valueType="num">
                                      <p:cBhvr>
                                        <p:cTn id="9" dur="2000" fill="hold"/>
                                        <p:tgtEl>
                                          <p:spTgt spid="8194"/>
                                        </p:tgtEl>
                                        <p:attrNameLst>
                                          <p:attrName>ppt_x</p:attrName>
                                        </p:attrNameLst>
                                      </p:cBhvr>
                                      <p:tavLst>
                                        <p:tav tm="0">
                                          <p:val>
                                            <p:strVal val="#ppt_x-.2"/>
                                          </p:val>
                                        </p:tav>
                                        <p:tav tm="100000">
                                          <p:val>
                                            <p:strVal val="#ppt_x"/>
                                          </p:val>
                                        </p:tav>
                                      </p:tavLst>
                                    </p:anim>
                                    <p:anim calcmode="lin" valueType="num">
                                      <p:cBhvr>
                                        <p:cTn id="10" dur="2000" fill="hold"/>
                                        <p:tgtEl>
                                          <p:spTgt spid="8194"/>
                                        </p:tgtEl>
                                        <p:attrNameLst>
                                          <p:attrName>ppt_y</p:attrName>
                                        </p:attrNameLst>
                                      </p:cBhvr>
                                      <p:tavLst>
                                        <p:tav tm="0">
                                          <p:val>
                                            <p:strVal val="#ppt_y"/>
                                          </p:val>
                                        </p:tav>
                                        <p:tav tm="100000">
                                          <p:val>
                                            <p:strVal val="#ppt_y"/>
                                          </p:val>
                                        </p:tav>
                                      </p:tavLst>
                                    </p:anim>
                                    <p:animEffect transition="in" filter="fade">
                                      <p:cBhvr>
                                        <p:cTn id="11" dur="2000"/>
                                        <p:tgtEl>
                                          <p:spTgt spid="8194"/>
                                        </p:tgtEl>
                                      </p:cBhvr>
                                    </p:animEffect>
                                  </p:childTnLst>
                                </p:cTn>
                              </p:par>
                            </p:childTnLst>
                          </p:cTn>
                        </p:par>
                      </p:childTnLst>
                    </p:cTn>
                  </p:par>
                  <p:par>
                    <p:cTn id="12" fill="hold">
                      <p:stCondLst>
                        <p:cond delay="indefinite"/>
                      </p:stCondLst>
                      <p:childTnLst>
                        <p:par>
                          <p:cTn id="13" fill="hold">
                            <p:stCondLst>
                              <p:cond delay="0"/>
                            </p:stCondLst>
                            <p:childTnLst>
                              <p:par>
                                <p:cTn id="14" presetID="54" presetClass="entr" presetSubtype="0" accel="100000" fill="hold" grpId="0" nodeType="clickEffect">
                                  <p:stCondLst>
                                    <p:cond delay="0"/>
                                  </p:stCondLst>
                                  <p:childTnLst>
                                    <p:set>
                                      <p:cBhvr>
                                        <p:cTn id="15" dur="1" fill="hold">
                                          <p:stCondLst>
                                            <p:cond delay="0"/>
                                          </p:stCondLst>
                                        </p:cTn>
                                        <p:tgtEl>
                                          <p:spTgt spid="8195">
                                            <p:txEl>
                                              <p:pRg st="0" end="0"/>
                                            </p:txEl>
                                          </p:spTgt>
                                        </p:tgtEl>
                                        <p:attrNameLst>
                                          <p:attrName>style.visibility</p:attrName>
                                        </p:attrNameLst>
                                      </p:cBhvr>
                                      <p:to>
                                        <p:strVal val="visible"/>
                                      </p:to>
                                    </p:set>
                                    <p:anim calcmode="lin" valueType="num">
                                      <p:cBhvr>
                                        <p:cTn id="16" dur="2000" fill="hold"/>
                                        <p:tgtEl>
                                          <p:spTgt spid="8195">
                                            <p:txEl>
                                              <p:pRg st="0" end="0"/>
                                            </p:txEl>
                                          </p:spTgt>
                                        </p:tgtEl>
                                        <p:attrNameLst>
                                          <p:attrName>ppt_w</p:attrName>
                                        </p:attrNameLst>
                                      </p:cBhvr>
                                      <p:tavLst>
                                        <p:tav tm="0">
                                          <p:val>
                                            <p:strVal val="#ppt_w*0.05"/>
                                          </p:val>
                                        </p:tav>
                                        <p:tav tm="100000">
                                          <p:val>
                                            <p:strVal val="#ppt_w"/>
                                          </p:val>
                                        </p:tav>
                                      </p:tavLst>
                                    </p:anim>
                                    <p:anim calcmode="lin" valueType="num">
                                      <p:cBhvr>
                                        <p:cTn id="17" dur="2000" fill="hold"/>
                                        <p:tgtEl>
                                          <p:spTgt spid="8195">
                                            <p:txEl>
                                              <p:pRg st="0" end="0"/>
                                            </p:txEl>
                                          </p:spTgt>
                                        </p:tgtEl>
                                        <p:attrNameLst>
                                          <p:attrName>ppt_h</p:attrName>
                                        </p:attrNameLst>
                                      </p:cBhvr>
                                      <p:tavLst>
                                        <p:tav tm="0">
                                          <p:val>
                                            <p:strVal val="#ppt_h"/>
                                          </p:val>
                                        </p:tav>
                                        <p:tav tm="100000">
                                          <p:val>
                                            <p:strVal val="#ppt_h"/>
                                          </p:val>
                                        </p:tav>
                                      </p:tavLst>
                                    </p:anim>
                                    <p:anim calcmode="lin" valueType="num">
                                      <p:cBhvr>
                                        <p:cTn id="18" dur="2000" fill="hold"/>
                                        <p:tgtEl>
                                          <p:spTgt spid="8195">
                                            <p:txEl>
                                              <p:pRg st="0" end="0"/>
                                            </p:txEl>
                                          </p:spTgt>
                                        </p:tgtEl>
                                        <p:attrNameLst>
                                          <p:attrName>ppt_x</p:attrName>
                                        </p:attrNameLst>
                                      </p:cBhvr>
                                      <p:tavLst>
                                        <p:tav tm="0">
                                          <p:val>
                                            <p:strVal val="#ppt_x-.2"/>
                                          </p:val>
                                        </p:tav>
                                        <p:tav tm="100000">
                                          <p:val>
                                            <p:strVal val="#ppt_x"/>
                                          </p:val>
                                        </p:tav>
                                      </p:tavLst>
                                    </p:anim>
                                    <p:anim calcmode="lin" valueType="num">
                                      <p:cBhvr>
                                        <p:cTn id="19" dur="2000" fill="hold"/>
                                        <p:tgtEl>
                                          <p:spTgt spid="8195">
                                            <p:txEl>
                                              <p:pRg st="0" end="0"/>
                                            </p:txEl>
                                          </p:spTgt>
                                        </p:tgtEl>
                                        <p:attrNameLst>
                                          <p:attrName>ppt_y</p:attrName>
                                        </p:attrNameLst>
                                      </p:cBhvr>
                                      <p:tavLst>
                                        <p:tav tm="0">
                                          <p:val>
                                            <p:strVal val="#ppt_y"/>
                                          </p:val>
                                        </p:tav>
                                        <p:tav tm="100000">
                                          <p:val>
                                            <p:strVal val="#ppt_y"/>
                                          </p:val>
                                        </p:tav>
                                      </p:tavLst>
                                    </p:anim>
                                    <p:animEffect transition="in" filter="fade">
                                      <p:cBhvr>
                                        <p:cTn id="20" dur="2000"/>
                                        <p:tgtEl>
                                          <p:spTgt spid="819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195">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54" presetClass="entr" presetSubtype="0" accel="100000" fill="hold" grpId="0" nodeType="clickEffect">
                                  <p:stCondLst>
                                    <p:cond delay="0"/>
                                  </p:stCondLst>
                                  <p:childTnLst>
                                    <p:set>
                                      <p:cBhvr>
                                        <p:cTn id="28" dur="1" fill="hold">
                                          <p:stCondLst>
                                            <p:cond delay="0"/>
                                          </p:stCondLst>
                                        </p:cTn>
                                        <p:tgtEl>
                                          <p:spTgt spid="8195">
                                            <p:txEl>
                                              <p:pRg st="2" end="2"/>
                                            </p:txEl>
                                          </p:spTgt>
                                        </p:tgtEl>
                                        <p:attrNameLst>
                                          <p:attrName>style.visibility</p:attrName>
                                        </p:attrNameLst>
                                      </p:cBhvr>
                                      <p:to>
                                        <p:strVal val="visible"/>
                                      </p:to>
                                    </p:set>
                                    <p:anim calcmode="lin" valueType="num">
                                      <p:cBhvr>
                                        <p:cTn id="29" dur="2000" fill="hold"/>
                                        <p:tgtEl>
                                          <p:spTgt spid="8195">
                                            <p:txEl>
                                              <p:pRg st="2" end="2"/>
                                            </p:txEl>
                                          </p:spTgt>
                                        </p:tgtEl>
                                        <p:attrNameLst>
                                          <p:attrName>ppt_w</p:attrName>
                                        </p:attrNameLst>
                                      </p:cBhvr>
                                      <p:tavLst>
                                        <p:tav tm="0">
                                          <p:val>
                                            <p:strVal val="#ppt_w*0.05"/>
                                          </p:val>
                                        </p:tav>
                                        <p:tav tm="100000">
                                          <p:val>
                                            <p:strVal val="#ppt_w"/>
                                          </p:val>
                                        </p:tav>
                                      </p:tavLst>
                                    </p:anim>
                                    <p:anim calcmode="lin" valueType="num">
                                      <p:cBhvr>
                                        <p:cTn id="30" dur="2000" fill="hold"/>
                                        <p:tgtEl>
                                          <p:spTgt spid="8195">
                                            <p:txEl>
                                              <p:pRg st="2" end="2"/>
                                            </p:txEl>
                                          </p:spTgt>
                                        </p:tgtEl>
                                        <p:attrNameLst>
                                          <p:attrName>ppt_h</p:attrName>
                                        </p:attrNameLst>
                                      </p:cBhvr>
                                      <p:tavLst>
                                        <p:tav tm="0">
                                          <p:val>
                                            <p:strVal val="#ppt_h"/>
                                          </p:val>
                                        </p:tav>
                                        <p:tav tm="100000">
                                          <p:val>
                                            <p:strVal val="#ppt_h"/>
                                          </p:val>
                                        </p:tav>
                                      </p:tavLst>
                                    </p:anim>
                                    <p:anim calcmode="lin" valueType="num">
                                      <p:cBhvr>
                                        <p:cTn id="31" dur="2000" fill="hold"/>
                                        <p:tgtEl>
                                          <p:spTgt spid="8195">
                                            <p:txEl>
                                              <p:pRg st="2" end="2"/>
                                            </p:txEl>
                                          </p:spTgt>
                                        </p:tgtEl>
                                        <p:attrNameLst>
                                          <p:attrName>ppt_x</p:attrName>
                                        </p:attrNameLst>
                                      </p:cBhvr>
                                      <p:tavLst>
                                        <p:tav tm="0">
                                          <p:val>
                                            <p:strVal val="#ppt_x-.2"/>
                                          </p:val>
                                        </p:tav>
                                        <p:tav tm="100000">
                                          <p:val>
                                            <p:strVal val="#ppt_x"/>
                                          </p:val>
                                        </p:tav>
                                      </p:tavLst>
                                    </p:anim>
                                    <p:anim calcmode="lin" valueType="num">
                                      <p:cBhvr>
                                        <p:cTn id="32" dur="2000" fill="hold"/>
                                        <p:tgtEl>
                                          <p:spTgt spid="8195">
                                            <p:txEl>
                                              <p:pRg st="2" end="2"/>
                                            </p:txEl>
                                          </p:spTgt>
                                        </p:tgtEl>
                                        <p:attrNameLst>
                                          <p:attrName>ppt_y</p:attrName>
                                        </p:attrNameLst>
                                      </p:cBhvr>
                                      <p:tavLst>
                                        <p:tav tm="0">
                                          <p:val>
                                            <p:strVal val="#ppt_y"/>
                                          </p:val>
                                        </p:tav>
                                        <p:tav tm="100000">
                                          <p:val>
                                            <p:strVal val="#ppt_y"/>
                                          </p:val>
                                        </p:tav>
                                      </p:tavLst>
                                    </p:anim>
                                    <p:animEffect transition="in" filter="fade">
                                      <p:cBhvr>
                                        <p:cTn id="33" dur="2000"/>
                                        <p:tgtEl>
                                          <p:spTgt spid="8195">
                                            <p:txEl>
                                              <p:pRg st="2" end="2"/>
                                            </p:txEl>
                                          </p:spTgt>
                                        </p:tgtEl>
                                      </p:cBhvr>
                                    </p:animEffect>
                                  </p:childTnLst>
                                </p:cTn>
                              </p:par>
                              <p:par>
                                <p:cTn id="34" presetID="54" presetClass="entr" presetSubtype="0" accel="100000" fill="hold" grpId="0" nodeType="withEffect">
                                  <p:stCondLst>
                                    <p:cond delay="0"/>
                                  </p:stCondLst>
                                  <p:childTnLst>
                                    <p:set>
                                      <p:cBhvr>
                                        <p:cTn id="35" dur="1" fill="hold">
                                          <p:stCondLst>
                                            <p:cond delay="0"/>
                                          </p:stCondLst>
                                        </p:cTn>
                                        <p:tgtEl>
                                          <p:spTgt spid="8195">
                                            <p:txEl>
                                              <p:pRg st="3" end="3"/>
                                            </p:txEl>
                                          </p:spTgt>
                                        </p:tgtEl>
                                        <p:attrNameLst>
                                          <p:attrName>style.visibility</p:attrName>
                                        </p:attrNameLst>
                                      </p:cBhvr>
                                      <p:to>
                                        <p:strVal val="visible"/>
                                      </p:to>
                                    </p:set>
                                    <p:anim calcmode="lin" valueType="num">
                                      <p:cBhvr>
                                        <p:cTn id="36" dur="2000" fill="hold"/>
                                        <p:tgtEl>
                                          <p:spTgt spid="8195">
                                            <p:txEl>
                                              <p:pRg st="3" end="3"/>
                                            </p:txEl>
                                          </p:spTgt>
                                        </p:tgtEl>
                                        <p:attrNameLst>
                                          <p:attrName>ppt_w</p:attrName>
                                        </p:attrNameLst>
                                      </p:cBhvr>
                                      <p:tavLst>
                                        <p:tav tm="0">
                                          <p:val>
                                            <p:strVal val="#ppt_w*0.05"/>
                                          </p:val>
                                        </p:tav>
                                        <p:tav tm="100000">
                                          <p:val>
                                            <p:strVal val="#ppt_w"/>
                                          </p:val>
                                        </p:tav>
                                      </p:tavLst>
                                    </p:anim>
                                    <p:anim calcmode="lin" valueType="num">
                                      <p:cBhvr>
                                        <p:cTn id="37" dur="2000" fill="hold"/>
                                        <p:tgtEl>
                                          <p:spTgt spid="8195">
                                            <p:txEl>
                                              <p:pRg st="3" end="3"/>
                                            </p:txEl>
                                          </p:spTgt>
                                        </p:tgtEl>
                                        <p:attrNameLst>
                                          <p:attrName>ppt_h</p:attrName>
                                        </p:attrNameLst>
                                      </p:cBhvr>
                                      <p:tavLst>
                                        <p:tav tm="0">
                                          <p:val>
                                            <p:strVal val="#ppt_h"/>
                                          </p:val>
                                        </p:tav>
                                        <p:tav tm="100000">
                                          <p:val>
                                            <p:strVal val="#ppt_h"/>
                                          </p:val>
                                        </p:tav>
                                      </p:tavLst>
                                    </p:anim>
                                    <p:anim calcmode="lin" valueType="num">
                                      <p:cBhvr>
                                        <p:cTn id="38" dur="2000" fill="hold"/>
                                        <p:tgtEl>
                                          <p:spTgt spid="8195">
                                            <p:txEl>
                                              <p:pRg st="3" end="3"/>
                                            </p:txEl>
                                          </p:spTgt>
                                        </p:tgtEl>
                                        <p:attrNameLst>
                                          <p:attrName>ppt_x</p:attrName>
                                        </p:attrNameLst>
                                      </p:cBhvr>
                                      <p:tavLst>
                                        <p:tav tm="0">
                                          <p:val>
                                            <p:strVal val="#ppt_x-.2"/>
                                          </p:val>
                                        </p:tav>
                                        <p:tav tm="100000">
                                          <p:val>
                                            <p:strVal val="#ppt_x"/>
                                          </p:val>
                                        </p:tav>
                                      </p:tavLst>
                                    </p:anim>
                                    <p:anim calcmode="lin" valueType="num">
                                      <p:cBhvr>
                                        <p:cTn id="39" dur="2000" fill="hold"/>
                                        <p:tgtEl>
                                          <p:spTgt spid="8195">
                                            <p:txEl>
                                              <p:pRg st="3" end="3"/>
                                            </p:txEl>
                                          </p:spTgt>
                                        </p:tgtEl>
                                        <p:attrNameLst>
                                          <p:attrName>ppt_y</p:attrName>
                                        </p:attrNameLst>
                                      </p:cBhvr>
                                      <p:tavLst>
                                        <p:tav tm="0">
                                          <p:val>
                                            <p:strVal val="#ppt_y"/>
                                          </p:val>
                                        </p:tav>
                                        <p:tav tm="100000">
                                          <p:val>
                                            <p:strVal val="#ppt_y"/>
                                          </p:val>
                                        </p:tav>
                                      </p:tavLst>
                                    </p:anim>
                                    <p:animEffect transition="in" filter="fade">
                                      <p:cBhvr>
                                        <p:cTn id="40" dur="2000"/>
                                        <p:tgtEl>
                                          <p:spTgt spid="8195">
                                            <p:txEl>
                                              <p:pRg st="3" end="3"/>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54" presetClass="entr" presetSubtype="0" accel="100000" fill="hold" nodeType="clickEffect">
                                  <p:stCondLst>
                                    <p:cond delay="0"/>
                                  </p:stCondLst>
                                  <p:childTnLst>
                                    <p:set>
                                      <p:cBhvr>
                                        <p:cTn id="44" dur="1" fill="hold">
                                          <p:stCondLst>
                                            <p:cond delay="0"/>
                                          </p:stCondLst>
                                        </p:cTn>
                                        <p:tgtEl>
                                          <p:spTgt spid="8214"/>
                                        </p:tgtEl>
                                        <p:attrNameLst>
                                          <p:attrName>style.visibility</p:attrName>
                                        </p:attrNameLst>
                                      </p:cBhvr>
                                      <p:to>
                                        <p:strVal val="visible"/>
                                      </p:to>
                                    </p:set>
                                    <p:anim calcmode="lin" valueType="num">
                                      <p:cBhvr>
                                        <p:cTn id="45" dur="2000" fill="hold"/>
                                        <p:tgtEl>
                                          <p:spTgt spid="8214"/>
                                        </p:tgtEl>
                                        <p:attrNameLst>
                                          <p:attrName>ppt_w</p:attrName>
                                        </p:attrNameLst>
                                      </p:cBhvr>
                                      <p:tavLst>
                                        <p:tav tm="0">
                                          <p:val>
                                            <p:strVal val="#ppt_w*0.05"/>
                                          </p:val>
                                        </p:tav>
                                        <p:tav tm="100000">
                                          <p:val>
                                            <p:strVal val="#ppt_w"/>
                                          </p:val>
                                        </p:tav>
                                      </p:tavLst>
                                    </p:anim>
                                    <p:anim calcmode="lin" valueType="num">
                                      <p:cBhvr>
                                        <p:cTn id="46" dur="2000" fill="hold"/>
                                        <p:tgtEl>
                                          <p:spTgt spid="8214"/>
                                        </p:tgtEl>
                                        <p:attrNameLst>
                                          <p:attrName>ppt_h</p:attrName>
                                        </p:attrNameLst>
                                      </p:cBhvr>
                                      <p:tavLst>
                                        <p:tav tm="0">
                                          <p:val>
                                            <p:strVal val="#ppt_h"/>
                                          </p:val>
                                        </p:tav>
                                        <p:tav tm="100000">
                                          <p:val>
                                            <p:strVal val="#ppt_h"/>
                                          </p:val>
                                        </p:tav>
                                      </p:tavLst>
                                    </p:anim>
                                    <p:anim calcmode="lin" valueType="num">
                                      <p:cBhvr>
                                        <p:cTn id="47" dur="2000" fill="hold"/>
                                        <p:tgtEl>
                                          <p:spTgt spid="8214"/>
                                        </p:tgtEl>
                                        <p:attrNameLst>
                                          <p:attrName>ppt_x</p:attrName>
                                        </p:attrNameLst>
                                      </p:cBhvr>
                                      <p:tavLst>
                                        <p:tav tm="0">
                                          <p:val>
                                            <p:strVal val="#ppt_x-.2"/>
                                          </p:val>
                                        </p:tav>
                                        <p:tav tm="100000">
                                          <p:val>
                                            <p:strVal val="#ppt_x"/>
                                          </p:val>
                                        </p:tav>
                                      </p:tavLst>
                                    </p:anim>
                                    <p:anim calcmode="lin" valueType="num">
                                      <p:cBhvr>
                                        <p:cTn id="48" dur="2000" fill="hold"/>
                                        <p:tgtEl>
                                          <p:spTgt spid="8214"/>
                                        </p:tgtEl>
                                        <p:attrNameLst>
                                          <p:attrName>ppt_y</p:attrName>
                                        </p:attrNameLst>
                                      </p:cBhvr>
                                      <p:tavLst>
                                        <p:tav tm="0">
                                          <p:val>
                                            <p:strVal val="#ppt_y"/>
                                          </p:val>
                                        </p:tav>
                                        <p:tav tm="100000">
                                          <p:val>
                                            <p:strVal val="#ppt_y"/>
                                          </p:val>
                                        </p:tav>
                                      </p:tavLst>
                                    </p:anim>
                                    <p:animEffect transition="in" filter="fade">
                                      <p:cBhvr>
                                        <p:cTn id="49" dur="2000"/>
                                        <p:tgtEl>
                                          <p:spTgt spid="82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195"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Picture 4"/>
          <p:cNvPicPr>
            <a:picLocks noChangeAspect="1"/>
          </p:cNvPicPr>
          <p:nvPr/>
        </p:nvPicPr>
        <p:blipFill>
          <a:blip r:embed="rId2"/>
          <a:stretch>
            <a:fillRect/>
          </a:stretch>
        </p:blipFill>
        <p:spPr>
          <a:xfrm>
            <a:off x="942226" y="0"/>
            <a:ext cx="7012112" cy="6858000"/>
          </a:xfrm>
          <a:prstGeom prst="rect">
            <a:avLst/>
          </a:prstGeom>
        </p:spPr>
      </p:pic>
      <p:sp>
        <p:nvSpPr>
          <p:cNvPr id="3" name="Text Placeholder 2"/>
          <p:cNvSpPr>
            <a:spLocks noGrp="1"/>
          </p:cNvSpPr>
          <p:nvPr>
            <p:ph type="body" sz="half" idx="1"/>
          </p:nvPr>
        </p:nvSpPr>
        <p:spPr/>
        <p:txBody>
          <a:bodyPr/>
          <a:lstStyle/>
          <a:p>
            <a:endParaRPr lang="en-US" dirty="0"/>
          </a:p>
        </p:txBody>
      </p:sp>
      <p:sp>
        <p:nvSpPr>
          <p:cNvPr id="4" name="Content Placeholder 3"/>
          <p:cNvSpPr>
            <a:spLocks noGrp="1"/>
          </p:cNvSpPr>
          <p:nvPr>
            <p:ph sz="half" idx="2"/>
          </p:nvPr>
        </p:nvSpPr>
        <p:spPr/>
        <p:txBody>
          <a:bodyPr/>
          <a:lstStyle/>
          <a:p>
            <a:endParaRPr lang="en-US"/>
          </a:p>
        </p:txBody>
      </p:sp>
    </p:spTree>
    <p:extLst>
      <p:ext uri="{BB962C8B-B14F-4D97-AF65-F5344CB8AC3E}">
        <p14:creationId xmlns:p14="http://schemas.microsoft.com/office/powerpoint/2010/main" val="3710550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u="sng" dirty="0" smtClean="0">
                <a:solidFill>
                  <a:schemeClr val="tx1"/>
                </a:solidFill>
              </a:rPr>
              <a:t>Stock market Crash </a:t>
            </a:r>
            <a:r>
              <a:rPr lang="en-US" u="sng" dirty="0">
                <a:solidFill>
                  <a:schemeClr val="tx1"/>
                </a:solidFill>
              </a:rPr>
              <a:t>– October, 1929</a:t>
            </a:r>
          </a:p>
        </p:txBody>
      </p:sp>
      <p:sp>
        <p:nvSpPr>
          <p:cNvPr id="15363" name="Rectangle 3"/>
          <p:cNvSpPr>
            <a:spLocks noGrp="1" noChangeArrowheads="1"/>
          </p:cNvSpPr>
          <p:nvPr>
            <p:ph type="body" idx="1"/>
          </p:nvPr>
        </p:nvSpPr>
        <p:spPr>
          <a:xfrm>
            <a:off x="457200" y="1600200"/>
            <a:ext cx="4572000" cy="4525963"/>
          </a:xfrm>
        </p:spPr>
        <p:txBody>
          <a:bodyPr/>
          <a:lstStyle/>
          <a:p>
            <a:r>
              <a:rPr lang="en-US" dirty="0"/>
              <a:t>Black Thursday, October 24, 1929</a:t>
            </a:r>
          </a:p>
          <a:p>
            <a:pPr lvl="1"/>
            <a:r>
              <a:rPr lang="en-US" sz="2400" dirty="0"/>
              <a:t>Investors, for a variety of reasons began to dump stocks, prices plummeted.</a:t>
            </a:r>
          </a:p>
          <a:p>
            <a:pPr lvl="1"/>
            <a:r>
              <a:rPr lang="en-US" sz="2400" dirty="0"/>
              <a:t>Big names loudly, publicly buy stocks to give America a boost of confidence in the market…lasts short time</a:t>
            </a:r>
          </a:p>
          <a:p>
            <a:pPr lvl="1">
              <a:buFont typeface="Wingdings" pitchFamily="2" charset="2"/>
              <a:buNone/>
            </a:pPr>
            <a:endParaRPr lang="en-US" sz="2400" dirty="0"/>
          </a:p>
        </p:txBody>
      </p:sp>
      <p:pic>
        <p:nvPicPr>
          <p:cNvPr id="2" name="Picture 1"/>
          <p:cNvPicPr>
            <a:picLocks noChangeAspect="1"/>
          </p:cNvPicPr>
          <p:nvPr/>
        </p:nvPicPr>
        <p:blipFill>
          <a:blip r:embed="rId2"/>
          <a:stretch>
            <a:fillRect/>
          </a:stretch>
        </p:blipFill>
        <p:spPr>
          <a:xfrm>
            <a:off x="5029200" y="1600200"/>
            <a:ext cx="4054439" cy="1958181"/>
          </a:xfrm>
          <a:prstGeom prst="rect">
            <a:avLst/>
          </a:prstGeom>
        </p:spPr>
      </p:pic>
      <p:pic>
        <p:nvPicPr>
          <p:cNvPr id="3" name="Picture 2"/>
          <p:cNvPicPr>
            <a:picLocks noChangeAspect="1"/>
          </p:cNvPicPr>
          <p:nvPr/>
        </p:nvPicPr>
        <p:blipFill>
          <a:blip r:embed="rId3"/>
          <a:stretch>
            <a:fillRect/>
          </a:stretch>
        </p:blipFill>
        <p:spPr>
          <a:xfrm>
            <a:off x="5069620" y="3716404"/>
            <a:ext cx="4003687" cy="3117057"/>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solidFill>
                  <a:schemeClr val="tx1"/>
                </a:solidFill>
              </a:rPr>
              <a:t>Black Tuesday </a:t>
            </a:r>
            <a:endParaRPr lang="en-US" u="sng" dirty="0">
              <a:solidFill>
                <a:schemeClr val="tx1"/>
              </a:solidFill>
            </a:endParaRPr>
          </a:p>
        </p:txBody>
      </p:sp>
      <p:sp>
        <p:nvSpPr>
          <p:cNvPr id="3" name="Content Placeholder 2"/>
          <p:cNvSpPr>
            <a:spLocks noGrp="1"/>
          </p:cNvSpPr>
          <p:nvPr>
            <p:ph idx="1"/>
          </p:nvPr>
        </p:nvSpPr>
        <p:spPr>
          <a:xfrm>
            <a:off x="457200" y="1600200"/>
            <a:ext cx="4419600" cy="4525963"/>
          </a:xfrm>
        </p:spPr>
        <p:txBody>
          <a:bodyPr/>
          <a:lstStyle/>
          <a:p>
            <a:r>
              <a:rPr lang="en-US" dirty="0"/>
              <a:t>Black Tuesday, October 29, 1929</a:t>
            </a:r>
          </a:p>
          <a:p>
            <a:pPr lvl="1"/>
            <a:r>
              <a:rPr lang="en-US" sz="2400" dirty="0"/>
              <a:t>Massive sell-off, people saw prices stabilize so they dumped, 16 million shares traded in one day</a:t>
            </a:r>
            <a:r>
              <a:rPr lang="en-US" sz="2400" dirty="0" smtClean="0"/>
              <a:t>!</a:t>
            </a:r>
          </a:p>
          <a:p>
            <a:pPr lvl="1"/>
            <a:r>
              <a:rPr lang="en-US" sz="2400" dirty="0" smtClean="0"/>
              <a:t>Market loses $13 billion dollars </a:t>
            </a:r>
            <a:endParaRPr lang="en-US" sz="2400" dirty="0"/>
          </a:p>
          <a:p>
            <a:pPr lvl="1"/>
            <a:r>
              <a:rPr lang="en-US" sz="2400" dirty="0"/>
              <a:t>Market was decimated, the Great Depression begins</a:t>
            </a:r>
          </a:p>
          <a:p>
            <a:endParaRPr lang="en-US" dirty="0"/>
          </a:p>
        </p:txBody>
      </p:sp>
      <p:pic>
        <p:nvPicPr>
          <p:cNvPr id="4" name="Picture 3"/>
          <p:cNvPicPr>
            <a:picLocks noChangeAspect="1"/>
          </p:cNvPicPr>
          <p:nvPr/>
        </p:nvPicPr>
        <p:blipFill>
          <a:blip r:embed="rId2"/>
          <a:stretch>
            <a:fillRect/>
          </a:stretch>
        </p:blipFill>
        <p:spPr>
          <a:xfrm>
            <a:off x="5486400" y="1295400"/>
            <a:ext cx="2460214" cy="2988751"/>
          </a:xfrm>
          <a:prstGeom prst="rect">
            <a:avLst/>
          </a:prstGeom>
        </p:spPr>
      </p:pic>
      <p:pic>
        <p:nvPicPr>
          <p:cNvPr id="5" name="Picture 4"/>
          <p:cNvPicPr>
            <a:picLocks noChangeAspect="1"/>
          </p:cNvPicPr>
          <p:nvPr/>
        </p:nvPicPr>
        <p:blipFill>
          <a:blip r:embed="rId3"/>
          <a:stretch>
            <a:fillRect/>
          </a:stretch>
        </p:blipFill>
        <p:spPr>
          <a:xfrm>
            <a:off x="5181600" y="4036818"/>
            <a:ext cx="3657600" cy="2529840"/>
          </a:xfrm>
          <a:prstGeom prst="rect">
            <a:avLst/>
          </a:prstGeom>
        </p:spPr>
      </p:pic>
    </p:spTree>
    <p:extLst>
      <p:ext uri="{BB962C8B-B14F-4D97-AF65-F5344CB8AC3E}">
        <p14:creationId xmlns:p14="http://schemas.microsoft.com/office/powerpoint/2010/main" val="1907889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a:t>The Great Depression</a:t>
            </a:r>
          </a:p>
        </p:txBody>
      </p:sp>
      <p:sp>
        <p:nvSpPr>
          <p:cNvPr id="2051" name="Rectangle 3"/>
          <p:cNvSpPr>
            <a:spLocks noGrp="1" noChangeArrowheads="1"/>
          </p:cNvSpPr>
          <p:nvPr>
            <p:ph type="subTitle" idx="1"/>
          </p:nvPr>
        </p:nvSpPr>
        <p:spPr/>
        <p:txBody>
          <a:bodyPr/>
          <a:lstStyle/>
          <a:p>
            <a:r>
              <a:rPr lang="en-US" dirty="0" smtClean="0"/>
              <a:t> </a:t>
            </a:r>
            <a:endParaRPr lang="en-US"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ipe(down)">
                                      <p:cBhvr>
                                        <p:cTn id="7" dur="2000"/>
                                        <p:tgtEl>
                                          <p:spTgt spid="2050"/>
                                        </p:tgtEl>
                                      </p:cBhvr>
                                    </p:animEffect>
                                  </p:childTnLst>
                                </p:cTn>
                              </p:par>
                            </p:childTnLst>
                          </p:cTn>
                        </p:par>
                        <p:par>
                          <p:cTn id="8" fill="hold">
                            <p:stCondLst>
                              <p:cond delay="2000"/>
                            </p:stCondLst>
                            <p:childTnLst>
                              <p:par>
                                <p:cTn id="9" presetID="22" presetClass="entr" presetSubtype="4" fill="hold" grpId="0" nodeType="afterEffect">
                                  <p:stCondLst>
                                    <p:cond delay="0"/>
                                  </p:stCondLst>
                                  <p:childTnLst>
                                    <p:set>
                                      <p:cBhvr>
                                        <p:cTn id="10" dur="1" fill="hold">
                                          <p:stCondLst>
                                            <p:cond delay="0"/>
                                          </p:stCondLst>
                                        </p:cTn>
                                        <p:tgtEl>
                                          <p:spTgt spid="2051">
                                            <p:txEl>
                                              <p:pRg st="0" end="0"/>
                                            </p:txEl>
                                          </p:spTgt>
                                        </p:tgtEl>
                                        <p:attrNameLst>
                                          <p:attrName>style.visibility</p:attrName>
                                        </p:attrNameLst>
                                      </p:cBhvr>
                                      <p:to>
                                        <p:strVal val="visible"/>
                                      </p:to>
                                    </p:set>
                                    <p:animEffect transition="in" filter="wipe(down)">
                                      <p:cBhvr>
                                        <p:cTn id="11" dur="2000"/>
                                        <p:tgtEl>
                                          <p:spTgt spid="205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P spid="2051"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descr="Dies Irae"/>
          <p:cNvPicPr>
            <a:picLocks noChangeAspect="1" noChangeArrowheads="1"/>
          </p:cNvPicPr>
          <p:nvPr/>
        </p:nvPicPr>
        <p:blipFill>
          <a:blip r:embed="rId3" cstate="print"/>
          <a:srcRect/>
          <a:stretch>
            <a:fillRect/>
          </a:stretch>
        </p:blipFill>
        <p:spPr bwMode="auto">
          <a:xfrm>
            <a:off x="88900" y="152400"/>
            <a:ext cx="4587875" cy="6553200"/>
          </a:xfrm>
          <a:prstGeom prst="rect">
            <a:avLst/>
          </a:prstGeom>
          <a:noFill/>
        </p:spPr>
      </p:pic>
      <p:sp>
        <p:nvSpPr>
          <p:cNvPr id="11271" name="Rectangle 7"/>
          <p:cNvSpPr>
            <a:spLocks noGrp="1" noChangeArrowheads="1"/>
          </p:cNvSpPr>
          <p:nvPr>
            <p:ph type="body" sz="half" idx="2"/>
          </p:nvPr>
        </p:nvSpPr>
        <p:spPr>
          <a:xfrm>
            <a:off x="4953000" y="228600"/>
            <a:ext cx="3962400" cy="6400800"/>
          </a:xfrm>
        </p:spPr>
        <p:txBody>
          <a:bodyPr/>
          <a:lstStyle/>
          <a:p>
            <a:pPr marL="533400" indent="-533400">
              <a:buFont typeface="Wingdings" pitchFamily="2" charset="2"/>
              <a:buAutoNum type="arabicPeriod"/>
            </a:pPr>
            <a:r>
              <a:rPr lang="en-US" sz="2800"/>
              <a:t>What does the cartoonist suggest will happen to individuals because of the crash?</a:t>
            </a:r>
          </a:p>
          <a:p>
            <a:pPr marL="533400" indent="-533400">
              <a:buFont typeface="Wingdings" pitchFamily="2" charset="2"/>
              <a:buAutoNum type="arabicPeriod"/>
            </a:pPr>
            <a:r>
              <a:rPr lang="en-US" sz="2800"/>
              <a:t>How does the cartoonist convey the sense of fear and shock?</a:t>
            </a:r>
          </a:p>
          <a:p>
            <a:pPr marL="533400" indent="-533400">
              <a:buFont typeface="Wingdings" pitchFamily="2" charset="2"/>
              <a:buAutoNum type="arabicPeriod"/>
            </a:pPr>
            <a:r>
              <a:rPr lang="en-US" sz="2800"/>
              <a:t>What do the looks on people’s faces indicate about the impact of the crash?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27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2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1"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solidFill>
                  <a:schemeClr val="tx1"/>
                </a:solidFill>
              </a:rPr>
              <a:t>Bank Runs</a:t>
            </a:r>
            <a:endParaRPr lang="en-US" u="sng" dirty="0">
              <a:solidFill>
                <a:schemeClr val="tx1"/>
              </a:solidFill>
            </a:endParaRPr>
          </a:p>
        </p:txBody>
      </p:sp>
      <p:sp>
        <p:nvSpPr>
          <p:cNvPr id="3" name="Content Placeholder 2"/>
          <p:cNvSpPr>
            <a:spLocks noGrp="1"/>
          </p:cNvSpPr>
          <p:nvPr>
            <p:ph idx="1"/>
          </p:nvPr>
        </p:nvSpPr>
        <p:spPr>
          <a:xfrm>
            <a:off x="457200" y="1316442"/>
            <a:ext cx="8229600" cy="4525963"/>
          </a:xfrm>
        </p:spPr>
        <p:txBody>
          <a:bodyPr/>
          <a:lstStyle/>
          <a:p>
            <a:r>
              <a:rPr lang="en-US" dirty="0" smtClean="0"/>
              <a:t>With crash both people and banks lost billions</a:t>
            </a:r>
          </a:p>
          <a:p>
            <a:r>
              <a:rPr lang="en-US" dirty="0" smtClean="0"/>
              <a:t>Government didn’t insure bank deposits so even people who did not invest lost all their life savings</a:t>
            </a:r>
          </a:p>
          <a:p>
            <a:r>
              <a:rPr lang="en-US" dirty="0" smtClean="0"/>
              <a:t>Fear of bank failures cause people to make “bank runs” run to bank to take out all your money</a:t>
            </a:r>
          </a:p>
          <a:p>
            <a:r>
              <a:rPr lang="en-US" dirty="0" smtClean="0"/>
              <a:t>Causes banks to fail: 10% of banks closed by 1932</a:t>
            </a:r>
          </a:p>
        </p:txBody>
      </p:sp>
    </p:spTree>
    <p:extLst>
      <p:ext uri="{BB962C8B-B14F-4D97-AF65-F5344CB8AC3E}">
        <p14:creationId xmlns:p14="http://schemas.microsoft.com/office/powerpoint/2010/main" val="10168476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0" y="1"/>
            <a:ext cx="9292325" cy="6858000"/>
          </a:xfrm>
          <a:prstGeom prst="rect">
            <a:avLst/>
          </a:prstGeom>
        </p:spPr>
      </p:pic>
    </p:spTree>
    <p:extLst>
      <p:ext uri="{BB962C8B-B14F-4D97-AF65-F5344CB8AC3E}">
        <p14:creationId xmlns:p14="http://schemas.microsoft.com/office/powerpoint/2010/main" val="33369000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33"/>
          <p:cNvSpPr>
            <a:spLocks noGrp="1"/>
          </p:cNvSpPr>
          <p:nvPr>
            <p:ph type="title"/>
          </p:nvPr>
        </p:nvSpPr>
        <p:spPr>
          <a:xfrm>
            <a:off x="161925" y="228600"/>
            <a:ext cx="4337050" cy="1404938"/>
          </a:xfrm>
        </p:spPr>
        <p:txBody>
          <a:bodyPr>
            <a:normAutofit/>
          </a:bodyPr>
          <a:lstStyle/>
          <a:p>
            <a:pPr eaLnBrk="1" hangingPunct="1"/>
            <a:r>
              <a:rPr lang="en-US" sz="4000" u="sng" dirty="0" smtClean="0">
                <a:solidFill>
                  <a:schemeClr val="tx1"/>
                </a:solidFill>
                <a:latin typeface="Times New Roman" pitchFamily="18" charset="0"/>
                <a:cs typeface="Times New Roman" pitchFamily="18" charset="0"/>
              </a:rPr>
              <a:t>Life During the Depression</a:t>
            </a:r>
          </a:p>
        </p:txBody>
      </p:sp>
      <p:sp>
        <p:nvSpPr>
          <p:cNvPr id="22531" name="Content Placeholder 34"/>
          <p:cNvSpPr>
            <a:spLocks noGrp="1"/>
          </p:cNvSpPr>
          <p:nvPr>
            <p:ph sz="half" idx="1"/>
          </p:nvPr>
        </p:nvSpPr>
        <p:spPr>
          <a:xfrm>
            <a:off x="161925" y="1633538"/>
            <a:ext cx="4337050" cy="4668837"/>
          </a:xfrm>
        </p:spPr>
        <p:txBody>
          <a:bodyPr>
            <a:normAutofit fontScale="85000" lnSpcReduction="20000"/>
          </a:bodyPr>
          <a:lstStyle/>
          <a:p>
            <a:pPr eaLnBrk="1" hangingPunct="1">
              <a:buFont typeface="Arial" charset="0"/>
              <a:buNone/>
            </a:pPr>
            <a:r>
              <a:rPr lang="en-US" dirty="0" smtClean="0"/>
              <a:t>	</a:t>
            </a:r>
            <a:r>
              <a:rPr lang="en-US" dirty="0" smtClean="0">
                <a:latin typeface="Times New Roman" pitchFamily="18" charset="0"/>
                <a:cs typeface="Times New Roman" pitchFamily="18" charset="0"/>
              </a:rPr>
              <a:t>By 1933 1/4</a:t>
            </a:r>
            <a:r>
              <a:rPr lang="en-US" baseline="30000" dirty="0" smtClean="0">
                <a:latin typeface="Times New Roman" pitchFamily="18" charset="0"/>
                <a:cs typeface="Times New Roman" pitchFamily="18" charset="0"/>
              </a:rPr>
              <a:t>th</a:t>
            </a:r>
            <a:r>
              <a:rPr lang="en-US" dirty="0" smtClean="0">
                <a:latin typeface="Times New Roman" pitchFamily="18" charset="0"/>
                <a:cs typeface="Times New Roman" pitchFamily="18" charset="0"/>
              </a:rPr>
              <a:t> of the workforce was unemployed.  </a:t>
            </a:r>
          </a:p>
          <a:p>
            <a:pPr eaLnBrk="1" hangingPunct="1"/>
            <a:r>
              <a:rPr lang="en-US" dirty="0" smtClean="0">
                <a:latin typeface="Times New Roman" pitchFamily="18" charset="0"/>
                <a:cs typeface="Times New Roman" pitchFamily="18" charset="0"/>
              </a:rPr>
              <a:t>1932 alone 30,000 companies go out of business. </a:t>
            </a:r>
          </a:p>
          <a:p>
            <a:pPr eaLnBrk="1" hangingPunct="1"/>
            <a:r>
              <a:rPr lang="en-US" dirty="0" smtClean="0">
                <a:latin typeface="Times New Roman" pitchFamily="18" charset="0"/>
                <a:cs typeface="Times New Roman" pitchFamily="18" charset="0"/>
              </a:rPr>
              <a:t>Many people lose their house, unwilling to move they were evicted having their belongings thrown in the street.</a:t>
            </a:r>
          </a:p>
          <a:p>
            <a:pPr eaLnBrk="1" hangingPunct="1">
              <a:buFont typeface="Arial" charset="0"/>
              <a:buNone/>
            </a:pPr>
            <a:r>
              <a:rPr lang="en-US" b="1" dirty="0" smtClean="0">
                <a:latin typeface="Times New Roman" pitchFamily="18" charset="0"/>
                <a:cs typeface="Times New Roman" pitchFamily="18" charset="0"/>
              </a:rPr>
              <a:t>	</a:t>
            </a:r>
            <a:r>
              <a:rPr lang="en-US" u="sng" dirty="0" smtClean="0">
                <a:latin typeface="Times New Roman" pitchFamily="18" charset="0"/>
                <a:cs typeface="Times New Roman" pitchFamily="18" charset="0"/>
              </a:rPr>
              <a:t>Hooverville’s were the nicknames given to the homeless “towns” in American cities when Hoover provided no relief.  </a:t>
            </a:r>
          </a:p>
          <a:p>
            <a:pPr eaLnBrk="1" hangingPunct="1">
              <a:buFont typeface="Wingdings 2" pitchFamily="18" charset="2"/>
              <a:buNone/>
            </a:pPr>
            <a:endParaRPr lang="en-US" dirty="0" smtClean="0">
              <a:solidFill>
                <a:schemeClr val="bg1"/>
              </a:solidFill>
              <a:latin typeface="Times New Roman" pitchFamily="18" charset="0"/>
            </a:endParaRPr>
          </a:p>
        </p:txBody>
      </p:sp>
      <p:pic>
        <p:nvPicPr>
          <p:cNvPr id="22532" name="Content Placeholder 4"/>
          <p:cNvPicPr>
            <a:picLocks noGrp="1"/>
          </p:cNvPicPr>
          <p:nvPr>
            <p:ph sz="half" idx="2"/>
          </p:nvPr>
        </p:nvPicPr>
        <p:blipFill>
          <a:blip r:embed="rId2"/>
          <a:srcRect/>
          <a:stretch>
            <a:fillRect/>
          </a:stretch>
        </p:blipFill>
        <p:spPr>
          <a:xfrm>
            <a:off x="4648200" y="373063"/>
            <a:ext cx="4224338" cy="2984500"/>
          </a:xfrm>
        </p:spPr>
      </p:pic>
      <p:pic>
        <p:nvPicPr>
          <p:cNvPr id="22533" name="Picture 5"/>
          <p:cNvPicPr>
            <a:picLocks noChangeAspect="1" noChangeArrowheads="1"/>
          </p:cNvPicPr>
          <p:nvPr/>
        </p:nvPicPr>
        <p:blipFill>
          <a:blip r:embed="rId3"/>
          <a:srcRect/>
          <a:stretch>
            <a:fillRect/>
          </a:stretch>
        </p:blipFill>
        <p:spPr bwMode="auto">
          <a:xfrm>
            <a:off x="4648200" y="3357563"/>
            <a:ext cx="4224338" cy="2944812"/>
          </a:xfrm>
          <a:prstGeom prst="rect">
            <a:avLst/>
          </a:prstGeom>
          <a:noFill/>
          <a:ln w="9525">
            <a:noFill/>
            <a:miter lim="800000"/>
            <a:headEnd/>
            <a:tailEnd/>
          </a:ln>
          <a:effectLst/>
        </p:spPr>
      </p:pic>
    </p:spTree>
    <p:extLst>
      <p:ext uri="{BB962C8B-B14F-4D97-AF65-F5344CB8AC3E}">
        <p14:creationId xmlns:p14="http://schemas.microsoft.com/office/powerpoint/2010/main" val="4057221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552268" y="0"/>
            <a:ext cx="6039464" cy="6858000"/>
          </a:xfrm>
          <a:prstGeom prst="rect">
            <a:avLst/>
          </a:prstGeom>
        </p:spPr>
      </p:pic>
    </p:spTree>
    <p:extLst>
      <p:ext uri="{BB962C8B-B14F-4D97-AF65-F5344CB8AC3E}">
        <p14:creationId xmlns:p14="http://schemas.microsoft.com/office/powerpoint/2010/main" val="1936576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solidFill>
                  <a:schemeClr val="tx1"/>
                </a:solidFill>
              </a:rPr>
              <a:t>Depression</a:t>
            </a:r>
            <a:endParaRPr lang="en-US" u="sng" dirty="0">
              <a:solidFill>
                <a:schemeClr val="tx1"/>
              </a:solidFill>
            </a:endParaRPr>
          </a:p>
        </p:txBody>
      </p:sp>
      <p:sp>
        <p:nvSpPr>
          <p:cNvPr id="3" name="Content Placeholder 2"/>
          <p:cNvSpPr>
            <a:spLocks noGrp="1"/>
          </p:cNvSpPr>
          <p:nvPr>
            <p:ph idx="1"/>
          </p:nvPr>
        </p:nvSpPr>
        <p:spPr>
          <a:xfrm>
            <a:off x="457200" y="1600200"/>
            <a:ext cx="4343400" cy="4525963"/>
          </a:xfrm>
        </p:spPr>
        <p:txBody>
          <a:bodyPr/>
          <a:lstStyle/>
          <a:p>
            <a:r>
              <a:rPr lang="en-US" dirty="0" smtClean="0"/>
              <a:t>Depression: long-term economic downturn</a:t>
            </a:r>
            <a:r>
              <a:rPr lang="en-US" dirty="0" smtClean="0"/>
              <a:t>; </a:t>
            </a:r>
            <a:r>
              <a:rPr lang="en-US" dirty="0" smtClean="0"/>
              <a:t>high unemployment, bankruptcies, businesses closing, bank failures  </a:t>
            </a:r>
            <a:endParaRPr lang="en-US" dirty="0"/>
          </a:p>
        </p:txBody>
      </p:sp>
      <p:pic>
        <p:nvPicPr>
          <p:cNvPr id="4" name="Picture 3"/>
          <p:cNvPicPr>
            <a:picLocks noChangeAspect="1"/>
          </p:cNvPicPr>
          <p:nvPr/>
        </p:nvPicPr>
        <p:blipFill>
          <a:blip r:embed="rId2"/>
          <a:stretch>
            <a:fillRect/>
          </a:stretch>
        </p:blipFill>
        <p:spPr>
          <a:xfrm>
            <a:off x="5172585" y="1417638"/>
            <a:ext cx="3535986" cy="4974767"/>
          </a:xfrm>
          <a:prstGeom prst="rect">
            <a:avLst/>
          </a:prstGeom>
        </p:spPr>
      </p:pic>
    </p:spTree>
    <p:extLst>
      <p:ext uri="{BB962C8B-B14F-4D97-AF65-F5344CB8AC3E}">
        <p14:creationId xmlns:p14="http://schemas.microsoft.com/office/powerpoint/2010/main" val="4116518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3"/>
          <p:cNvSpPr>
            <a:spLocks noGrp="1"/>
          </p:cNvSpPr>
          <p:nvPr>
            <p:ph type="title"/>
          </p:nvPr>
        </p:nvSpPr>
        <p:spPr>
          <a:xfrm>
            <a:off x="161924" y="0"/>
            <a:ext cx="4337050" cy="1260475"/>
          </a:xfrm>
        </p:spPr>
        <p:txBody>
          <a:bodyPr/>
          <a:lstStyle/>
          <a:p>
            <a:pPr eaLnBrk="1" hangingPunct="1"/>
            <a:r>
              <a:rPr lang="en-US" sz="4000" u="sng" dirty="0" smtClean="0">
                <a:solidFill>
                  <a:schemeClr val="tx1"/>
                </a:solidFill>
                <a:latin typeface="Times New Roman" pitchFamily="18" charset="0"/>
                <a:cs typeface="Times New Roman" pitchFamily="18" charset="0"/>
              </a:rPr>
              <a:t>The Causes of the Great Depression</a:t>
            </a:r>
          </a:p>
        </p:txBody>
      </p:sp>
      <p:sp>
        <p:nvSpPr>
          <p:cNvPr id="17411" name="Content Placeholder 34"/>
          <p:cNvSpPr>
            <a:spLocks noGrp="1"/>
          </p:cNvSpPr>
          <p:nvPr>
            <p:ph sz="half" idx="1"/>
          </p:nvPr>
        </p:nvSpPr>
        <p:spPr>
          <a:xfrm>
            <a:off x="161924" y="1260475"/>
            <a:ext cx="4630737" cy="4668837"/>
          </a:xfrm>
        </p:spPr>
        <p:txBody>
          <a:bodyPr/>
          <a:lstStyle/>
          <a:p>
            <a:pPr eaLnBrk="1" hangingPunct="1">
              <a:spcAft>
                <a:spcPts val="600"/>
              </a:spcAft>
              <a:buFont typeface="Arial" charset="0"/>
              <a:buNone/>
            </a:pPr>
            <a:r>
              <a:rPr lang="en-US" sz="2500" dirty="0" smtClean="0">
                <a:solidFill>
                  <a:srgbClr val="000000"/>
                </a:solidFill>
                <a:latin typeface="Times New Roman" pitchFamily="18" charset="0"/>
                <a:cs typeface="Times New Roman" pitchFamily="18" charset="0"/>
              </a:rPr>
              <a:t>	</a:t>
            </a:r>
            <a:r>
              <a:rPr lang="en-US" sz="2500" dirty="0" smtClean="0">
                <a:latin typeface="Times New Roman" pitchFamily="18" charset="0"/>
                <a:cs typeface="Times New Roman" pitchFamily="18" charset="0"/>
              </a:rPr>
              <a:t>The prosperity in the roaring 20’s </a:t>
            </a:r>
            <a:r>
              <a:rPr lang="en-US" sz="2500" dirty="0" smtClean="0">
                <a:latin typeface="Times New Roman" pitchFamily="18" charset="0"/>
                <a:cs typeface="Times New Roman" pitchFamily="18" charset="0"/>
              </a:rPr>
              <a:t>allowed Herbert Hoover (R) </a:t>
            </a:r>
            <a:r>
              <a:rPr lang="en-US" sz="2500" dirty="0" smtClean="0">
                <a:latin typeface="Times New Roman" pitchFamily="18" charset="0"/>
                <a:cs typeface="Times New Roman" pitchFamily="18" charset="0"/>
              </a:rPr>
              <a:t>to easily win the 1928 election.</a:t>
            </a:r>
          </a:p>
          <a:p>
            <a:pPr eaLnBrk="1" hangingPunct="1">
              <a:buFont typeface="Arial" charset="0"/>
              <a:buNone/>
            </a:pPr>
            <a:r>
              <a:rPr lang="en-US" sz="2500" dirty="0" smtClean="0">
                <a:latin typeface="Times New Roman" pitchFamily="18" charset="0"/>
                <a:cs typeface="Times New Roman" pitchFamily="18" charset="0"/>
              </a:rPr>
              <a:t>	</a:t>
            </a:r>
            <a:r>
              <a:rPr lang="en-US" sz="2500" dirty="0" smtClean="0">
                <a:latin typeface="Times New Roman" pitchFamily="18" charset="0"/>
                <a:cs typeface="Times New Roman" pitchFamily="18" charset="0"/>
              </a:rPr>
              <a:t>Hoover: </a:t>
            </a:r>
            <a:r>
              <a:rPr lang="en-US" sz="2500" dirty="0" smtClean="0">
                <a:latin typeface="Times New Roman" pitchFamily="18" charset="0"/>
                <a:cs typeface="Times New Roman" pitchFamily="18" charset="0"/>
              </a:rPr>
              <a:t>“I have no fears for the future of our country,” and “it’s bright with hope.”</a:t>
            </a:r>
          </a:p>
          <a:p>
            <a:pPr eaLnBrk="1" hangingPunct="1">
              <a:buFont typeface="Arial" charset="0"/>
              <a:buNone/>
            </a:pPr>
            <a:r>
              <a:rPr lang="en-US" sz="2500" dirty="0" smtClean="0">
                <a:solidFill>
                  <a:srgbClr val="000000"/>
                </a:solidFill>
                <a:latin typeface="Times New Roman" pitchFamily="18" charset="0"/>
                <a:cs typeface="Times New Roman" pitchFamily="18" charset="0"/>
              </a:rPr>
              <a:t>	</a:t>
            </a:r>
            <a:r>
              <a:rPr lang="en-US" sz="2500" dirty="0" smtClean="0">
                <a:latin typeface="Times New Roman" pitchFamily="18" charset="0"/>
                <a:cs typeface="Times New Roman" pitchFamily="18" charset="0"/>
              </a:rPr>
              <a:t>The optimism that swept Hoover into the White House also drove stock prices to new highs.</a:t>
            </a:r>
          </a:p>
          <a:p>
            <a:pPr eaLnBrk="1" hangingPunct="1">
              <a:buFont typeface="Arial" charset="0"/>
              <a:buNone/>
            </a:pPr>
            <a:endParaRPr lang="en-US" dirty="0" smtClean="0"/>
          </a:p>
          <a:p>
            <a:pPr eaLnBrk="1" hangingPunct="1">
              <a:buFont typeface="Wingdings 2" pitchFamily="18" charset="2"/>
              <a:buNone/>
            </a:pPr>
            <a:endParaRPr lang="en-US" dirty="0" smtClean="0">
              <a:solidFill>
                <a:schemeClr val="bg1"/>
              </a:solidFill>
              <a:latin typeface="Times New Roman" pitchFamily="18" charset="0"/>
            </a:endParaRPr>
          </a:p>
        </p:txBody>
      </p:sp>
      <p:pic>
        <p:nvPicPr>
          <p:cNvPr id="17412" name="Content Placeholder 4"/>
          <p:cNvPicPr>
            <a:picLocks noGrp="1"/>
          </p:cNvPicPr>
          <p:nvPr>
            <p:ph sz="half" idx="2"/>
          </p:nvPr>
        </p:nvPicPr>
        <p:blipFill>
          <a:blip r:embed="rId3"/>
          <a:srcRect/>
          <a:stretch>
            <a:fillRect/>
          </a:stretch>
        </p:blipFill>
        <p:spPr>
          <a:xfrm>
            <a:off x="4648200" y="373063"/>
            <a:ext cx="4224338" cy="2997200"/>
          </a:xfrm>
        </p:spPr>
      </p:pic>
      <p:pic>
        <p:nvPicPr>
          <p:cNvPr id="17413" name="Picture 5"/>
          <p:cNvPicPr>
            <a:picLocks noChangeAspect="1" noChangeArrowheads="1"/>
          </p:cNvPicPr>
          <p:nvPr/>
        </p:nvPicPr>
        <p:blipFill>
          <a:blip r:embed="rId4"/>
          <a:srcRect/>
          <a:stretch>
            <a:fillRect/>
          </a:stretch>
        </p:blipFill>
        <p:spPr bwMode="auto">
          <a:xfrm>
            <a:off x="6832600" y="3370263"/>
            <a:ext cx="2039938" cy="2932112"/>
          </a:xfrm>
          <a:prstGeom prst="rect">
            <a:avLst/>
          </a:prstGeom>
          <a:noFill/>
          <a:ln w="9525">
            <a:noFill/>
            <a:miter lim="800000"/>
            <a:headEnd/>
            <a:tailEnd/>
          </a:ln>
          <a:effectLst/>
        </p:spPr>
      </p:pic>
      <p:pic>
        <p:nvPicPr>
          <p:cNvPr id="17414" name="Picture 6"/>
          <p:cNvPicPr>
            <a:picLocks noChangeAspect="1" noChangeArrowheads="1"/>
          </p:cNvPicPr>
          <p:nvPr/>
        </p:nvPicPr>
        <p:blipFill>
          <a:blip r:embed="rId5"/>
          <a:srcRect/>
          <a:stretch>
            <a:fillRect/>
          </a:stretch>
        </p:blipFill>
        <p:spPr bwMode="auto">
          <a:xfrm>
            <a:off x="4648200" y="3370263"/>
            <a:ext cx="2184400" cy="2932112"/>
          </a:xfrm>
          <a:prstGeom prst="rect">
            <a:avLst/>
          </a:prstGeom>
          <a:noFill/>
          <a:ln w="9525">
            <a:noFill/>
            <a:miter lim="800000"/>
            <a:headEnd/>
            <a:tailEnd/>
          </a:ln>
          <a:effectLst/>
        </p:spPr>
      </p:pic>
    </p:spTree>
    <p:extLst>
      <p:ext uri="{BB962C8B-B14F-4D97-AF65-F5344CB8AC3E}">
        <p14:creationId xmlns:p14="http://schemas.microsoft.com/office/powerpoint/2010/main" val="22535096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7813"/>
            <a:ext cx="8229600" cy="1550987"/>
          </a:xfrm>
        </p:spPr>
        <p:txBody>
          <a:bodyPr/>
          <a:lstStyle/>
          <a:p>
            <a:r>
              <a:rPr lang="en-US" sz="4800" u="sng" dirty="0">
                <a:solidFill>
                  <a:schemeClr val="tx1"/>
                </a:solidFill>
              </a:rPr>
              <a:t>4 Causes of </a:t>
            </a:r>
            <a:br>
              <a:rPr lang="en-US" sz="4800" u="sng" dirty="0">
                <a:solidFill>
                  <a:schemeClr val="tx1"/>
                </a:solidFill>
              </a:rPr>
            </a:br>
            <a:r>
              <a:rPr lang="en-US" sz="4800" u="sng" dirty="0">
                <a:solidFill>
                  <a:schemeClr val="tx1"/>
                </a:solidFill>
              </a:rPr>
              <a:t>the Great Depression</a:t>
            </a:r>
          </a:p>
        </p:txBody>
      </p:sp>
      <p:sp>
        <p:nvSpPr>
          <p:cNvPr id="7171" name="Rectangle 3"/>
          <p:cNvSpPr>
            <a:spLocks noGrp="1" noChangeArrowheads="1"/>
          </p:cNvSpPr>
          <p:nvPr>
            <p:ph type="body" idx="1"/>
          </p:nvPr>
        </p:nvSpPr>
        <p:spPr>
          <a:xfrm>
            <a:off x="457200" y="1981200"/>
            <a:ext cx="8229600" cy="4525963"/>
          </a:xfrm>
        </p:spPr>
        <p:txBody>
          <a:bodyPr/>
          <a:lstStyle/>
          <a:p>
            <a:pPr marL="609600" indent="-609600">
              <a:lnSpc>
                <a:spcPct val="150000"/>
              </a:lnSpc>
              <a:buFont typeface="Wingdings" pitchFamily="2" charset="2"/>
              <a:buAutoNum type="arabicPeriod"/>
            </a:pPr>
            <a:r>
              <a:rPr lang="en-US" sz="2800" dirty="0"/>
              <a:t>Poor economic </a:t>
            </a:r>
            <a:r>
              <a:rPr lang="en-US" sz="2800" dirty="0" smtClean="0"/>
              <a:t>policies</a:t>
            </a:r>
            <a:endParaRPr lang="en-US" sz="1400" dirty="0"/>
          </a:p>
          <a:p>
            <a:pPr marL="609600" indent="-609600">
              <a:lnSpc>
                <a:spcPct val="150000"/>
              </a:lnSpc>
              <a:buFont typeface="Wingdings" pitchFamily="2" charset="2"/>
              <a:buAutoNum type="arabicPeriod"/>
            </a:pPr>
            <a:r>
              <a:rPr lang="en-US" sz="2800" dirty="0"/>
              <a:t>Widespread dependence on </a:t>
            </a:r>
            <a:r>
              <a:rPr lang="en-US" sz="2800" dirty="0" smtClean="0"/>
              <a:t>credit</a:t>
            </a:r>
            <a:endParaRPr lang="en-US" sz="2400" dirty="0"/>
          </a:p>
          <a:p>
            <a:pPr marL="609600" indent="-609600">
              <a:lnSpc>
                <a:spcPct val="150000"/>
              </a:lnSpc>
              <a:buFont typeface="Wingdings" pitchFamily="2" charset="2"/>
              <a:buAutoNum type="arabicPeriod"/>
            </a:pPr>
            <a:r>
              <a:rPr lang="en-US" sz="2800" dirty="0"/>
              <a:t>Uneven distribution of </a:t>
            </a:r>
            <a:r>
              <a:rPr lang="en-US" sz="2800" dirty="0" smtClean="0"/>
              <a:t>wealth</a:t>
            </a:r>
            <a:endParaRPr lang="en-US" sz="2400" dirty="0"/>
          </a:p>
          <a:p>
            <a:pPr marL="609600" indent="-609600">
              <a:lnSpc>
                <a:spcPct val="150000"/>
              </a:lnSpc>
              <a:buFont typeface="Wingdings" pitchFamily="2" charset="2"/>
              <a:buAutoNum type="arabicPeriod"/>
            </a:pPr>
            <a:r>
              <a:rPr lang="en-US" sz="2800" dirty="0"/>
              <a:t>Poor world economy</a:t>
            </a:r>
          </a:p>
          <a:p>
            <a:pPr marL="457200" lvl="1" indent="0">
              <a:lnSpc>
                <a:spcPct val="150000"/>
              </a:lnSpc>
              <a:buNone/>
            </a:pPr>
            <a:endParaRPr lang="en-US" sz="1400" dirty="0"/>
          </a:p>
        </p:txBody>
      </p:sp>
      <p:pic>
        <p:nvPicPr>
          <p:cNvPr id="7172" name="Picture 4" descr="d999depression"/>
          <p:cNvPicPr>
            <a:picLocks noChangeAspect="1" noChangeArrowheads="1"/>
          </p:cNvPicPr>
          <p:nvPr/>
        </p:nvPicPr>
        <p:blipFill>
          <a:blip r:embed="rId3" cstate="print"/>
          <a:srcRect/>
          <a:stretch>
            <a:fillRect/>
          </a:stretch>
        </p:blipFill>
        <p:spPr bwMode="auto">
          <a:xfrm>
            <a:off x="6781800" y="1905000"/>
            <a:ext cx="2000250" cy="2628900"/>
          </a:xfrm>
          <a:prstGeom prst="rect">
            <a:avLst/>
          </a:prstGeom>
          <a:noFill/>
        </p:spPr>
      </p:pic>
      <p:pic>
        <p:nvPicPr>
          <p:cNvPr id="7174" name="Picture 6" descr="300px-Credit-cards"/>
          <p:cNvPicPr>
            <a:picLocks noChangeAspect="1" noChangeArrowheads="1"/>
          </p:cNvPicPr>
          <p:nvPr/>
        </p:nvPicPr>
        <p:blipFill>
          <a:blip r:embed="rId4" cstate="print"/>
          <a:srcRect/>
          <a:stretch>
            <a:fillRect/>
          </a:stretch>
        </p:blipFill>
        <p:spPr bwMode="auto">
          <a:xfrm>
            <a:off x="5943600" y="4686300"/>
            <a:ext cx="2743200" cy="2057400"/>
          </a:xfrm>
          <a:prstGeom prst="rect">
            <a:avLst/>
          </a:prstGeom>
          <a:noFill/>
        </p:spPr>
      </p:pic>
      <p:pic>
        <p:nvPicPr>
          <p:cNvPr id="7180" name="Picture 12" descr="jm1807"/>
          <p:cNvPicPr>
            <a:picLocks noChangeAspect="1" noChangeArrowheads="1"/>
          </p:cNvPicPr>
          <p:nvPr/>
        </p:nvPicPr>
        <p:blipFill>
          <a:blip r:embed="rId5" cstate="print"/>
          <a:srcRect/>
          <a:stretch>
            <a:fillRect/>
          </a:stretch>
        </p:blipFill>
        <p:spPr bwMode="auto">
          <a:xfrm>
            <a:off x="1981200" y="4811486"/>
            <a:ext cx="3009900" cy="2057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dissolve">
                                      <p:cBhvr>
                                        <p:cTn id="7" dur="1000"/>
                                        <p:tgtEl>
                                          <p:spTgt spid="71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172"/>
                                        </p:tgtEl>
                                        <p:attrNameLst>
                                          <p:attrName>style.visibility</p:attrName>
                                        </p:attrNameLst>
                                      </p:cBhvr>
                                      <p:to>
                                        <p:strVal val="visible"/>
                                      </p:to>
                                    </p:set>
                                  </p:childTnLst>
                                  <p:subTnLst>
                                    <p:set>
                                      <p:cBhvr override="childStyle">
                                        <p:cTn dur="1" fill="hold" display="0" masterRel="nextClick" afterEffect="1"/>
                                        <p:tgtEl>
                                          <p:spTgt spid="7172"/>
                                        </p:tgtEl>
                                        <p:attrNameLst>
                                          <p:attrName>style.visibility</p:attrName>
                                        </p:attrNameLst>
                                      </p:cBhvr>
                                      <p:to>
                                        <p:strVal val="hidden"/>
                                      </p:to>
                                    </p:set>
                                  </p:sub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7171">
                                            <p:txEl>
                                              <p:pRg st="1" end="1"/>
                                            </p:txEl>
                                          </p:spTgt>
                                        </p:tgtEl>
                                        <p:attrNameLst>
                                          <p:attrName>style.visibility</p:attrName>
                                        </p:attrNameLst>
                                      </p:cBhvr>
                                      <p:to>
                                        <p:strVal val="visible"/>
                                      </p:to>
                                    </p:set>
                                    <p:animEffect transition="in" filter="dissolve">
                                      <p:cBhvr>
                                        <p:cTn id="16" dur="1000"/>
                                        <p:tgtEl>
                                          <p:spTgt spid="7171">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174"/>
                                        </p:tgtEl>
                                        <p:attrNameLst>
                                          <p:attrName>style.visibility</p:attrName>
                                        </p:attrNameLst>
                                      </p:cBhvr>
                                      <p:to>
                                        <p:strVal val="visible"/>
                                      </p:to>
                                    </p:set>
                                  </p:childTnLst>
                                  <p:subTnLst>
                                    <p:set>
                                      <p:cBhvr override="childStyle">
                                        <p:cTn dur="1" fill="hold" display="0" masterRel="nextClick" afterEffect="1"/>
                                        <p:tgtEl>
                                          <p:spTgt spid="7174"/>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7171">
                                            <p:txEl>
                                              <p:pRg st="2" end="2"/>
                                            </p:txEl>
                                          </p:spTgt>
                                        </p:tgtEl>
                                        <p:attrNameLst>
                                          <p:attrName>style.visibility</p:attrName>
                                        </p:attrNameLst>
                                      </p:cBhvr>
                                      <p:to>
                                        <p:strVal val="visible"/>
                                      </p:to>
                                    </p:set>
                                    <p:animEffect transition="in" filter="dissolve">
                                      <p:cBhvr>
                                        <p:cTn id="25" dur="1000"/>
                                        <p:tgtEl>
                                          <p:spTgt spid="7171">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7171">
                                            <p:txEl>
                                              <p:pRg st="3" end="3"/>
                                            </p:txEl>
                                          </p:spTgt>
                                        </p:tgtEl>
                                        <p:attrNameLst>
                                          <p:attrName>style.visibility</p:attrName>
                                        </p:attrNameLst>
                                      </p:cBhvr>
                                      <p:to>
                                        <p:strVal val="visible"/>
                                      </p:to>
                                    </p:set>
                                    <p:animEffect transition="in" filter="dissolve">
                                      <p:cBhvr>
                                        <p:cTn id="30" dur="1000"/>
                                        <p:tgtEl>
                                          <p:spTgt spid="7171">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180"/>
                                        </p:tgtEl>
                                        <p:attrNameLst>
                                          <p:attrName>style.visibility</p:attrName>
                                        </p:attrNameLst>
                                      </p:cBhvr>
                                      <p:to>
                                        <p:strVal val="visible"/>
                                      </p:to>
                                    </p:set>
                                  </p:childTnLst>
                                  <p:subTnLst>
                                    <p:set>
                                      <p:cBhvr override="childStyle">
                                        <p:cTn dur="1" fill="hold" display="0" masterRel="nextClick" afterEffect="1"/>
                                        <p:tgtEl>
                                          <p:spTgt spid="7180"/>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solidFill>
                  <a:schemeClr val="tx1"/>
                </a:solidFill>
              </a:rPr>
              <a:t>1. Poor Economic Policies </a:t>
            </a:r>
            <a:endParaRPr lang="en-US" u="sng" dirty="0">
              <a:solidFill>
                <a:schemeClr val="tx1"/>
              </a:solidFill>
            </a:endParaRPr>
          </a:p>
        </p:txBody>
      </p:sp>
      <p:sp>
        <p:nvSpPr>
          <p:cNvPr id="3" name="Content Placeholder 2"/>
          <p:cNvSpPr>
            <a:spLocks noGrp="1"/>
          </p:cNvSpPr>
          <p:nvPr>
            <p:ph idx="1"/>
          </p:nvPr>
        </p:nvSpPr>
        <p:spPr>
          <a:xfrm>
            <a:off x="476573" y="1524000"/>
            <a:ext cx="8229600" cy="4525963"/>
          </a:xfrm>
        </p:spPr>
        <p:txBody>
          <a:bodyPr/>
          <a:lstStyle/>
          <a:p>
            <a:r>
              <a:rPr lang="en-US" sz="3000" dirty="0"/>
              <a:t>1920s </a:t>
            </a:r>
            <a:r>
              <a:rPr lang="en-US" sz="3000" dirty="0" smtClean="0"/>
              <a:t>consumer/pro-business </a:t>
            </a:r>
            <a:r>
              <a:rPr lang="en-US" sz="3000" dirty="0"/>
              <a:t>culture convinced businesses/farmers to produce </a:t>
            </a:r>
            <a:r>
              <a:rPr lang="en-US" sz="3000" b="1" dirty="0"/>
              <a:t>maximum</a:t>
            </a:r>
            <a:r>
              <a:rPr lang="en-US" sz="3000" dirty="0"/>
              <a:t> number of goods</a:t>
            </a:r>
          </a:p>
          <a:p>
            <a:r>
              <a:rPr lang="en-US" sz="3000" dirty="0"/>
              <a:t>Consumer spending of 1920s cannot last long-time </a:t>
            </a:r>
            <a:r>
              <a:rPr lang="en-US" sz="3000" dirty="0" smtClean="0"/>
              <a:t> </a:t>
            </a:r>
            <a:endParaRPr lang="en-US" sz="3000" dirty="0"/>
          </a:p>
          <a:p>
            <a:r>
              <a:rPr lang="en-US" sz="3000" dirty="0"/>
              <a:t>Signs of economic troubles: major industries like railroads, textiles, steel barely made </a:t>
            </a:r>
            <a:r>
              <a:rPr lang="en-US" sz="3000" dirty="0" smtClean="0"/>
              <a:t>profits in </a:t>
            </a:r>
            <a:r>
              <a:rPr lang="en-US" sz="3000" dirty="0"/>
              <a:t>late 1920s</a:t>
            </a:r>
          </a:p>
          <a:p>
            <a:endParaRPr lang="en-US" dirty="0"/>
          </a:p>
        </p:txBody>
      </p:sp>
    </p:spTree>
    <p:extLst>
      <p:ext uri="{BB962C8B-B14F-4D97-AF65-F5344CB8AC3E}">
        <p14:creationId xmlns:p14="http://schemas.microsoft.com/office/powerpoint/2010/main" val="20138464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94519"/>
            <a:ext cx="8229600" cy="731838"/>
          </a:xfrm>
        </p:spPr>
        <p:txBody>
          <a:bodyPr/>
          <a:lstStyle/>
          <a:p>
            <a:pPr>
              <a:defRPr/>
            </a:pPr>
            <a:r>
              <a:rPr lang="en-US" u="sng" dirty="0" smtClean="0">
                <a:solidFill>
                  <a:schemeClr val="tx1"/>
                </a:solidFill>
              </a:rPr>
              <a:t>Superficial Prosperity </a:t>
            </a:r>
            <a:endParaRPr lang="en-US" u="sng" dirty="0">
              <a:solidFill>
                <a:schemeClr val="tx1"/>
              </a:solidFill>
            </a:endParaRPr>
          </a:p>
        </p:txBody>
      </p:sp>
      <p:sp>
        <p:nvSpPr>
          <p:cNvPr id="3" name="Content Placeholder 2"/>
          <p:cNvSpPr>
            <a:spLocks noGrp="1"/>
          </p:cNvSpPr>
          <p:nvPr>
            <p:ph idx="1"/>
          </p:nvPr>
        </p:nvSpPr>
        <p:spPr>
          <a:xfrm>
            <a:off x="457200" y="1359014"/>
            <a:ext cx="8229600" cy="4530725"/>
          </a:xfrm>
        </p:spPr>
        <p:txBody>
          <a:bodyPr/>
          <a:lstStyle/>
          <a:p>
            <a:pPr>
              <a:defRPr/>
            </a:pPr>
            <a:r>
              <a:rPr lang="en-US" b="1" dirty="0" smtClean="0"/>
              <a:t>Superficial prosperity- people looked wealthy even though they weren’t, spending money they didn’t have </a:t>
            </a:r>
          </a:p>
          <a:p>
            <a:pPr eaLnBrk="1" hangingPunct="1">
              <a:lnSpc>
                <a:spcPct val="90000"/>
              </a:lnSpc>
              <a:defRPr/>
            </a:pPr>
            <a:r>
              <a:rPr lang="en-US" b="1" dirty="0" smtClean="0"/>
              <a:t> </a:t>
            </a:r>
            <a:r>
              <a:rPr lang="en-US" altLang="en-US" dirty="0"/>
              <a:t>Americans buy appliances, cosmetics, commercially processed foods, mass produced autos, and new </a:t>
            </a:r>
            <a:r>
              <a:rPr lang="en-US" altLang="en-US" dirty="0" smtClean="0"/>
              <a:t>fashions- but on credit- couldn’t afford these luxuries </a:t>
            </a:r>
            <a:endParaRPr lang="en-US" altLang="en-US" dirty="0"/>
          </a:p>
          <a:p>
            <a:pPr eaLnBrk="1" hangingPunct="1">
              <a:lnSpc>
                <a:spcPct val="90000"/>
              </a:lnSpc>
              <a:defRPr/>
            </a:pPr>
            <a:r>
              <a:rPr lang="en-US" altLang="en-US" dirty="0" smtClean="0"/>
              <a:t>Consuming </a:t>
            </a:r>
            <a:r>
              <a:rPr lang="en-US" altLang="en-US" dirty="0"/>
              <a:t>became dominant cultural ideal with the new</a:t>
            </a:r>
            <a:r>
              <a:rPr lang="en-US" altLang="en-US" b="1" dirty="0"/>
              <a:t> Installment Buying Plan</a:t>
            </a:r>
            <a:r>
              <a:rPr lang="en-US" altLang="en-US" dirty="0"/>
              <a:t>.  “Buy Now - Pay Later</a:t>
            </a:r>
            <a:r>
              <a:rPr lang="en-US" altLang="en-US" dirty="0" smtClean="0"/>
              <a:t>.”</a:t>
            </a:r>
            <a:endParaRPr lang="en-US" altLang="en-US" dirty="0"/>
          </a:p>
        </p:txBody>
      </p:sp>
    </p:spTree>
    <p:extLst>
      <p:ext uri="{BB962C8B-B14F-4D97-AF65-F5344CB8AC3E}">
        <p14:creationId xmlns:p14="http://schemas.microsoft.com/office/powerpoint/2010/main" val="3872793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solidFill>
                  <a:schemeClr val="tx1"/>
                </a:solidFill>
              </a:rPr>
              <a:t>2. Dependence on Credit/Installment Plan</a:t>
            </a:r>
            <a:endParaRPr lang="en-US" u="sng" dirty="0">
              <a:solidFill>
                <a:schemeClr val="tx1"/>
              </a:solidFill>
            </a:endParaRPr>
          </a:p>
        </p:txBody>
      </p:sp>
      <p:sp>
        <p:nvSpPr>
          <p:cNvPr id="3" name="Content Placeholder 2"/>
          <p:cNvSpPr>
            <a:spLocks noGrp="1"/>
          </p:cNvSpPr>
          <p:nvPr>
            <p:ph idx="1"/>
          </p:nvPr>
        </p:nvSpPr>
        <p:spPr>
          <a:xfrm>
            <a:off x="457200" y="1600200"/>
            <a:ext cx="4343400" cy="4525963"/>
          </a:xfrm>
        </p:spPr>
        <p:txBody>
          <a:bodyPr/>
          <a:lstStyle/>
          <a:p>
            <a:r>
              <a:rPr lang="en-US" dirty="0" smtClean="0"/>
              <a:t>Dependence </a:t>
            </a:r>
            <a:r>
              <a:rPr lang="en-US" dirty="0" smtClean="0"/>
              <a:t>on </a:t>
            </a:r>
            <a:r>
              <a:rPr lang="en-US" dirty="0" smtClean="0"/>
              <a:t>credit by both businesses and people- living beyond their means </a:t>
            </a:r>
          </a:p>
          <a:p>
            <a:r>
              <a:rPr lang="en-US" dirty="0" smtClean="0"/>
              <a:t>Credit made big items seem affordable but many could never pay it off </a:t>
            </a:r>
          </a:p>
          <a:p>
            <a:pPr marL="0" indent="0">
              <a:buNone/>
            </a:pPr>
            <a:endParaRPr lang="en-US" dirty="0" smtClean="0"/>
          </a:p>
          <a:p>
            <a:pPr marL="0" indent="0">
              <a:buNone/>
            </a:pPr>
            <a:endParaRPr lang="en-US" dirty="0"/>
          </a:p>
        </p:txBody>
      </p:sp>
      <p:pic>
        <p:nvPicPr>
          <p:cNvPr id="4" name="Picture 3"/>
          <p:cNvPicPr>
            <a:picLocks noChangeAspect="1"/>
          </p:cNvPicPr>
          <p:nvPr/>
        </p:nvPicPr>
        <p:blipFill>
          <a:blip r:embed="rId2"/>
          <a:stretch>
            <a:fillRect/>
          </a:stretch>
        </p:blipFill>
        <p:spPr>
          <a:xfrm>
            <a:off x="5780868" y="1600200"/>
            <a:ext cx="2905932" cy="5143500"/>
          </a:xfrm>
          <a:prstGeom prst="rect">
            <a:avLst/>
          </a:prstGeom>
        </p:spPr>
      </p:pic>
    </p:spTree>
    <p:extLst>
      <p:ext uri="{BB962C8B-B14F-4D97-AF65-F5344CB8AC3E}">
        <p14:creationId xmlns:p14="http://schemas.microsoft.com/office/powerpoint/2010/main" val="4263047737"/>
      </p:ext>
    </p:extLst>
  </p:cSld>
  <p:clrMapOvr>
    <a:masterClrMapping/>
  </p:clrMapOvr>
</p:sld>
</file>

<file path=ppt/theme/theme1.xml><?xml version="1.0" encoding="utf-8"?>
<a:theme xmlns:a="http://schemas.openxmlformats.org/drawingml/2006/main" name="Ripple">
  <a:themeElements>
    <a:clrScheme name="Ripple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fontScheme name="Rippl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Ripple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Ripple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Ripple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Ripple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Ripple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Ripple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Ripple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Ripple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Ripple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Ripple</Template>
  <TotalTime>346</TotalTime>
  <Words>1124</Words>
  <Application>Microsoft Office PowerPoint</Application>
  <PresentationFormat>On-screen Show (4:3)</PresentationFormat>
  <Paragraphs>105</Paragraphs>
  <Slides>23</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Times New Roman</vt:lpstr>
      <vt:lpstr>Wingdings</vt:lpstr>
      <vt:lpstr>Wingdings 2</vt:lpstr>
      <vt:lpstr>Ripple</vt:lpstr>
      <vt:lpstr>Bellwork </vt:lpstr>
      <vt:lpstr>The Great Depression</vt:lpstr>
      <vt:lpstr>PowerPoint Presentation</vt:lpstr>
      <vt:lpstr>Depression</vt:lpstr>
      <vt:lpstr>The Causes of the Great Depression</vt:lpstr>
      <vt:lpstr>4 Causes of  the Great Depression</vt:lpstr>
      <vt:lpstr>1. Poor Economic Policies </vt:lpstr>
      <vt:lpstr>Superficial Prosperity </vt:lpstr>
      <vt:lpstr>2. Dependence on Credit/Installment Plan</vt:lpstr>
      <vt:lpstr>3. Uneven Distribution of Wealth </vt:lpstr>
      <vt:lpstr>PowerPoint Presentation</vt:lpstr>
      <vt:lpstr>PowerPoint Presentation</vt:lpstr>
      <vt:lpstr>4. Poor World Economy </vt:lpstr>
      <vt:lpstr>Bad World Economy </vt:lpstr>
      <vt:lpstr>How Stocks Work</vt:lpstr>
      <vt:lpstr>Buying on Margin</vt:lpstr>
      <vt:lpstr>PowerPoint Presentation</vt:lpstr>
      <vt:lpstr>Stock market Crash – October, 1929</vt:lpstr>
      <vt:lpstr>Black Tuesday </vt:lpstr>
      <vt:lpstr>PowerPoint Presentation</vt:lpstr>
      <vt:lpstr>Bank Runs</vt:lpstr>
      <vt:lpstr>PowerPoint Presentation</vt:lpstr>
      <vt:lpstr>Life During the Depression</vt:lpstr>
    </vt:vector>
  </TitlesOfParts>
  <Company>NwN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Great Depression</dc:title>
  <dc:creator>James Verhoeven</dc:creator>
  <cp:lastModifiedBy>Maria Longo</cp:lastModifiedBy>
  <cp:revision>21</cp:revision>
  <dcterms:created xsi:type="dcterms:W3CDTF">2007-01-28T23:56:29Z</dcterms:created>
  <dcterms:modified xsi:type="dcterms:W3CDTF">2016-02-21T18:21:44Z</dcterms:modified>
</cp:coreProperties>
</file>