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70" r:id="rId3"/>
    <p:sldId id="257" r:id="rId4"/>
    <p:sldId id="258" r:id="rId5"/>
    <p:sldId id="259" r:id="rId6"/>
    <p:sldId id="260" r:id="rId7"/>
    <p:sldId id="262" r:id="rId8"/>
    <p:sldId id="261" r:id="rId9"/>
    <p:sldId id="263" r:id="rId10"/>
    <p:sldId id="264" r:id="rId11"/>
    <p:sldId id="265"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89A"/>
    <a:srgbClr val="42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60"/>
  </p:normalViewPr>
  <p:slideViewPr>
    <p:cSldViewPr>
      <p:cViewPr>
        <p:scale>
          <a:sx n="75" d="100"/>
          <a:sy n="75" d="100"/>
        </p:scale>
        <p:origin x="-542" y="3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AC5A3-752A-4FD3-A120-B37C6BDA67E7}" type="datetimeFigureOut">
              <a:rPr lang="en-US" smtClean="0"/>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E2AC9-7C74-4C4F-94E2-F6B0AF6991A3}" type="slidenum">
              <a:rPr lang="en-US" smtClean="0"/>
              <a:pPr/>
              <a:t>‹#›</a:t>
            </a:fld>
            <a:endParaRPr lang="en-US"/>
          </a:p>
        </p:txBody>
      </p:sp>
    </p:spTree>
    <p:extLst>
      <p:ext uri="{BB962C8B-B14F-4D97-AF65-F5344CB8AC3E}">
        <p14:creationId xmlns:p14="http://schemas.microsoft.com/office/powerpoint/2010/main" val="303161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C92236B-0DBF-43F8-853B-FAFA91E5E8F5}" type="datetime1">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8A7EE771-4057-40DF-8743-BDEACB02185A}"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E9546-7FFE-4865-8A65-D61D98BBC128}" type="datetime1">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E771-4057-40DF-8743-BDEACB02185A}"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D9747-6AC2-4ECB-907D-CEFA1DACEB72}" type="datetime1">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E771-4057-40DF-8743-BDEACB02185A}"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6C20F6D8-840E-4697-A4D1-D11E4E9AFB14}" type="datetime1">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E771-4057-40DF-8743-BDEACB02185A}"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F4C42B2B-465F-4AED-9478-65303112CAFC}" type="datetime1">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E771-4057-40DF-8743-BDEACB02185A}"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19976A-6F28-4978-B1AA-E90DD989F39E}" type="datetime1">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EE771-4057-40DF-8743-BDEACB02185A}"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D51837F-BF5C-4CDA-8AF4-0333A8D0A159}" type="datetime1">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EE771-4057-40DF-8743-BDEACB02185A}"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5667BE2A-5AD0-44CA-9E63-1CFC8BA1B262}" type="datetime1">
              <a:rPr lang="en-US" smtClean="0"/>
              <a:pPr/>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EE771-4057-40DF-8743-BDEACB02185A}"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10A8F-2912-4839-93BD-4D229AE1A2F2}" type="datetime1">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EE771-4057-40DF-8743-BDEACB02185A}"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9AEBD45-85A0-436E-9BEE-6541491C0E92}" type="datetime1">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EE771-4057-40DF-8743-BDEACB02185A}"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transition>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9AFD349E-EABD-4408-B663-23E8CCC0F84A}" type="datetime1">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EE771-4057-40DF-8743-BDEACB02185A}"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transition>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E51ECEA1-2013-4001-A120-BC132B4037B5}" type="datetime1">
              <a:rPr lang="en-US" smtClean="0"/>
              <a:pPr/>
              <a:t>9/30/2014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8A7EE771-4057-40DF-8743-BDEACB0218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blinds dir="vert"/>
  </p:transition>
  <p:timing>
    <p:tnLst>
      <p:par>
        <p:cTn id="1" dur="indefinite" restart="never" nodeType="tmRoot"/>
      </p:par>
    </p:tnLst>
  </p:timing>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76200"/>
            <a:ext cx="3810000" cy="1066800"/>
          </a:xfrm>
        </p:spPr>
        <p:txBody>
          <a:bodyPr>
            <a:noAutofit/>
          </a:bodyPr>
          <a:lstStyle/>
          <a:p>
            <a:r>
              <a:rPr lang="en-US" sz="3600" dirty="0" smtClean="0">
                <a:solidFill>
                  <a:schemeClr val="accent6">
                    <a:lumMod val="75000"/>
                  </a:schemeClr>
                </a:solidFill>
                <a:latin typeface="Cooper Black" pitchFamily="18" charset="0"/>
              </a:rPr>
              <a:t>Ms. Anderson</a:t>
            </a:r>
          </a:p>
        </p:txBody>
      </p:sp>
      <p:sp>
        <p:nvSpPr>
          <p:cNvPr id="5" name="Slide Number Placeholder 4"/>
          <p:cNvSpPr>
            <a:spLocks noGrp="1"/>
          </p:cNvSpPr>
          <p:nvPr>
            <p:ph type="sldNum" sz="quarter" idx="12"/>
          </p:nvPr>
        </p:nvSpPr>
        <p:spPr>
          <a:xfrm>
            <a:off x="8077200" y="6565900"/>
            <a:ext cx="876300" cy="292100"/>
          </a:xfrm>
        </p:spPr>
        <p:txBody>
          <a:bodyPr>
            <a:normAutofit fontScale="92500" lnSpcReduction="20000"/>
          </a:bodyPr>
          <a:lstStyle/>
          <a:p>
            <a:fld id="{8A7EE771-4057-40DF-8743-BDEACB02185A}" type="slidenum">
              <a:rPr lang="en-US" smtClean="0"/>
              <a:pPr/>
              <a:t>1</a:t>
            </a:fld>
            <a:endParaRPr lang="en-US"/>
          </a:p>
        </p:txBody>
      </p:sp>
      <p:sp>
        <p:nvSpPr>
          <p:cNvPr id="2" name="Title 1"/>
          <p:cNvSpPr>
            <a:spLocks noGrp="1"/>
          </p:cNvSpPr>
          <p:nvPr>
            <p:ph type="title"/>
          </p:nvPr>
        </p:nvSpPr>
        <p:spPr>
          <a:xfrm>
            <a:off x="304800" y="152400"/>
            <a:ext cx="2819400" cy="2971800"/>
          </a:xfrm>
        </p:spPr>
        <p:txBody>
          <a:bodyPr>
            <a:normAutofit fontScale="90000"/>
          </a:bodyPr>
          <a:lstStyle/>
          <a:p>
            <a:pPr algn="ctr"/>
            <a:r>
              <a:rPr lang="en-US" sz="3200" b="1" dirty="0">
                <a:solidFill>
                  <a:schemeClr val="bg1">
                    <a:lumMod val="85000"/>
                  </a:schemeClr>
                </a:solidFill>
                <a:latin typeface="Footlight MT Light" panose="0204060206030A020304" pitchFamily="18" charset="0"/>
              </a:rPr>
              <a:t/>
            </a:r>
            <a:br>
              <a:rPr lang="en-US" sz="3200" b="1" dirty="0">
                <a:solidFill>
                  <a:schemeClr val="bg1">
                    <a:lumMod val="85000"/>
                  </a:schemeClr>
                </a:solidFill>
                <a:latin typeface="Footlight MT Light" panose="0204060206030A020304" pitchFamily="18" charset="0"/>
              </a:rPr>
            </a:br>
            <a:r>
              <a:rPr lang="en-US" sz="3200" b="1" dirty="0" smtClean="0">
                <a:solidFill>
                  <a:schemeClr val="bg1">
                    <a:lumMod val="85000"/>
                  </a:schemeClr>
                </a:solidFill>
                <a:latin typeface="Footlight MT Light" panose="0204060206030A020304" pitchFamily="18" charset="0"/>
              </a:rPr>
              <a:t>7</a:t>
            </a:r>
            <a:r>
              <a:rPr lang="en-US" sz="3200" b="1" baseline="30000" dirty="0" smtClean="0">
                <a:solidFill>
                  <a:schemeClr val="bg1">
                    <a:lumMod val="85000"/>
                  </a:schemeClr>
                </a:solidFill>
                <a:latin typeface="Footlight MT Light" panose="0204060206030A020304" pitchFamily="18" charset="0"/>
              </a:rPr>
              <a:t>th</a:t>
            </a:r>
            <a:r>
              <a:rPr lang="en-US" sz="3200" b="1" dirty="0" smtClean="0">
                <a:solidFill>
                  <a:schemeClr val="bg1">
                    <a:lumMod val="85000"/>
                  </a:schemeClr>
                </a:solidFill>
                <a:latin typeface="Footlight MT Light" panose="0204060206030A020304" pitchFamily="18" charset="0"/>
              </a:rPr>
              <a:t> </a:t>
            </a:r>
            <a:r>
              <a:rPr lang="en-US" sz="3200" b="1" dirty="0">
                <a:solidFill>
                  <a:schemeClr val="bg1">
                    <a:lumMod val="85000"/>
                  </a:schemeClr>
                </a:solidFill>
                <a:latin typeface="Footlight MT Light" panose="0204060206030A020304" pitchFamily="18" charset="0"/>
              </a:rPr>
              <a:t/>
            </a:r>
            <a:br>
              <a:rPr lang="en-US" sz="3200" b="1" dirty="0">
                <a:solidFill>
                  <a:schemeClr val="bg1">
                    <a:lumMod val="85000"/>
                  </a:schemeClr>
                </a:solidFill>
                <a:latin typeface="Footlight MT Light" panose="0204060206030A020304" pitchFamily="18" charset="0"/>
              </a:rPr>
            </a:br>
            <a:r>
              <a:rPr lang="en-US" sz="3200" b="1" dirty="0" smtClean="0">
                <a:solidFill>
                  <a:schemeClr val="bg1">
                    <a:lumMod val="85000"/>
                  </a:schemeClr>
                </a:solidFill>
                <a:latin typeface="Footlight MT Light" panose="0204060206030A020304" pitchFamily="18" charset="0"/>
              </a:rPr>
              <a:t>Grade</a:t>
            </a:r>
            <a:br>
              <a:rPr lang="en-US" sz="3200" b="1" dirty="0" smtClean="0">
                <a:solidFill>
                  <a:schemeClr val="bg1">
                    <a:lumMod val="85000"/>
                  </a:schemeClr>
                </a:solidFill>
                <a:latin typeface="Footlight MT Light" panose="0204060206030A020304" pitchFamily="18" charset="0"/>
              </a:rPr>
            </a:br>
            <a:r>
              <a:rPr lang="en-US" sz="3200" b="1" dirty="0" smtClean="0">
                <a:solidFill>
                  <a:schemeClr val="bg1">
                    <a:lumMod val="85000"/>
                  </a:schemeClr>
                </a:solidFill>
                <a:latin typeface="Footlight MT Light" panose="0204060206030A020304" pitchFamily="18" charset="0"/>
              </a:rPr>
              <a:t>Strategic Reading </a:t>
            </a:r>
            <a:br>
              <a:rPr lang="en-US" sz="3200" b="1" dirty="0" smtClean="0">
                <a:solidFill>
                  <a:schemeClr val="bg1">
                    <a:lumMod val="85000"/>
                  </a:schemeClr>
                </a:solidFill>
                <a:latin typeface="Footlight MT Light" panose="0204060206030A020304" pitchFamily="18" charset="0"/>
              </a:rPr>
            </a:br>
            <a:r>
              <a:rPr lang="en-US" sz="3200" b="1" dirty="0" smtClean="0">
                <a:solidFill>
                  <a:schemeClr val="bg1">
                    <a:lumMod val="85000"/>
                  </a:schemeClr>
                </a:solidFill>
                <a:latin typeface="Footlight MT Light" panose="0204060206030A020304" pitchFamily="18" charset="0"/>
              </a:rPr>
              <a:t>and </a:t>
            </a:r>
            <a:br>
              <a:rPr lang="en-US" sz="3200" b="1" dirty="0" smtClean="0">
                <a:solidFill>
                  <a:schemeClr val="bg1">
                    <a:lumMod val="85000"/>
                  </a:schemeClr>
                </a:solidFill>
                <a:latin typeface="Footlight MT Light" panose="0204060206030A020304" pitchFamily="18" charset="0"/>
              </a:rPr>
            </a:br>
            <a:r>
              <a:rPr lang="en-US" sz="3200" b="1" dirty="0" smtClean="0">
                <a:solidFill>
                  <a:schemeClr val="bg1">
                    <a:lumMod val="85000"/>
                  </a:schemeClr>
                </a:solidFill>
                <a:latin typeface="Footlight MT Light" panose="0204060206030A020304" pitchFamily="18" charset="0"/>
              </a:rPr>
              <a:t>Language Art</a:t>
            </a:r>
            <a:r>
              <a:rPr lang="en-US" sz="3200" dirty="0" smtClean="0">
                <a:solidFill>
                  <a:schemeClr val="bg1">
                    <a:lumMod val="85000"/>
                  </a:schemeClr>
                </a:solidFill>
                <a:latin typeface="Footlight MT Light" panose="0204060206030A020304" pitchFamily="18" charset="0"/>
              </a:rPr>
              <a:t>s</a:t>
            </a:r>
            <a:endParaRPr lang="en-US" sz="3200" dirty="0">
              <a:solidFill>
                <a:schemeClr val="bg1">
                  <a:lumMod val="85000"/>
                </a:schemeClr>
              </a:solidFill>
              <a:latin typeface="Footlight MT Light" panose="0204060206030A020304" pitchFamily="18" charset="0"/>
            </a:endParaRPr>
          </a:p>
        </p:txBody>
      </p:sp>
      <p:pic>
        <p:nvPicPr>
          <p:cNvPr id="4098" name="Picture 2" descr="C:\Users\LETTIEA\Downloads\funny white gorilla picture with a smile on the 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1143000"/>
            <a:ext cx="3522248" cy="2133600"/>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613686" y="3657600"/>
            <a:ext cx="5181601" cy="3108543"/>
          </a:xfrm>
          <a:prstGeom prst="rect">
            <a:avLst/>
          </a:prstGeom>
        </p:spPr>
        <p:txBody>
          <a:bodyPr wrap="square">
            <a:spAutoFit/>
          </a:bodyPr>
          <a:lstStyle/>
          <a:p>
            <a:r>
              <a:rPr lang="en-US" dirty="0" smtClean="0"/>
              <a:t>                              </a:t>
            </a:r>
            <a:r>
              <a:rPr lang="en-US" b="1" dirty="0" smtClean="0">
                <a:solidFill>
                  <a:schemeClr val="accent6">
                    <a:lumMod val="75000"/>
                  </a:schemeClr>
                </a:solidFill>
                <a:effectLst>
                  <a:outerShdw blurRad="38100" dist="38100" dir="2700000" algn="tl">
                    <a:srgbClr val="000000">
                      <a:alpha val="43137"/>
                    </a:srgbClr>
                  </a:outerShdw>
                </a:effectLst>
              </a:rPr>
              <a:t>SMILE </a:t>
            </a:r>
            <a:r>
              <a:rPr lang="en-US" b="1" dirty="0">
                <a:solidFill>
                  <a:schemeClr val="accent6">
                    <a:lumMod val="75000"/>
                  </a:schemeClr>
                </a:solidFill>
                <a:effectLst>
                  <a:outerShdw blurRad="38100" dist="38100" dir="2700000" algn="tl">
                    <a:srgbClr val="000000">
                      <a:alpha val="43137"/>
                    </a:srgbClr>
                  </a:outerShdw>
                </a:effectLst>
              </a:rPr>
              <a:t>FOR </a:t>
            </a:r>
            <a:r>
              <a:rPr lang="en-US" b="1" dirty="0" smtClean="0">
                <a:solidFill>
                  <a:schemeClr val="accent6">
                    <a:lumMod val="75000"/>
                  </a:schemeClr>
                </a:solidFill>
                <a:effectLst>
                  <a:outerShdw blurRad="38100" dist="38100" dir="2700000" algn="tl">
                    <a:srgbClr val="000000">
                      <a:alpha val="43137"/>
                    </a:srgbClr>
                  </a:outerShdw>
                </a:effectLst>
              </a:rPr>
              <a:t>YOU</a:t>
            </a:r>
          </a:p>
          <a:p>
            <a:endParaRPr lang="en-US" b="1" dirty="0" smtClean="0">
              <a:solidFill>
                <a:schemeClr val="accent6">
                  <a:lumMod val="75000"/>
                </a:schemeClr>
              </a:solidFill>
              <a:effectLst>
                <a:outerShdw blurRad="38100" dist="38100" dir="2700000" algn="tl">
                  <a:srgbClr val="000000">
                    <a:alpha val="43137"/>
                  </a:srgbClr>
                </a:outerShdw>
              </a:effectLst>
            </a:endParaRPr>
          </a:p>
          <a:p>
            <a:r>
              <a:rPr lang="en-US" sz="1600" dirty="0" smtClean="0">
                <a:solidFill>
                  <a:schemeClr val="accent6">
                    <a:lumMod val="75000"/>
                  </a:schemeClr>
                </a:solidFill>
                <a:latin typeface="Footlight MT Light" panose="0204060206030A020304" pitchFamily="18" charset="0"/>
              </a:rPr>
              <a:t>Smiling </a:t>
            </a:r>
            <a:r>
              <a:rPr lang="en-US" sz="1600" dirty="0">
                <a:solidFill>
                  <a:schemeClr val="accent6">
                    <a:lumMod val="75000"/>
                  </a:schemeClr>
                </a:solidFill>
                <a:latin typeface="Footlight MT Light" panose="0204060206030A020304" pitchFamily="18" charset="0"/>
              </a:rPr>
              <a:t>is infectious; you catch it like the flu,</a:t>
            </a:r>
          </a:p>
          <a:p>
            <a:r>
              <a:rPr lang="en-US" sz="1600" dirty="0">
                <a:solidFill>
                  <a:schemeClr val="accent6">
                    <a:lumMod val="75000"/>
                  </a:schemeClr>
                </a:solidFill>
                <a:latin typeface="Footlight MT Light" panose="0204060206030A020304" pitchFamily="18" charset="0"/>
              </a:rPr>
              <a:t>When someone smiled at me today, I started smiling too.</a:t>
            </a:r>
          </a:p>
          <a:p>
            <a:r>
              <a:rPr lang="en-US" sz="1600" dirty="0">
                <a:solidFill>
                  <a:schemeClr val="accent6">
                    <a:lumMod val="75000"/>
                  </a:schemeClr>
                </a:solidFill>
                <a:latin typeface="Footlight MT Light" panose="0204060206030A020304" pitchFamily="18" charset="0"/>
              </a:rPr>
              <a:t>I passed around the corner and someone saw my grin</a:t>
            </a:r>
          </a:p>
          <a:p>
            <a:r>
              <a:rPr lang="en-US" sz="1600" dirty="0">
                <a:solidFill>
                  <a:schemeClr val="accent6">
                    <a:lumMod val="75000"/>
                  </a:schemeClr>
                </a:solidFill>
                <a:latin typeface="Footlight MT Light" panose="0204060206030A020304" pitchFamily="18" charset="0"/>
              </a:rPr>
              <a:t>When he smiled I realized I’d passed it on to him.</a:t>
            </a:r>
          </a:p>
          <a:p>
            <a:r>
              <a:rPr lang="en-US" sz="1600" dirty="0">
                <a:solidFill>
                  <a:schemeClr val="accent6">
                    <a:lumMod val="75000"/>
                  </a:schemeClr>
                </a:solidFill>
                <a:latin typeface="Footlight MT Light" panose="0204060206030A020304" pitchFamily="18" charset="0"/>
              </a:rPr>
              <a:t>I thought about that smile then I realized its worth,</a:t>
            </a:r>
          </a:p>
          <a:p>
            <a:r>
              <a:rPr lang="en-US" sz="1600" dirty="0">
                <a:solidFill>
                  <a:schemeClr val="accent6">
                    <a:lumMod val="75000"/>
                  </a:schemeClr>
                </a:solidFill>
                <a:latin typeface="Footlight MT Light" panose="0204060206030A020304" pitchFamily="18" charset="0"/>
              </a:rPr>
              <a:t>A single smile, just like mine could travel round the earth.</a:t>
            </a:r>
          </a:p>
          <a:p>
            <a:r>
              <a:rPr lang="en-US" sz="1600" dirty="0">
                <a:solidFill>
                  <a:schemeClr val="accent6">
                    <a:lumMod val="75000"/>
                  </a:schemeClr>
                </a:solidFill>
                <a:latin typeface="Footlight MT Light" panose="0204060206030A020304" pitchFamily="18" charset="0"/>
              </a:rPr>
              <a:t>So, if you feel a smile begin, don’t leave it undetected</a:t>
            </a:r>
          </a:p>
          <a:p>
            <a:r>
              <a:rPr lang="en-US" sz="1600" dirty="0">
                <a:solidFill>
                  <a:schemeClr val="accent6">
                    <a:lumMod val="75000"/>
                  </a:schemeClr>
                </a:solidFill>
                <a:latin typeface="Footlight MT Light" panose="0204060206030A020304" pitchFamily="18" charset="0"/>
              </a:rPr>
              <a:t>Let’s start an epidemic quick, and get the world infected</a:t>
            </a:r>
            <a:r>
              <a:rPr lang="en-US" sz="1600" dirty="0" smtClean="0">
                <a:solidFill>
                  <a:schemeClr val="accent6">
                    <a:lumMod val="75000"/>
                  </a:schemeClr>
                </a:solidFill>
                <a:latin typeface="Footlight MT Light" panose="0204060206030A020304" pitchFamily="18" charset="0"/>
              </a:rPr>
              <a:t>!</a:t>
            </a:r>
          </a:p>
          <a:p>
            <a:endParaRPr lang="en-US" sz="1600" dirty="0">
              <a:solidFill>
                <a:schemeClr val="accent6">
                  <a:lumMod val="75000"/>
                </a:schemeClr>
              </a:solidFill>
              <a:latin typeface="Footlight MT Light" panose="0204060206030A020304" pitchFamily="18" charset="0"/>
            </a:endParaRPr>
          </a:p>
          <a:p>
            <a:endParaRPr lang="en-US" sz="1600" dirty="0">
              <a:solidFill>
                <a:schemeClr val="accent6">
                  <a:lumMod val="75000"/>
                </a:schemeClr>
              </a:solidFill>
              <a:latin typeface="Footlight MT Light" panose="0204060206030A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0"/>
            <a:ext cx="2837688" cy="1447800"/>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advClick="0" advTm="10000">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92500" lnSpcReduction="20000"/>
          </a:bodyPr>
          <a:lstStyle/>
          <a:p>
            <a:fld id="{8A7EE771-4057-40DF-8743-BDEACB02185A}" type="slidenum">
              <a:rPr lang="en-US" smtClean="0"/>
              <a:pPr/>
              <a:t>10</a:t>
            </a:fld>
            <a:endParaRPr lang="en-US"/>
          </a:p>
        </p:txBody>
      </p:sp>
      <p:sp>
        <p:nvSpPr>
          <p:cNvPr id="2" name="Title 1"/>
          <p:cNvSpPr>
            <a:spLocks noGrp="1"/>
          </p:cNvSpPr>
          <p:nvPr>
            <p:ph type="title"/>
          </p:nvPr>
        </p:nvSpPr>
        <p:spPr/>
        <p:txBody>
          <a:bodyPr/>
          <a:lstStyle/>
          <a:p>
            <a:pPr algn="ctr"/>
            <a:r>
              <a:rPr lang="en-US"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Footlight MT Light" panose="0204060206030A020304" pitchFamily="18" charset="0"/>
              </a:rPr>
              <a:t>STUDENT LEARNING</a:t>
            </a:r>
            <a:endParaRPr lang="en-US"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Footlight MT Light" panose="0204060206030A020304" pitchFamily="18" charset="0"/>
            </a:endParaRPr>
          </a:p>
        </p:txBody>
      </p:sp>
      <p:sp>
        <p:nvSpPr>
          <p:cNvPr id="3" name="Content Placeholder 2"/>
          <p:cNvSpPr>
            <a:spLocks noGrp="1"/>
          </p:cNvSpPr>
          <p:nvPr>
            <p:ph sz="quarter" idx="13"/>
          </p:nvPr>
        </p:nvSpPr>
        <p:spPr>
          <a:xfrm>
            <a:off x="276225" y="1298448"/>
            <a:ext cx="4251960" cy="2740152"/>
          </a:xfrm>
        </p:spPr>
        <p:txBody>
          <a:bodyPr>
            <a:normAutofit/>
          </a:bodyPr>
          <a:lstStyle/>
          <a:p>
            <a:pPr algn="ctr">
              <a:buNone/>
            </a:pPr>
            <a:r>
              <a:rPr lang="en-US" sz="3200" b="1" dirty="0" smtClean="0">
                <a:solidFill>
                  <a:schemeClr val="accent6">
                    <a:lumMod val="75000"/>
                  </a:schemeClr>
                </a:solidFill>
                <a:latin typeface="Footlight MT Light" panose="0204060206030A020304" pitchFamily="18" charset="0"/>
              </a:rPr>
              <a:t>Quarter 2</a:t>
            </a:r>
          </a:p>
          <a:p>
            <a:pPr>
              <a:buFont typeface="Wingdings" panose="05000000000000000000" pitchFamily="2" charset="2"/>
              <a:buChar char="Ø"/>
            </a:pPr>
            <a:r>
              <a:rPr lang="en-US" sz="3200" b="1" dirty="0" smtClean="0">
                <a:solidFill>
                  <a:schemeClr val="accent6">
                    <a:lumMod val="75000"/>
                  </a:schemeClr>
                </a:solidFill>
                <a:latin typeface="Footlight MT Light" panose="0204060206030A020304" pitchFamily="18" charset="0"/>
              </a:rPr>
              <a:t>Utopia </a:t>
            </a:r>
            <a:r>
              <a:rPr lang="en-US" sz="3200" b="1" dirty="0">
                <a:solidFill>
                  <a:schemeClr val="accent6">
                    <a:lumMod val="75000"/>
                  </a:schemeClr>
                </a:solidFill>
                <a:latin typeface="Footlight MT Light" panose="0204060206030A020304" pitchFamily="18" charset="0"/>
              </a:rPr>
              <a:t>and </a:t>
            </a:r>
            <a:r>
              <a:rPr lang="en-US" sz="3200" b="1" dirty="0" smtClean="0">
                <a:solidFill>
                  <a:schemeClr val="accent6">
                    <a:lumMod val="75000"/>
                  </a:schemeClr>
                </a:solidFill>
                <a:latin typeface="Footlight MT Light" panose="0204060206030A020304" pitchFamily="18" charset="0"/>
              </a:rPr>
              <a:t>Dystopia</a:t>
            </a:r>
          </a:p>
          <a:p>
            <a:pPr>
              <a:buFont typeface="Wingdings" panose="05000000000000000000" pitchFamily="2" charset="2"/>
              <a:buChar char="Ø"/>
            </a:pPr>
            <a:r>
              <a:rPr lang="en-US" sz="3200" b="1" dirty="0" smtClean="0">
                <a:solidFill>
                  <a:schemeClr val="accent6">
                    <a:lumMod val="75000"/>
                  </a:schemeClr>
                </a:solidFill>
                <a:latin typeface="Footlight MT Light" panose="0204060206030A020304" pitchFamily="18" charset="0"/>
              </a:rPr>
              <a:t>The Giver</a:t>
            </a:r>
          </a:p>
          <a:p>
            <a:pPr>
              <a:buFont typeface="Wingdings" panose="05000000000000000000" pitchFamily="2" charset="2"/>
              <a:buChar char="Ø"/>
            </a:pPr>
            <a:r>
              <a:rPr lang="en-US" sz="3200" b="1" dirty="0" smtClean="0">
                <a:solidFill>
                  <a:schemeClr val="accent6">
                    <a:lumMod val="75000"/>
                  </a:schemeClr>
                </a:solidFill>
                <a:latin typeface="Footlight MT Light" panose="0204060206030A020304" pitchFamily="18" charset="0"/>
              </a:rPr>
              <a:t>Twelve mini readings  </a:t>
            </a:r>
          </a:p>
          <a:p>
            <a:pPr>
              <a:buFont typeface="Wingdings" panose="05000000000000000000" pitchFamily="2" charset="2"/>
              <a:buChar char="Ø"/>
            </a:pPr>
            <a:endParaRPr lang="en-US" sz="3200" b="1" dirty="0">
              <a:solidFill>
                <a:schemeClr val="accent6">
                  <a:lumMod val="50000"/>
                </a:schemeClr>
              </a:solidFill>
              <a:effectLst>
                <a:outerShdw blurRad="38100" dist="38100" dir="2700000" algn="tl">
                  <a:srgbClr val="000000">
                    <a:alpha val="43137"/>
                  </a:srgbClr>
                </a:outerShdw>
              </a:effectLst>
              <a:latin typeface="Footlight MT Light" panose="0204060206030A020304" pitchFamily="18" charset="0"/>
            </a:endParaRPr>
          </a:p>
        </p:txBody>
      </p:sp>
      <p:pic>
        <p:nvPicPr>
          <p:cNvPr id="2053" name="Picture 5" descr="C:\Users\lettiea\AppData\Local\Microsoft\Windows\Temporary Internet Files\Content.IE5\GW498L4L\MP900448575[1].jpg"/>
          <p:cNvPicPr>
            <a:picLocks noChangeAspect="1" noChangeArrowheads="1"/>
          </p:cNvPicPr>
          <p:nvPr/>
        </p:nvPicPr>
        <p:blipFill>
          <a:blip r:embed="rId2" cstate="print"/>
          <a:srcRect/>
          <a:stretch>
            <a:fillRect/>
          </a:stretch>
        </p:blipFill>
        <p:spPr bwMode="auto">
          <a:xfrm>
            <a:off x="4724400" y="3505200"/>
            <a:ext cx="3642548" cy="2438400"/>
          </a:xfrm>
          <a:prstGeom prst="rect">
            <a:avLst/>
          </a:prstGeom>
          <a:ln w="2286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advTm="10000">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92500" lnSpcReduction="20000"/>
          </a:bodyPr>
          <a:lstStyle/>
          <a:p>
            <a:fld id="{8A7EE771-4057-40DF-8743-BDEACB02185A}" type="slidenum">
              <a:rPr lang="en-US" smtClean="0"/>
              <a:pPr/>
              <a:t>11</a:t>
            </a:fld>
            <a:endParaRPr lang="en-US"/>
          </a:p>
        </p:txBody>
      </p:sp>
      <p:sp>
        <p:nvSpPr>
          <p:cNvPr id="2" name="Title 1"/>
          <p:cNvSpPr>
            <a:spLocks noGrp="1"/>
          </p:cNvSpPr>
          <p:nvPr>
            <p:ph type="title"/>
          </p:nvPr>
        </p:nvSpPr>
        <p:spPr>
          <a:xfrm>
            <a:off x="276225" y="228601"/>
            <a:ext cx="8591550" cy="685799"/>
          </a:xfrm>
        </p:spPr>
        <p:txBody>
          <a:bodyPr/>
          <a:lstStyle/>
          <a:p>
            <a:pPr algn="ctr"/>
            <a:r>
              <a:rPr lang="en-US"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Footlight MT Light" panose="0204060206030A020304" pitchFamily="18" charset="0"/>
              </a:rPr>
              <a:t>STUDENT LEARNING</a:t>
            </a:r>
            <a:endParaRPr lang="en-US"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Footlight MT Light" panose="0204060206030A020304" pitchFamily="18" charset="0"/>
            </a:endParaRPr>
          </a:p>
        </p:txBody>
      </p:sp>
      <p:sp>
        <p:nvSpPr>
          <p:cNvPr id="3" name="Content Placeholder 2"/>
          <p:cNvSpPr>
            <a:spLocks noGrp="1"/>
          </p:cNvSpPr>
          <p:nvPr>
            <p:ph sz="quarter" idx="13"/>
          </p:nvPr>
        </p:nvSpPr>
        <p:spPr/>
        <p:txBody>
          <a:bodyPr>
            <a:normAutofit/>
          </a:bodyPr>
          <a:lstStyle/>
          <a:p>
            <a:pPr algn="ctr">
              <a:buNone/>
            </a:pPr>
            <a:r>
              <a:rPr lang="en-US" sz="3200" b="1" dirty="0" smtClean="0">
                <a:solidFill>
                  <a:schemeClr val="accent6">
                    <a:lumMod val="75000"/>
                  </a:schemeClr>
                </a:solidFill>
                <a:latin typeface="Footlight MT Light" panose="0204060206030A020304" pitchFamily="18" charset="0"/>
              </a:rPr>
              <a:t>Quarter 3 </a:t>
            </a:r>
            <a:endParaRPr lang="en-US" sz="3200" b="1" dirty="0">
              <a:solidFill>
                <a:schemeClr val="accent6">
                  <a:lumMod val="75000"/>
                </a:schemeClr>
              </a:solidFill>
              <a:latin typeface="Footlight MT Light" panose="0204060206030A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3280" y="2362200"/>
            <a:ext cx="4167077" cy="2986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10000">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92500" lnSpcReduction="20000"/>
          </a:bodyPr>
          <a:lstStyle/>
          <a:p>
            <a:fld id="{8A7EE771-4057-40DF-8743-BDEACB02185A}" type="slidenum">
              <a:rPr lang="en-US" smtClean="0"/>
              <a:pPr/>
              <a:t>12</a:t>
            </a:fld>
            <a:endParaRPr lang="en-US"/>
          </a:p>
        </p:txBody>
      </p:sp>
      <p:sp>
        <p:nvSpPr>
          <p:cNvPr id="2" name="Title 1"/>
          <p:cNvSpPr>
            <a:spLocks noGrp="1"/>
          </p:cNvSpPr>
          <p:nvPr>
            <p:ph type="title"/>
          </p:nvPr>
        </p:nvSpPr>
        <p:spPr>
          <a:xfrm>
            <a:off x="276225" y="228601"/>
            <a:ext cx="8591550" cy="609599"/>
          </a:xfrm>
        </p:spPr>
        <p:txBody>
          <a:bodyPr>
            <a:normAutofit fontScale="90000"/>
          </a:bodyPr>
          <a:lstStyle/>
          <a:p>
            <a:pPr algn="ctr"/>
            <a:r>
              <a:rPr lang="en-US"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Footlight MT Light" panose="0204060206030A020304" pitchFamily="18" charset="0"/>
              </a:rPr>
              <a:t>STUDENT LEARNING</a:t>
            </a:r>
            <a:endParaRPr lang="en-US"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Footlight MT Light" panose="0204060206030A020304" pitchFamily="18" charset="0"/>
            </a:endParaRPr>
          </a:p>
        </p:txBody>
      </p:sp>
      <p:sp>
        <p:nvSpPr>
          <p:cNvPr id="3" name="Content Placeholder 2"/>
          <p:cNvSpPr>
            <a:spLocks noGrp="1"/>
          </p:cNvSpPr>
          <p:nvPr>
            <p:ph sz="quarter" idx="13"/>
          </p:nvPr>
        </p:nvSpPr>
        <p:spPr/>
        <p:txBody>
          <a:bodyPr>
            <a:normAutofit/>
          </a:bodyPr>
          <a:lstStyle/>
          <a:p>
            <a:pPr algn="ctr">
              <a:buNone/>
            </a:pPr>
            <a:r>
              <a:rPr lang="en-US" sz="3200" b="1" dirty="0" smtClean="0">
                <a:solidFill>
                  <a:schemeClr val="accent6">
                    <a:lumMod val="75000"/>
                  </a:schemeClr>
                </a:solidFill>
                <a:latin typeface="Footlight MT Light" panose="0204060206030A020304" pitchFamily="18" charset="0"/>
              </a:rPr>
              <a:t>Quarter 4</a:t>
            </a:r>
            <a:endParaRPr lang="en-US" sz="3200" b="1" dirty="0">
              <a:solidFill>
                <a:schemeClr val="accent6">
                  <a:lumMod val="75000"/>
                </a:schemeClr>
              </a:solidFill>
              <a:latin typeface="Footlight MT Light" panose="0204060206030A020304" pitchFamily="18" charset="0"/>
            </a:endParaRPr>
          </a:p>
        </p:txBody>
      </p:sp>
      <p:pic>
        <p:nvPicPr>
          <p:cNvPr id="4103" name="Picture 7" descr="C:\Users\lettiea\AppData\Local\Microsoft\Windows\Temporary Internet Files\Content.IE5\GW498L4L\MC900070935[1].wmf"/>
          <p:cNvPicPr>
            <a:picLocks noChangeAspect="1" noChangeArrowheads="1"/>
          </p:cNvPicPr>
          <p:nvPr/>
        </p:nvPicPr>
        <p:blipFill>
          <a:blip r:embed="rId2" cstate="print"/>
          <a:srcRect/>
          <a:stretch>
            <a:fillRect/>
          </a:stretch>
        </p:blipFill>
        <p:spPr bwMode="auto">
          <a:xfrm>
            <a:off x="5410200" y="1981200"/>
            <a:ext cx="2819400" cy="3494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10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C:\Users\lettiea\AppData\Local\Microsoft\Windows\Temporary Internet Files\Content.IE5\9HS0X86E\MP900411749[1].jpg"/>
          <p:cNvPicPr>
            <a:picLocks noChangeAspect="1" noChangeArrowheads="1"/>
          </p:cNvPicPr>
          <p:nvPr/>
        </p:nvPicPr>
        <p:blipFill>
          <a:blip r:embed="rId2" cstate="print"/>
          <a:srcRect/>
          <a:stretch>
            <a:fillRect/>
          </a:stretch>
        </p:blipFill>
        <p:spPr bwMode="auto">
          <a:xfrm>
            <a:off x="3810000" y="304800"/>
            <a:ext cx="4953000" cy="5638800"/>
          </a:xfrm>
          <a:prstGeom prst="rect">
            <a:avLst/>
          </a:prstGeom>
          <a:ln w="228600" cap="sq" cmpd="thickThin">
            <a:solidFill>
              <a:schemeClr val="accent6">
                <a:lumMod val="75000"/>
              </a:schemeClr>
            </a:solidFill>
            <a:prstDash val="solid"/>
            <a:miter lim="800000"/>
          </a:ln>
          <a:effectLst>
            <a:innerShdw blurRad="76200">
              <a:srgbClr val="000000"/>
            </a:innerShdw>
          </a:effectLst>
        </p:spPr>
      </p:pic>
      <p:sp>
        <p:nvSpPr>
          <p:cNvPr id="6" name="Slide Number Placeholder 5"/>
          <p:cNvSpPr>
            <a:spLocks noGrp="1"/>
          </p:cNvSpPr>
          <p:nvPr>
            <p:ph type="sldNum" sz="quarter" idx="12"/>
          </p:nvPr>
        </p:nvSpPr>
        <p:spPr/>
        <p:txBody>
          <a:bodyPr>
            <a:normAutofit fontScale="92500" lnSpcReduction="20000"/>
          </a:bodyPr>
          <a:lstStyle/>
          <a:p>
            <a:fld id="{8A7EE771-4057-40DF-8743-BDEACB02185A}" type="slidenum">
              <a:rPr lang="en-US" smtClean="0"/>
              <a:pPr/>
              <a:t>13</a:t>
            </a:fld>
            <a:endParaRPr lang="en-US"/>
          </a:p>
        </p:txBody>
      </p:sp>
      <p:sp>
        <p:nvSpPr>
          <p:cNvPr id="5" name="Title 4"/>
          <p:cNvSpPr>
            <a:spLocks noGrp="1"/>
          </p:cNvSpPr>
          <p:nvPr>
            <p:ph type="title"/>
          </p:nvPr>
        </p:nvSpPr>
        <p:spPr>
          <a:xfrm>
            <a:off x="5257800" y="3134360"/>
            <a:ext cx="3124200" cy="2895600"/>
          </a:xfrm>
        </p:spPr>
        <p:txBody>
          <a:bodyPr>
            <a:noAutofit/>
          </a:bodyPr>
          <a:lstStyle/>
          <a:p>
            <a:pPr algn="ctr"/>
            <a:r>
              <a:rPr lang="en-US" sz="3600" b="1" dirty="0" smtClean="0">
                <a:solidFill>
                  <a:schemeClr val="bg1"/>
                </a:solidFill>
                <a:latin typeface="Footlight MT Light" panose="0204060206030A020304" pitchFamily="18" charset="0"/>
              </a:rPr>
              <a:t>Thank You for making this all happen.</a:t>
            </a:r>
            <a:endParaRPr lang="en-US" sz="3600" b="1" dirty="0">
              <a:solidFill>
                <a:schemeClr val="bg1"/>
              </a:solidFill>
              <a:latin typeface="Footlight MT Light" panose="0204060206030A020304" pitchFamily="18" charset="0"/>
            </a:endParaRPr>
          </a:p>
        </p:txBody>
      </p:sp>
      <p:sp>
        <p:nvSpPr>
          <p:cNvPr id="7" name="Text Placeholder 6"/>
          <p:cNvSpPr>
            <a:spLocks noGrp="1"/>
          </p:cNvSpPr>
          <p:nvPr>
            <p:ph type="body" sz="quarter" idx="13"/>
          </p:nvPr>
        </p:nvSpPr>
        <p:spPr>
          <a:xfrm>
            <a:off x="152400" y="457200"/>
            <a:ext cx="3124200" cy="3581400"/>
          </a:xfrm>
          <a:ln/>
        </p:spPr>
        <p:style>
          <a:lnRef idx="2">
            <a:schemeClr val="dk1"/>
          </a:lnRef>
          <a:fillRef idx="1002">
            <a:schemeClr val="lt1"/>
          </a:fillRef>
          <a:effectRef idx="0">
            <a:schemeClr val="dk1"/>
          </a:effectRef>
          <a:fontRef idx="minor">
            <a:schemeClr val="dk1"/>
          </a:fontRef>
        </p:style>
        <p:txBody>
          <a:bodyPr>
            <a:normAutofit fontScale="25000" lnSpcReduction="20000"/>
          </a:bodyPr>
          <a:lstStyle/>
          <a:p>
            <a:pPr>
              <a:buFont typeface="Wingdings" pitchFamily="2" charset="2"/>
              <a:buChar char="Ø"/>
            </a:pPr>
            <a:endParaRPr lang="en-US" sz="1800" dirty="0" smtClean="0">
              <a:solidFill>
                <a:schemeClr val="accent6">
                  <a:lumMod val="75000"/>
                </a:schemeClr>
              </a:solidFill>
            </a:endParaRPr>
          </a:p>
          <a:p>
            <a:pPr>
              <a:buFont typeface="Wingdings" pitchFamily="2" charset="2"/>
              <a:buChar char="Ø"/>
            </a:pPr>
            <a:r>
              <a:rPr lang="en-US" sz="8000" dirty="0" smtClean="0">
                <a:solidFill>
                  <a:schemeClr val="accent6">
                    <a:lumMod val="75000"/>
                  </a:schemeClr>
                </a:solidFill>
              </a:rPr>
              <a:t>We would like to thank you for being a part of our team in progressing our students your child.  Please make sure they read every night and complete their homework assignments.  Regular attendance is a must in order to succeed.  Check their teacher’s LEARN  Pages on a regular basis for updated information.</a:t>
            </a:r>
          </a:p>
          <a:p>
            <a:pPr>
              <a:buFont typeface="Wingdings" pitchFamily="2" charset="2"/>
              <a:buChar char="Ø"/>
            </a:pPr>
            <a:endParaRPr lang="en-US" sz="8000" dirty="0" smtClean="0"/>
          </a:p>
          <a:p>
            <a:pPr>
              <a:buFont typeface="Wingdings" pitchFamily="2" charset="2"/>
              <a:buChar char="Ø"/>
            </a:pPr>
            <a:endParaRPr lang="en-US" sz="8000" dirty="0" smtClean="0"/>
          </a:p>
          <a:p>
            <a:pPr algn="ctr"/>
            <a:endParaRPr lang="en-US" sz="8000" dirty="0" smtClean="0"/>
          </a:p>
          <a:p>
            <a:pPr algn="ctr"/>
            <a:r>
              <a:rPr lang="en-US" sz="8000" dirty="0" smtClean="0">
                <a:solidFill>
                  <a:schemeClr val="bg1"/>
                </a:solidFill>
              </a:rPr>
              <a:t>If we work</a:t>
            </a:r>
            <a:r>
              <a:rPr lang="en-US" sz="8000" b="1" dirty="0" smtClean="0">
                <a:solidFill>
                  <a:schemeClr val="bg1"/>
                </a:solidFill>
              </a:rPr>
              <a:t> together, </a:t>
            </a:r>
            <a:r>
              <a:rPr lang="en-US" sz="8000" dirty="0" smtClean="0">
                <a:solidFill>
                  <a:schemeClr val="bg1"/>
                </a:solidFill>
              </a:rPr>
              <a:t>every student will be prepared for their future education or employment.</a:t>
            </a:r>
            <a:endParaRPr lang="en-US" sz="8000" dirty="0">
              <a:solidFill>
                <a:schemeClr val="bg1"/>
              </a:solidFill>
            </a:endParaRPr>
          </a:p>
        </p:txBody>
      </p:sp>
    </p:spTree>
  </p:cSld>
  <p:clrMapOvr>
    <a:masterClrMapping/>
  </p:clrMapOvr>
  <p:transition advClick="0" advTm="2000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8A7EE771-4057-40DF-8743-BDEACB02185A}" type="slidenum">
              <a:rPr lang="en-US" smtClean="0"/>
              <a:pPr/>
              <a:t>2</a:t>
            </a:fld>
            <a:endParaRPr lang="en-US"/>
          </a:p>
        </p:txBody>
      </p:sp>
      <p:sp>
        <p:nvSpPr>
          <p:cNvPr id="3" name="Rectangle 2"/>
          <p:cNvSpPr/>
          <p:nvPr/>
        </p:nvSpPr>
        <p:spPr>
          <a:xfrm>
            <a:off x="381000" y="335846"/>
            <a:ext cx="8382000" cy="7201972"/>
          </a:xfrm>
          <a:prstGeom prst="rect">
            <a:avLst/>
          </a:prstGeom>
        </p:spPr>
        <p:txBody>
          <a:bodyPr wrap="square">
            <a:spAutoFit/>
          </a:bodyPr>
          <a:lstStyle/>
          <a:p>
            <a:r>
              <a:rPr lang="en-US" sz="2000" dirty="0" smtClean="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There </a:t>
            </a:r>
            <a:r>
              <a:rPr lang="en-US" sz="2000" dirty="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is, has been, and will always be a certain group of people whom inspiration visits. </a:t>
            </a:r>
            <a:r>
              <a:rPr lang="en-US" sz="2000" dirty="0" smtClean="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It’s </a:t>
            </a:r>
            <a:r>
              <a:rPr lang="en-US" sz="2000" dirty="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made up of all those who’ve consciously chosen their calling and do their job with love </a:t>
            </a:r>
            <a:r>
              <a:rPr lang="en-US" sz="2000" dirty="0" smtClean="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and </a:t>
            </a:r>
            <a:r>
              <a:rPr lang="en-US" sz="2000" dirty="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imagination....Their work becomes one continuous adventure as long as they manage </a:t>
            </a:r>
            <a:r>
              <a:rPr lang="en-US" sz="2000" dirty="0" smtClean="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to </a:t>
            </a:r>
            <a:r>
              <a:rPr lang="en-US" sz="2000" dirty="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keep discovering new challenges in it</a:t>
            </a:r>
            <a:r>
              <a:rPr lang="en-US" sz="2000" dirty="0" smtClean="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a:t>
            </a:r>
          </a:p>
          <a:p>
            <a:r>
              <a:rPr lang="en-US" sz="2000" dirty="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 </a:t>
            </a:r>
            <a:r>
              <a:rPr lang="en-US" sz="2000" dirty="0" smtClean="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    </a:t>
            </a:r>
            <a:r>
              <a:rPr lang="en-US" sz="2000" b="1" dirty="0" smtClean="0">
                <a:solidFill>
                  <a:schemeClr val="accent6">
                    <a:lumMod val="75000"/>
                  </a:schemeClr>
                </a:solidFill>
                <a:latin typeface="Batang" panose="02030600000101010101" pitchFamily="18" charset="-127"/>
                <a:ea typeface="Batang" panose="02030600000101010101" pitchFamily="18" charset="-127"/>
              </a:rPr>
              <a:t>– </a:t>
            </a:r>
            <a:r>
              <a:rPr lang="en-US" sz="2000" b="1" dirty="0" err="1">
                <a:solidFill>
                  <a:schemeClr val="accent6">
                    <a:lumMod val="75000"/>
                  </a:schemeClr>
                </a:solidFill>
                <a:latin typeface="Batang" panose="02030600000101010101" pitchFamily="18" charset="-127"/>
                <a:ea typeface="Batang" panose="02030600000101010101" pitchFamily="18" charset="-127"/>
              </a:rPr>
              <a:t>Wislawa</a:t>
            </a:r>
            <a:r>
              <a:rPr lang="en-US" sz="2000" b="1" dirty="0">
                <a:solidFill>
                  <a:schemeClr val="accent6">
                    <a:lumMod val="75000"/>
                  </a:schemeClr>
                </a:solidFill>
                <a:latin typeface="Batang" panose="02030600000101010101" pitchFamily="18" charset="-127"/>
                <a:ea typeface="Batang" panose="02030600000101010101" pitchFamily="18" charset="-127"/>
              </a:rPr>
              <a:t> </a:t>
            </a:r>
            <a:r>
              <a:rPr lang="en-US" sz="2000" b="1" dirty="0" err="1">
                <a:solidFill>
                  <a:schemeClr val="accent6">
                    <a:lumMod val="75000"/>
                  </a:schemeClr>
                </a:solidFill>
                <a:latin typeface="Batang" panose="02030600000101010101" pitchFamily="18" charset="-127"/>
                <a:ea typeface="Batang" panose="02030600000101010101" pitchFamily="18" charset="-127"/>
              </a:rPr>
              <a:t>Szymborska</a:t>
            </a:r>
            <a:r>
              <a:rPr lang="en-US" sz="2000" dirty="0">
                <a:solidFill>
                  <a:schemeClr val="accent6">
                    <a:lumMod val="75000"/>
                  </a:schemeClr>
                </a:solidFill>
                <a:latin typeface="Batang" panose="02030600000101010101" pitchFamily="18" charset="-127"/>
                <a:ea typeface="Batang" panose="02030600000101010101" pitchFamily="18" charset="-127"/>
              </a:rPr>
              <a:t>, </a:t>
            </a:r>
            <a:r>
              <a:rPr lang="en-US" sz="2000" dirty="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1996 Nobel Prize for Literature </a:t>
            </a:r>
            <a:r>
              <a:rPr lang="en-US" sz="2000" dirty="0" smtClean="0">
                <a:solidFill>
                  <a:schemeClr val="accent6">
                    <a:lumMod val="75000"/>
                  </a:schemeClr>
                </a:solidFill>
                <a:latin typeface="Batang" panose="02030600000101010101" pitchFamily="18" charset="-127"/>
                <a:ea typeface="Batang" panose="02030600000101010101" pitchFamily="18" charset="-127"/>
                <a:cs typeface="Arabic Typesetting" panose="03020402040406030203" pitchFamily="66" charset="-78"/>
              </a:rPr>
              <a:t>Lecture</a:t>
            </a:r>
          </a:p>
          <a:p>
            <a:endParaRPr lang="en-US" dirty="0" smtClean="0"/>
          </a:p>
          <a:p>
            <a:endParaRPr lang="en-US" dirty="0"/>
          </a:p>
          <a:p>
            <a:endParaRPr lang="en-US" dirty="0" smtClean="0"/>
          </a:p>
          <a:p>
            <a:endParaRPr lang="en-US" dirty="0" smtClean="0"/>
          </a:p>
          <a:p>
            <a:endParaRPr lang="en-US" dirty="0"/>
          </a:p>
          <a:p>
            <a:endParaRPr lang="en-US" dirty="0"/>
          </a:p>
          <a:p>
            <a:r>
              <a:rPr lang="en-US" sz="2400" b="1" dirty="0">
                <a:solidFill>
                  <a:schemeClr val="accent6">
                    <a:lumMod val="75000"/>
                  </a:schemeClr>
                </a:solidFill>
              </a:rPr>
              <a:t>Why do I teach? </a:t>
            </a:r>
            <a:r>
              <a:rPr lang="en-US" sz="2400" dirty="0">
                <a:solidFill>
                  <a:schemeClr val="accent6">
                    <a:lumMod val="75000"/>
                  </a:schemeClr>
                </a:solidFill>
              </a:rPr>
              <a:t>Here I borrow from a poet. Teaching is my chosen calling, a calling I strive to undertake with </a:t>
            </a:r>
            <a:r>
              <a:rPr lang="en-US" sz="2400" dirty="0" smtClean="0">
                <a:solidFill>
                  <a:schemeClr val="accent6">
                    <a:lumMod val="75000"/>
                  </a:schemeClr>
                </a:solidFill>
              </a:rPr>
              <a:t>love </a:t>
            </a:r>
            <a:r>
              <a:rPr lang="en-US" sz="2400" dirty="0">
                <a:solidFill>
                  <a:schemeClr val="accent6">
                    <a:lumMod val="75000"/>
                  </a:schemeClr>
                </a:solidFill>
              </a:rPr>
              <a:t>and imagination, and from </a:t>
            </a:r>
            <a:r>
              <a:rPr lang="en-US" sz="2400" dirty="0" smtClean="0">
                <a:solidFill>
                  <a:schemeClr val="accent6">
                    <a:lumMod val="75000"/>
                  </a:schemeClr>
                </a:solidFill>
              </a:rPr>
              <a:t>a </a:t>
            </a:r>
            <a:r>
              <a:rPr lang="en-US" sz="2400" dirty="0">
                <a:solidFill>
                  <a:schemeClr val="accent6">
                    <a:lumMod val="75000"/>
                  </a:schemeClr>
                </a:solidFill>
              </a:rPr>
              <a:t>relatively </a:t>
            </a:r>
            <a:r>
              <a:rPr lang="en-US" sz="2400" dirty="0" smtClean="0">
                <a:solidFill>
                  <a:schemeClr val="accent6">
                    <a:lumMod val="75000"/>
                  </a:schemeClr>
                </a:solidFill>
              </a:rPr>
              <a:t>retired teacher</a:t>
            </a:r>
            <a:r>
              <a:rPr lang="en-US" sz="2400" dirty="0">
                <a:solidFill>
                  <a:schemeClr val="accent6">
                    <a:lumMod val="75000"/>
                  </a:schemeClr>
                </a:solidFill>
              </a:rPr>
              <a:t>, </a:t>
            </a:r>
            <a:r>
              <a:rPr lang="en-US" sz="2400" dirty="0" smtClean="0">
                <a:solidFill>
                  <a:schemeClr val="accent6">
                    <a:lumMod val="75000"/>
                  </a:schemeClr>
                </a:solidFill>
              </a:rPr>
              <a:t>I still </a:t>
            </a:r>
            <a:r>
              <a:rPr lang="en-US" sz="2400" dirty="0">
                <a:solidFill>
                  <a:schemeClr val="accent6">
                    <a:lumMod val="75000"/>
                  </a:schemeClr>
                </a:solidFill>
              </a:rPr>
              <a:t>want to be that teacher who, even after decades in the classroom, still leaves each session asking </a:t>
            </a:r>
            <a:r>
              <a:rPr lang="en-US" sz="2400" dirty="0" smtClean="0">
                <a:solidFill>
                  <a:schemeClr val="accent6">
                    <a:lumMod val="75000"/>
                  </a:schemeClr>
                </a:solidFill>
              </a:rPr>
              <a:t>how </a:t>
            </a:r>
            <a:r>
              <a:rPr lang="en-US" sz="2400" dirty="0">
                <a:solidFill>
                  <a:schemeClr val="accent6">
                    <a:lumMod val="75000"/>
                  </a:schemeClr>
                </a:solidFill>
              </a:rPr>
              <a:t>the next might be better, how to better engage and inspire this unique set of students. </a:t>
            </a:r>
            <a:endParaRPr lang="en-US" sz="2400" dirty="0" smtClean="0">
              <a:solidFill>
                <a:schemeClr val="accent6">
                  <a:lumMod val="75000"/>
                </a:schemeClr>
              </a:solidFill>
            </a:endParaRPr>
          </a:p>
          <a:p>
            <a:endParaRPr lang="en-US" dirty="0"/>
          </a:p>
          <a:p>
            <a:endParaRPr lang="en-US" dirty="0" smtClean="0"/>
          </a:p>
          <a:p>
            <a:endParaRPr lang="en-US" dirty="0"/>
          </a:p>
          <a:p>
            <a:endParaRPr lang="en-US" dirty="0" smtClean="0"/>
          </a:p>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2386330" cy="1471613"/>
          </a:xfrm>
          <a:prstGeom prst="rect">
            <a:avLst/>
          </a:prstGeom>
          <a:ln w="9525">
            <a:solidFill>
              <a:schemeClr val="accent6">
                <a:lumMod val="75000"/>
              </a:schemeClr>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2290508"/>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92500" lnSpcReduction="20000"/>
          </a:bodyPr>
          <a:lstStyle/>
          <a:p>
            <a:fld id="{8A7EE771-4057-40DF-8743-BDEACB02185A}" type="slidenum">
              <a:rPr lang="en-US" smtClean="0"/>
              <a:pPr/>
              <a:t>3</a:t>
            </a:fld>
            <a:endParaRPr lang="en-US"/>
          </a:p>
        </p:txBody>
      </p:sp>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t>GOALS for 7</a:t>
            </a:r>
            <a:r>
              <a:rPr lang="en-US" sz="72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t>th</a:t>
            </a: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t> Grade</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endParaRPr>
          </a:p>
        </p:txBody>
      </p:sp>
      <p:sp>
        <p:nvSpPr>
          <p:cNvPr id="5" name="Content Placeholder 4"/>
          <p:cNvSpPr>
            <a:spLocks noGrp="1"/>
          </p:cNvSpPr>
          <p:nvPr>
            <p:ph sz="quarter" idx="13"/>
          </p:nvPr>
        </p:nvSpPr>
        <p:spPr>
          <a:xfrm>
            <a:off x="457201" y="1298448"/>
            <a:ext cx="8412480" cy="2892552"/>
          </a:xfrm>
        </p:spPr>
        <p:txBody>
          <a:bodyPr/>
          <a:lstStyle/>
          <a:p>
            <a:endParaRPr lang="en-US" dirty="0" smtClean="0">
              <a:solidFill>
                <a:schemeClr val="accent5">
                  <a:lumMod val="60000"/>
                  <a:lumOff val="40000"/>
                </a:schemeClr>
              </a:solidFill>
            </a:endParaRPr>
          </a:p>
          <a:p>
            <a:pPr>
              <a:buFont typeface="Wingdings" pitchFamily="2" charset="2"/>
              <a:buChar char="Ø"/>
            </a:pPr>
            <a:r>
              <a:rPr lang="en-US" sz="3200" dirty="0" smtClean="0">
                <a:solidFill>
                  <a:schemeClr val="accent6">
                    <a:lumMod val="75000"/>
                  </a:schemeClr>
                </a:solidFill>
              </a:rPr>
              <a:t>This course aims to support students as they improve their </a:t>
            </a:r>
            <a:r>
              <a:rPr lang="en-US" sz="3200" b="1" i="1" u="sng" dirty="0" smtClean="0">
                <a:solidFill>
                  <a:schemeClr val="accent6">
                    <a:lumMod val="75000"/>
                  </a:schemeClr>
                </a:solidFill>
              </a:rPr>
              <a:t>Reading and Writing </a:t>
            </a:r>
            <a:r>
              <a:rPr lang="en-US" sz="3200" dirty="0" smtClean="0">
                <a:solidFill>
                  <a:schemeClr val="accent6">
                    <a:lumMod val="75000"/>
                  </a:schemeClr>
                </a:solidFill>
              </a:rPr>
              <a:t>skills and work toward mastery of  Language Arts Common Core State Standards.  </a:t>
            </a:r>
            <a:endParaRPr lang="en-US" sz="3200" dirty="0">
              <a:solidFill>
                <a:schemeClr val="accent6">
                  <a:lumMod val="75000"/>
                </a:schemeClr>
              </a:solidFill>
            </a:endParaRPr>
          </a:p>
        </p:txBody>
      </p:sp>
      <p:pic>
        <p:nvPicPr>
          <p:cNvPr id="9223" name="Picture 7" descr="C:\Users\lettiea\AppData\Local\Microsoft\Windows\Temporary Internet Files\Content.IE5\FSKPZ6OE\MM900041016[1].gif"/>
          <p:cNvPicPr>
            <a:picLocks noChangeAspect="1" noChangeArrowheads="1" noCrop="1"/>
          </p:cNvPicPr>
          <p:nvPr/>
        </p:nvPicPr>
        <p:blipFill>
          <a:blip r:embed="rId2" cstate="print"/>
          <a:srcRect/>
          <a:stretch>
            <a:fillRect/>
          </a:stretch>
        </p:blipFill>
        <p:spPr bwMode="auto">
          <a:xfrm>
            <a:off x="6019800" y="4310062"/>
            <a:ext cx="2081261" cy="1981200"/>
          </a:xfrm>
          <a:prstGeom prst="rect">
            <a:avLst/>
          </a:prstGeom>
          <a:noFill/>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25114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10000">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92500" lnSpcReduction="20000"/>
          </a:bodyPr>
          <a:lstStyle/>
          <a:p>
            <a:fld id="{8A7EE771-4057-40DF-8743-BDEACB02185A}" type="slidenum">
              <a:rPr lang="en-US" smtClean="0"/>
              <a:pPr/>
              <a:t>4</a:t>
            </a:fld>
            <a:endParaRPr lang="en-US"/>
          </a:p>
        </p:txBody>
      </p:sp>
      <p:sp>
        <p:nvSpPr>
          <p:cNvPr id="3" name="Text Placeholder 2"/>
          <p:cNvSpPr>
            <a:spLocks noGrp="1"/>
          </p:cNvSpPr>
          <p:nvPr>
            <p:ph type="subTitle" idx="1"/>
          </p:nvPr>
        </p:nvSpPr>
        <p:spPr>
          <a:xfrm>
            <a:off x="3429000" y="762000"/>
            <a:ext cx="5715000" cy="6096000"/>
          </a:xfrm>
        </p:spPr>
        <p:txBody>
          <a:bodyPr>
            <a:normAutofit/>
          </a:bodyPr>
          <a:lstStyle/>
          <a:p>
            <a:r>
              <a:rPr lang="en-US" b="1" dirty="0" smtClean="0">
                <a:solidFill>
                  <a:schemeClr val="accent6">
                    <a:lumMod val="75000"/>
                  </a:schemeClr>
                </a:solidFill>
              </a:rPr>
              <a:t>Students will be expected to participate in class activities, such as:</a:t>
            </a:r>
          </a:p>
          <a:p>
            <a:pPr marL="342900" indent="-342900">
              <a:buFont typeface="Arial" panose="020B0604020202020204" pitchFamily="34" charset="0"/>
              <a:buChar char="•"/>
            </a:pPr>
            <a:r>
              <a:rPr lang="en-US" sz="2000" b="1" dirty="0" smtClean="0">
                <a:solidFill>
                  <a:schemeClr val="accent6">
                    <a:lumMod val="75000"/>
                  </a:schemeClr>
                </a:solidFill>
              </a:rPr>
              <a:t>ECAP Educational Career Action Plan</a:t>
            </a:r>
          </a:p>
          <a:p>
            <a:pPr marL="342900" indent="-342900">
              <a:buFont typeface="Arial" panose="020B0604020202020204" pitchFamily="34" charset="0"/>
              <a:buChar char="•"/>
            </a:pPr>
            <a:r>
              <a:rPr lang="en-US" sz="2000" b="1" dirty="0" smtClean="0">
                <a:solidFill>
                  <a:schemeClr val="accent6">
                    <a:lumMod val="75000"/>
                  </a:schemeClr>
                </a:solidFill>
              </a:rPr>
              <a:t>I-Ready Math &amp; Reading</a:t>
            </a:r>
          </a:p>
          <a:p>
            <a:pPr>
              <a:buFont typeface="Arial" pitchFamily="34" charset="0"/>
              <a:buChar char="•"/>
            </a:pPr>
            <a:r>
              <a:rPr lang="en-US" sz="2000" b="1" dirty="0" smtClean="0">
                <a:solidFill>
                  <a:schemeClr val="accent6">
                    <a:lumMod val="75000"/>
                  </a:schemeClr>
                </a:solidFill>
              </a:rPr>
              <a:t>   Cornell Notes</a:t>
            </a:r>
          </a:p>
          <a:p>
            <a:pPr>
              <a:buFont typeface="Arial" pitchFamily="34" charset="0"/>
              <a:buChar char="•"/>
            </a:pPr>
            <a:r>
              <a:rPr lang="en-US" sz="2000" b="1" dirty="0" smtClean="0">
                <a:solidFill>
                  <a:schemeClr val="accent6">
                    <a:lumMod val="75000"/>
                  </a:schemeClr>
                </a:solidFill>
              </a:rPr>
              <a:t>   Socratic Seminars</a:t>
            </a:r>
          </a:p>
          <a:p>
            <a:pPr>
              <a:buFont typeface="Arial" pitchFamily="34" charset="0"/>
              <a:buChar char="•"/>
            </a:pPr>
            <a:r>
              <a:rPr lang="en-US" sz="2000" b="1" dirty="0" smtClean="0">
                <a:solidFill>
                  <a:schemeClr val="accent6">
                    <a:lumMod val="75000"/>
                  </a:schemeClr>
                </a:solidFill>
              </a:rPr>
              <a:t>   Written reflections</a:t>
            </a:r>
          </a:p>
          <a:p>
            <a:pPr>
              <a:buFont typeface="Arial" pitchFamily="34" charset="0"/>
              <a:buChar char="•"/>
            </a:pPr>
            <a:r>
              <a:rPr lang="en-US" sz="2000" b="1" dirty="0" smtClean="0">
                <a:solidFill>
                  <a:schemeClr val="accent6">
                    <a:lumMod val="75000"/>
                  </a:schemeClr>
                </a:solidFill>
              </a:rPr>
              <a:t>   Class discussions </a:t>
            </a:r>
          </a:p>
          <a:p>
            <a:pPr>
              <a:buFont typeface="Arial" pitchFamily="34" charset="0"/>
              <a:buChar char="•"/>
            </a:pPr>
            <a:r>
              <a:rPr lang="en-US" sz="2000" b="1" dirty="0" smtClean="0">
                <a:solidFill>
                  <a:schemeClr val="accent6">
                    <a:lumMod val="75000"/>
                  </a:schemeClr>
                </a:solidFill>
              </a:rPr>
              <a:t>   Novel readings</a:t>
            </a:r>
          </a:p>
          <a:p>
            <a:pPr>
              <a:buFont typeface="Arial" pitchFamily="34" charset="0"/>
              <a:buChar char="•"/>
            </a:pPr>
            <a:r>
              <a:rPr lang="en-US" sz="2000" b="1" dirty="0" smtClean="0">
                <a:solidFill>
                  <a:schemeClr val="accent6">
                    <a:lumMod val="75000"/>
                  </a:schemeClr>
                </a:solidFill>
              </a:rPr>
              <a:t>   Class presentations/performance</a:t>
            </a:r>
          </a:p>
          <a:p>
            <a:pPr>
              <a:buFont typeface="Arial" pitchFamily="34" charset="0"/>
              <a:buChar char="•"/>
            </a:pPr>
            <a:r>
              <a:rPr lang="en-US" sz="2000" b="1" dirty="0" smtClean="0">
                <a:solidFill>
                  <a:schemeClr val="accent6">
                    <a:lumMod val="75000"/>
                  </a:schemeClr>
                </a:solidFill>
              </a:rPr>
              <a:t>   Collaborative activities</a:t>
            </a:r>
          </a:p>
          <a:p>
            <a:pPr>
              <a:buFont typeface="Arial" pitchFamily="34" charset="0"/>
              <a:buChar char="•"/>
            </a:pPr>
            <a:r>
              <a:rPr lang="en-US" sz="2000" b="1" dirty="0" smtClean="0">
                <a:solidFill>
                  <a:schemeClr val="accent6">
                    <a:lumMod val="75000"/>
                  </a:schemeClr>
                </a:solidFill>
              </a:rPr>
              <a:t>   Sunnyside LEARN</a:t>
            </a:r>
          </a:p>
          <a:p>
            <a:pPr>
              <a:buFont typeface="Arial" pitchFamily="34" charset="0"/>
              <a:buChar char="•"/>
            </a:pPr>
            <a:r>
              <a:rPr lang="en-US" sz="2000" b="1" dirty="0" smtClean="0">
                <a:solidFill>
                  <a:schemeClr val="accent6">
                    <a:lumMod val="75000"/>
                  </a:schemeClr>
                </a:solidFill>
              </a:rPr>
              <a:t>   Reading Plus</a:t>
            </a:r>
          </a:p>
          <a:p>
            <a:pPr>
              <a:buFont typeface="Arial" pitchFamily="34" charset="0"/>
              <a:buChar char="•"/>
            </a:pPr>
            <a:r>
              <a:rPr lang="en-US" sz="2000" b="1" dirty="0" smtClean="0">
                <a:solidFill>
                  <a:schemeClr val="accent6">
                    <a:lumMod val="75000"/>
                  </a:schemeClr>
                </a:solidFill>
              </a:rPr>
              <a:t>   Common Core State Standards</a:t>
            </a:r>
          </a:p>
          <a:p>
            <a:endParaRPr lang="en-US" dirty="0"/>
          </a:p>
        </p:txBody>
      </p:sp>
      <p:sp>
        <p:nvSpPr>
          <p:cNvPr id="2" name="Title 1"/>
          <p:cNvSpPr>
            <a:spLocks noGrp="1"/>
          </p:cNvSpPr>
          <p:nvPr>
            <p:ph type="title"/>
          </p:nvPr>
        </p:nvSpPr>
        <p:spPr>
          <a:xfrm>
            <a:off x="3657600" y="30051"/>
            <a:ext cx="5129543" cy="1295401"/>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t>COURSE REQUIREMENTS:</a:t>
            </a:r>
            <a:br>
              <a:rPr lang="en-US"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br>
            <a:endParaRPr lang="en-US"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endParaRPr>
          </a:p>
        </p:txBody>
      </p:sp>
    </p:spTree>
  </p:cSld>
  <p:clrMapOvr>
    <a:masterClrMapping/>
  </p:clrMapOvr>
  <p:transition advClick="0" advTm="15000">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fontScale="92500" lnSpcReduction="20000"/>
          </a:bodyPr>
          <a:lstStyle/>
          <a:p>
            <a:fld id="{8A7EE771-4057-40DF-8743-BDEACB02185A}" type="slidenum">
              <a:rPr lang="en-US" smtClean="0"/>
              <a:pPr/>
              <a:t>5</a:t>
            </a:fld>
            <a:endParaRPr lang="en-US"/>
          </a:p>
        </p:txBody>
      </p:sp>
      <p:sp>
        <p:nvSpPr>
          <p:cNvPr id="4" name="Title 3"/>
          <p:cNvSpPr>
            <a:spLocks noGrp="1"/>
          </p:cNvSpPr>
          <p:nvPr>
            <p:ph type="title"/>
          </p:nvPr>
        </p:nvSpPr>
        <p:spPr>
          <a:xfrm>
            <a:off x="3810000" y="304800"/>
            <a:ext cx="50292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iller" panose="04020404031007020602" pitchFamily="82" charset="0"/>
              </a:rPr>
              <a:t>   Homework:</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iller" panose="04020404031007020602" pitchFamily="82" charset="0"/>
            </a:endParaRPr>
          </a:p>
        </p:txBody>
      </p:sp>
      <p:sp>
        <p:nvSpPr>
          <p:cNvPr id="6" name="Text Placeholder 5"/>
          <p:cNvSpPr>
            <a:spLocks noGrp="1"/>
          </p:cNvSpPr>
          <p:nvPr>
            <p:ph type="body" sz="quarter" idx="13"/>
          </p:nvPr>
        </p:nvSpPr>
        <p:spPr>
          <a:xfrm>
            <a:off x="304800" y="381000"/>
            <a:ext cx="2743200" cy="5486400"/>
          </a:xfrm>
        </p:spPr>
        <p:style>
          <a:lnRef idx="0">
            <a:scrgbClr r="0" g="0" b="0"/>
          </a:lnRef>
          <a:fillRef idx="1002">
            <a:schemeClr val="lt1"/>
          </a:fillRef>
          <a:effectRef idx="0">
            <a:scrgbClr r="0" g="0" b="0"/>
          </a:effectRef>
          <a:fontRef idx="major"/>
        </p:style>
        <p:txBody>
          <a:bodyPr>
            <a:normAutofit fontScale="92500" lnSpcReduction="20000"/>
          </a:bodyPr>
          <a:lstStyle/>
          <a:p>
            <a:endParaRPr lang="en-US" b="1" dirty="0" smtClean="0">
              <a:solidFill>
                <a:schemeClr val="accent6">
                  <a:lumMod val="50000"/>
                </a:schemeClr>
              </a:solidFill>
              <a:latin typeface="Garamond" pitchFamily="18" charset="0"/>
            </a:endParaRPr>
          </a:p>
          <a:p>
            <a:r>
              <a:rPr lang="en-US" sz="2000" b="1" dirty="0" smtClean="0">
                <a:solidFill>
                  <a:schemeClr val="accent6">
                    <a:lumMod val="50000"/>
                  </a:schemeClr>
                </a:solidFill>
                <a:latin typeface="Garamond" pitchFamily="18" charset="0"/>
              </a:rPr>
              <a:t>Reading Plus students will be expected to complete a minimum of twenty minutes of reading each evening with parents acknowledging they’ve completed by signing the Reading Log form. This will be collected each Friday and recorded into the grade book.  ELA students will be required to completed ALL classroom not finished during class for homework due the following day unless instructed otherwise.</a:t>
            </a:r>
            <a:endParaRPr lang="en-US" sz="2000" b="1" dirty="0">
              <a:solidFill>
                <a:schemeClr val="accent6">
                  <a:lumMod val="50000"/>
                </a:schemeClr>
              </a:solidFill>
              <a:latin typeface="Garamond" pitchFamily="18" charset="0"/>
            </a:endParaRPr>
          </a:p>
        </p:txBody>
      </p:sp>
      <p:pic>
        <p:nvPicPr>
          <p:cNvPr id="1028" name="Picture 4" descr="C:\Users\lettiea\AppData\Local\Microsoft\Windows\Temporary Internet Files\Content.IE5\9HS0X86E\MM900288928[1].gif"/>
          <p:cNvPicPr>
            <a:picLocks noChangeAspect="1" noChangeArrowheads="1" noCrop="1"/>
          </p:cNvPicPr>
          <p:nvPr/>
        </p:nvPicPr>
        <p:blipFill>
          <a:blip r:embed="rId2" cstate="print"/>
          <a:srcRect/>
          <a:stretch>
            <a:fillRect/>
          </a:stretch>
        </p:blipFill>
        <p:spPr bwMode="auto">
          <a:xfrm>
            <a:off x="3810000" y="1905000"/>
            <a:ext cx="4800600" cy="3886200"/>
          </a:xfrm>
          <a:prstGeom prst="rect">
            <a:avLst/>
          </a:prstGeom>
          <a:ln w="228600" cap="sq" cmpd="thickThin">
            <a:solidFill>
              <a:schemeClr val="accent6">
                <a:lumMod val="50000"/>
              </a:schemeClr>
            </a:solidFill>
            <a:prstDash val="solid"/>
            <a:miter lim="800000"/>
          </a:ln>
          <a:effectLst>
            <a:innerShdw blurRad="76200">
              <a:srgbClr val="000000"/>
            </a:innerShdw>
          </a:effectLst>
        </p:spPr>
      </p:pic>
    </p:spTree>
  </p:cSld>
  <p:clrMapOvr>
    <a:masterClrMapping/>
  </p:clrMapOvr>
  <p:transition advClick="0" advTm="15000">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fontScale="92500" lnSpcReduction="20000"/>
          </a:bodyPr>
          <a:lstStyle/>
          <a:p>
            <a:fld id="{8A7EE771-4057-40DF-8743-BDEACB02185A}" type="slidenum">
              <a:rPr lang="en-US" smtClean="0"/>
              <a:pPr/>
              <a:t>6</a:t>
            </a:fld>
            <a:endParaRPr lang="en-US"/>
          </a:p>
        </p:txBody>
      </p:sp>
      <p:sp>
        <p:nvSpPr>
          <p:cNvPr id="5" name="Title 4"/>
          <p:cNvSpPr>
            <a:spLocks noGrp="1"/>
          </p:cNvSpPr>
          <p:nvPr>
            <p:ph type="title"/>
          </p:nvPr>
        </p:nvSpPr>
        <p:spPr>
          <a:xfrm>
            <a:off x="2209799" y="1"/>
            <a:ext cx="5105401" cy="685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t>    GRADING SCALE</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endParaRPr>
          </a:p>
        </p:txBody>
      </p:sp>
      <p:sp>
        <p:nvSpPr>
          <p:cNvPr id="6" name="Content Placeholder 5"/>
          <p:cNvSpPr>
            <a:spLocks noGrp="1"/>
          </p:cNvSpPr>
          <p:nvPr>
            <p:ph sz="quarter" idx="13"/>
          </p:nvPr>
        </p:nvSpPr>
        <p:spPr>
          <a:xfrm>
            <a:off x="274320" y="609600"/>
            <a:ext cx="8595360" cy="6019800"/>
          </a:xfrm>
        </p:spPr>
        <p:style>
          <a:lnRef idx="0">
            <a:scrgbClr r="0" g="0" b="0"/>
          </a:lnRef>
          <a:fillRef idx="1002">
            <a:schemeClr val="dk2"/>
          </a:fillRef>
          <a:effectRef idx="0">
            <a:scrgbClr r="0" g="0" b="0"/>
          </a:effectRef>
          <a:fontRef idx="major"/>
        </p:style>
        <p:txBody>
          <a:bodyPr>
            <a:normAutofit lnSpcReduction="10000"/>
          </a:bodyPr>
          <a:lstStyle/>
          <a:p>
            <a:pPr marL="578358" indent="-514350">
              <a:buFont typeface="Wingdings" pitchFamily="2" charset="2"/>
              <a:buChar char="v"/>
            </a:pPr>
            <a:r>
              <a:rPr lang="en-US" sz="2000" b="1" dirty="0" smtClean="0">
                <a:solidFill>
                  <a:schemeClr val="bg1">
                    <a:lumMod val="85000"/>
                  </a:schemeClr>
                </a:solidFill>
              </a:rPr>
              <a:t>A: 90%-100%         Excellent academic performance</a:t>
            </a:r>
          </a:p>
          <a:p>
            <a:pPr marL="578358" indent="-514350">
              <a:buNone/>
            </a:pPr>
            <a:endParaRPr lang="en-US" sz="2000" b="1" dirty="0" smtClean="0">
              <a:solidFill>
                <a:schemeClr val="bg1">
                  <a:lumMod val="85000"/>
                </a:schemeClr>
              </a:solidFill>
            </a:endParaRPr>
          </a:p>
          <a:p>
            <a:pPr marL="578358" indent="-514350">
              <a:buFont typeface="Wingdings" pitchFamily="2" charset="2"/>
              <a:buChar char="v"/>
            </a:pPr>
            <a:r>
              <a:rPr lang="en-US" sz="2000" b="1" dirty="0" smtClean="0">
                <a:solidFill>
                  <a:schemeClr val="bg1">
                    <a:lumMod val="85000"/>
                  </a:schemeClr>
                </a:solidFill>
              </a:rPr>
              <a:t>B:  80%-89%          Good academic performance</a:t>
            </a:r>
          </a:p>
          <a:p>
            <a:pPr marL="578358" indent="-514350">
              <a:buNone/>
            </a:pPr>
            <a:endParaRPr lang="en-US" sz="2000" b="1" dirty="0" smtClean="0">
              <a:solidFill>
                <a:schemeClr val="bg1">
                  <a:lumMod val="85000"/>
                </a:schemeClr>
              </a:solidFill>
            </a:endParaRPr>
          </a:p>
          <a:p>
            <a:pPr marL="578358" indent="-514350">
              <a:buFont typeface="Wingdings" pitchFamily="2" charset="2"/>
              <a:buChar char="v"/>
            </a:pPr>
            <a:r>
              <a:rPr lang="en-US" sz="2000" b="1" dirty="0" smtClean="0">
                <a:solidFill>
                  <a:schemeClr val="bg1">
                    <a:lumMod val="85000"/>
                  </a:schemeClr>
                </a:solidFill>
              </a:rPr>
              <a:t>C: 70%-79%          Average academic performance</a:t>
            </a:r>
          </a:p>
          <a:p>
            <a:pPr marL="578358" indent="-514350">
              <a:buNone/>
            </a:pPr>
            <a:endParaRPr lang="en-US" sz="2000" b="1" dirty="0" smtClean="0">
              <a:solidFill>
                <a:schemeClr val="bg1">
                  <a:lumMod val="85000"/>
                </a:schemeClr>
              </a:solidFill>
            </a:endParaRPr>
          </a:p>
          <a:p>
            <a:pPr marL="578358" indent="-514350">
              <a:buFont typeface="Wingdings" pitchFamily="2" charset="2"/>
              <a:buChar char="v"/>
            </a:pPr>
            <a:r>
              <a:rPr lang="en-US" sz="2000" b="1" dirty="0" smtClean="0">
                <a:solidFill>
                  <a:schemeClr val="bg1">
                    <a:lumMod val="85000"/>
                  </a:schemeClr>
                </a:solidFill>
              </a:rPr>
              <a:t>D: 60%-69%           Minimum academic performance, </a:t>
            </a:r>
          </a:p>
          <a:p>
            <a:pPr marL="578358" indent="-514350">
              <a:buNone/>
            </a:pPr>
            <a:r>
              <a:rPr lang="en-US" sz="2000" b="1" dirty="0" smtClean="0">
                <a:solidFill>
                  <a:schemeClr val="bg1">
                    <a:lumMod val="85000"/>
                  </a:schemeClr>
                </a:solidFill>
              </a:rPr>
              <a:t>                                      students may not be meeting grade level</a:t>
            </a:r>
          </a:p>
          <a:p>
            <a:pPr marL="578358" indent="-514350">
              <a:buNone/>
            </a:pPr>
            <a:r>
              <a:rPr lang="en-US" sz="2000" b="1" dirty="0" smtClean="0">
                <a:solidFill>
                  <a:schemeClr val="bg1">
                    <a:lumMod val="85000"/>
                  </a:schemeClr>
                </a:solidFill>
              </a:rPr>
              <a:t>                                      standards.</a:t>
            </a:r>
          </a:p>
          <a:p>
            <a:pPr marL="578358" indent="-514350">
              <a:buNone/>
            </a:pPr>
            <a:endParaRPr lang="en-US" sz="2000" b="1" dirty="0" smtClean="0">
              <a:solidFill>
                <a:schemeClr val="bg1">
                  <a:lumMod val="85000"/>
                </a:schemeClr>
              </a:solidFill>
            </a:endParaRPr>
          </a:p>
          <a:p>
            <a:pPr marL="578358" indent="-514350">
              <a:buFont typeface="Wingdings" pitchFamily="2" charset="2"/>
              <a:buChar char="v"/>
            </a:pPr>
            <a:r>
              <a:rPr lang="en-US" sz="2000" b="1" dirty="0" smtClean="0">
                <a:solidFill>
                  <a:schemeClr val="bg1">
                    <a:lumMod val="85000"/>
                  </a:schemeClr>
                </a:solidFill>
              </a:rPr>
              <a:t>F:  59% &amp; below   Unacceptable academic performance,</a:t>
            </a:r>
          </a:p>
          <a:p>
            <a:pPr marL="578358" indent="-514350">
              <a:buNone/>
            </a:pPr>
            <a:r>
              <a:rPr lang="en-US" sz="2000" b="1" dirty="0" smtClean="0">
                <a:solidFill>
                  <a:schemeClr val="bg1">
                    <a:lumMod val="85000"/>
                  </a:schemeClr>
                </a:solidFill>
              </a:rPr>
              <a:t>                                      work not completed.</a:t>
            </a:r>
          </a:p>
          <a:p>
            <a:pPr marL="578358" indent="-514350">
              <a:buNone/>
            </a:pPr>
            <a:r>
              <a:rPr lang="en-US" sz="2000" b="1" dirty="0" smtClean="0">
                <a:solidFill>
                  <a:schemeClr val="accent6">
                    <a:lumMod val="60000"/>
                    <a:lumOff val="40000"/>
                  </a:schemeClr>
                </a:solidFill>
              </a:rPr>
              <a:t>Based on 40% Assessments</a:t>
            </a:r>
          </a:p>
          <a:p>
            <a:pPr marL="578358" indent="-514350">
              <a:buNone/>
            </a:pPr>
            <a:r>
              <a:rPr lang="en-US" sz="2000" b="1" dirty="0">
                <a:solidFill>
                  <a:schemeClr val="accent6">
                    <a:lumMod val="60000"/>
                    <a:lumOff val="40000"/>
                  </a:schemeClr>
                </a:solidFill>
              </a:rPr>
              <a:t> </a:t>
            </a:r>
            <a:r>
              <a:rPr lang="en-US" sz="2000" b="1" dirty="0" smtClean="0">
                <a:solidFill>
                  <a:schemeClr val="accent6">
                    <a:lumMod val="60000"/>
                    <a:lumOff val="40000"/>
                  </a:schemeClr>
                </a:solidFill>
              </a:rPr>
              <a:t>                  30% Projects</a:t>
            </a:r>
          </a:p>
          <a:p>
            <a:pPr marL="578358" indent="-514350">
              <a:buNone/>
            </a:pPr>
            <a:r>
              <a:rPr lang="en-US" sz="2000" b="1" dirty="0">
                <a:solidFill>
                  <a:schemeClr val="accent6">
                    <a:lumMod val="60000"/>
                    <a:lumOff val="40000"/>
                  </a:schemeClr>
                </a:solidFill>
              </a:rPr>
              <a:t> </a:t>
            </a:r>
            <a:r>
              <a:rPr lang="en-US" sz="2000" b="1" dirty="0" smtClean="0">
                <a:solidFill>
                  <a:schemeClr val="accent6">
                    <a:lumMod val="60000"/>
                    <a:lumOff val="40000"/>
                  </a:schemeClr>
                </a:solidFill>
              </a:rPr>
              <a:t>                  10% Homework</a:t>
            </a:r>
          </a:p>
          <a:p>
            <a:pPr marL="578358" indent="-514350">
              <a:buNone/>
            </a:pPr>
            <a:r>
              <a:rPr lang="en-US" sz="2000" b="1" dirty="0">
                <a:solidFill>
                  <a:schemeClr val="accent6">
                    <a:lumMod val="60000"/>
                    <a:lumOff val="40000"/>
                  </a:schemeClr>
                </a:solidFill>
              </a:rPr>
              <a:t> </a:t>
            </a:r>
            <a:r>
              <a:rPr lang="en-US" sz="2000" b="1" dirty="0" smtClean="0">
                <a:solidFill>
                  <a:schemeClr val="accent6">
                    <a:lumMod val="60000"/>
                    <a:lumOff val="40000"/>
                  </a:schemeClr>
                </a:solidFill>
              </a:rPr>
              <a:t>                  10% Quizzes     </a:t>
            </a:r>
          </a:p>
          <a:p>
            <a:pPr marL="578358" indent="-514350">
              <a:buNone/>
            </a:pPr>
            <a:r>
              <a:rPr lang="en-US" sz="2000" b="1" dirty="0">
                <a:solidFill>
                  <a:schemeClr val="accent6">
                    <a:lumMod val="60000"/>
                    <a:lumOff val="40000"/>
                  </a:schemeClr>
                </a:solidFill>
              </a:rPr>
              <a:t> </a:t>
            </a:r>
            <a:r>
              <a:rPr lang="en-US" sz="2000" b="1" dirty="0" smtClean="0">
                <a:solidFill>
                  <a:schemeClr val="accent6">
                    <a:lumMod val="60000"/>
                    <a:lumOff val="40000"/>
                  </a:schemeClr>
                </a:solidFill>
              </a:rPr>
              <a:t>                  10% Test</a:t>
            </a:r>
          </a:p>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876800"/>
            <a:ext cx="4744720" cy="14595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cSld>
  <p:clrMapOvr>
    <a:masterClrMapping/>
  </p:clrMapOvr>
  <p:transition advClick="0" advTm="10000">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fontScale="92500" lnSpcReduction="20000"/>
          </a:bodyPr>
          <a:lstStyle/>
          <a:p>
            <a:fld id="{8A7EE771-4057-40DF-8743-BDEACB02185A}" type="slidenum">
              <a:rPr lang="en-US" smtClean="0"/>
              <a:pPr/>
              <a:t>7</a:t>
            </a:fld>
            <a:endParaRPr lang="en-US"/>
          </a:p>
        </p:txBody>
      </p:sp>
      <p:sp>
        <p:nvSpPr>
          <p:cNvPr id="4" name="Title 3"/>
          <p:cNvSpPr>
            <a:spLocks noGrp="1"/>
          </p:cNvSpPr>
          <p:nvPr>
            <p:ph type="title"/>
          </p:nvPr>
        </p:nvSpPr>
        <p:spPr>
          <a:xfrm>
            <a:off x="4114800" y="76200"/>
            <a:ext cx="4739640" cy="9906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t>Grading  continues: </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endParaRPr>
          </a:p>
        </p:txBody>
      </p:sp>
      <p:sp>
        <p:nvSpPr>
          <p:cNvPr id="5" name="Content Placeholder 4"/>
          <p:cNvSpPr>
            <a:spLocks noGrp="1"/>
          </p:cNvSpPr>
          <p:nvPr>
            <p:ph sz="quarter" idx="14"/>
          </p:nvPr>
        </p:nvSpPr>
        <p:spPr>
          <a:xfrm>
            <a:off x="4191000" y="1600200"/>
            <a:ext cx="4206025" cy="4160354"/>
          </a:xfrm>
        </p:spPr>
        <p:txBody>
          <a:bodyPr>
            <a:normAutofit fontScale="92500" lnSpcReduction="10000"/>
          </a:bodyPr>
          <a:lstStyle/>
          <a:p>
            <a:pPr marL="578358" indent="-514350">
              <a:buFont typeface="+mj-lt"/>
              <a:buAutoNum type="arabicParenR"/>
            </a:pPr>
            <a:r>
              <a:rPr lang="en-US" dirty="0" smtClean="0">
                <a:solidFill>
                  <a:schemeClr val="accent6">
                    <a:lumMod val="75000"/>
                  </a:schemeClr>
                </a:solidFill>
              </a:rPr>
              <a:t>Home/Class work   </a:t>
            </a:r>
          </a:p>
          <a:p>
            <a:pPr marL="578358" indent="-514350">
              <a:buFont typeface="+mj-lt"/>
              <a:buAutoNum type="arabicParenR"/>
            </a:pPr>
            <a:r>
              <a:rPr lang="en-US" dirty="0" smtClean="0">
                <a:solidFill>
                  <a:schemeClr val="accent6">
                    <a:lumMod val="75000"/>
                  </a:schemeClr>
                </a:solidFill>
              </a:rPr>
              <a:t>Group work</a:t>
            </a:r>
          </a:p>
          <a:p>
            <a:pPr marL="578358" indent="-514350">
              <a:buFont typeface="+mj-lt"/>
              <a:buAutoNum type="arabicParenR"/>
            </a:pPr>
            <a:r>
              <a:rPr lang="en-US" dirty="0" smtClean="0">
                <a:solidFill>
                  <a:schemeClr val="accent6">
                    <a:lumMod val="75000"/>
                  </a:schemeClr>
                </a:solidFill>
              </a:rPr>
              <a:t>Test &amp; Quizzes</a:t>
            </a:r>
          </a:p>
          <a:p>
            <a:pPr marL="578358" indent="-514350">
              <a:buFont typeface="+mj-lt"/>
              <a:buAutoNum type="arabicParenR"/>
            </a:pPr>
            <a:r>
              <a:rPr lang="en-US" dirty="0" smtClean="0">
                <a:solidFill>
                  <a:schemeClr val="accent6">
                    <a:lumMod val="75000"/>
                  </a:schemeClr>
                </a:solidFill>
              </a:rPr>
              <a:t>Cornell Note tests</a:t>
            </a:r>
          </a:p>
          <a:p>
            <a:pPr marL="578358" indent="-514350">
              <a:buFont typeface="+mj-lt"/>
              <a:buAutoNum type="arabicParenR"/>
            </a:pPr>
            <a:r>
              <a:rPr lang="en-US" dirty="0" smtClean="0">
                <a:solidFill>
                  <a:schemeClr val="accent6">
                    <a:lumMod val="75000"/>
                  </a:schemeClr>
                </a:solidFill>
              </a:rPr>
              <a:t>Projects</a:t>
            </a:r>
          </a:p>
          <a:p>
            <a:pPr marL="578358" indent="-514350">
              <a:buFont typeface="+mj-lt"/>
              <a:buAutoNum type="arabicParenR"/>
            </a:pPr>
            <a:r>
              <a:rPr lang="en-US" dirty="0" smtClean="0">
                <a:solidFill>
                  <a:schemeClr val="accent6">
                    <a:lumMod val="75000"/>
                  </a:schemeClr>
                </a:solidFill>
              </a:rPr>
              <a:t>Essays reflecting various texts</a:t>
            </a:r>
          </a:p>
          <a:p>
            <a:pPr marL="578358" indent="-514350">
              <a:buFont typeface="+mj-lt"/>
              <a:buAutoNum type="arabicParenR"/>
            </a:pPr>
            <a:r>
              <a:rPr lang="en-US" dirty="0" smtClean="0">
                <a:solidFill>
                  <a:schemeClr val="accent6">
                    <a:lumMod val="75000"/>
                  </a:schemeClr>
                </a:solidFill>
              </a:rPr>
              <a:t>Class participation</a:t>
            </a:r>
          </a:p>
          <a:p>
            <a:pPr marL="578358" indent="-514350">
              <a:buFont typeface="+mj-lt"/>
              <a:buAutoNum type="arabicParenR"/>
            </a:pPr>
            <a:r>
              <a:rPr lang="en-US" dirty="0" smtClean="0">
                <a:solidFill>
                  <a:schemeClr val="accent6">
                    <a:lumMod val="75000"/>
                  </a:schemeClr>
                </a:solidFill>
              </a:rPr>
              <a:t>Sunnyside </a:t>
            </a:r>
            <a:r>
              <a:rPr lang="en-US" b="1" dirty="0" smtClean="0">
                <a:solidFill>
                  <a:schemeClr val="accent6">
                    <a:lumMod val="75000"/>
                  </a:schemeClr>
                </a:solidFill>
              </a:rPr>
              <a:t>LEARN</a:t>
            </a:r>
          </a:p>
          <a:p>
            <a:pPr marL="578358" indent="-514350">
              <a:buFont typeface="+mj-lt"/>
              <a:buAutoNum type="arabicParenR"/>
            </a:pPr>
            <a:r>
              <a:rPr lang="en-US" dirty="0" smtClean="0">
                <a:solidFill>
                  <a:schemeClr val="accent6">
                    <a:lumMod val="75000"/>
                  </a:schemeClr>
                </a:solidFill>
              </a:rPr>
              <a:t>Reading Plus</a:t>
            </a:r>
          </a:p>
          <a:p>
            <a:pPr marL="578358" indent="-514350">
              <a:buFont typeface="+mj-lt"/>
              <a:buAutoNum type="arabicParenR"/>
            </a:pPr>
            <a:r>
              <a:rPr lang="en-US" dirty="0" smtClean="0">
                <a:solidFill>
                  <a:schemeClr val="accent6">
                    <a:lumMod val="75000"/>
                  </a:schemeClr>
                </a:solidFill>
              </a:rPr>
              <a:t>Socratic Seminars</a:t>
            </a:r>
          </a:p>
          <a:p>
            <a:pPr marL="578358" indent="-514350">
              <a:buFont typeface="+mj-lt"/>
              <a:buAutoNum type="arabicParenR"/>
            </a:pPr>
            <a:r>
              <a:rPr lang="en-US" dirty="0" err="1" smtClean="0">
                <a:solidFill>
                  <a:schemeClr val="accent6">
                    <a:lumMod val="75000"/>
                  </a:schemeClr>
                </a:solidFill>
              </a:rPr>
              <a:t>i</a:t>
            </a:r>
            <a:r>
              <a:rPr lang="en-US" dirty="0" smtClean="0">
                <a:solidFill>
                  <a:schemeClr val="accent6">
                    <a:lumMod val="75000"/>
                  </a:schemeClr>
                </a:solidFill>
              </a:rPr>
              <a:t>-Ready Math &amp; Reading</a:t>
            </a:r>
          </a:p>
          <a:p>
            <a:pPr marL="578358" indent="-514350">
              <a:buFont typeface="+mj-lt"/>
              <a:buAutoNum type="arabicParenR"/>
            </a:pPr>
            <a:r>
              <a:rPr lang="en-US" dirty="0" smtClean="0">
                <a:solidFill>
                  <a:schemeClr val="accent6">
                    <a:lumMod val="75000"/>
                  </a:schemeClr>
                </a:solidFill>
              </a:rPr>
              <a:t>Digital Drivers Lessons</a:t>
            </a:r>
          </a:p>
        </p:txBody>
      </p:sp>
      <p:sp>
        <p:nvSpPr>
          <p:cNvPr id="6" name="Text Placeholder 5"/>
          <p:cNvSpPr>
            <a:spLocks noGrp="1"/>
          </p:cNvSpPr>
          <p:nvPr>
            <p:ph type="body" sz="half" idx="2"/>
          </p:nvPr>
        </p:nvSpPr>
        <p:spPr>
          <a:xfrm>
            <a:off x="533400" y="533400"/>
            <a:ext cx="2438400" cy="5636057"/>
          </a:xfrm>
        </p:spPr>
        <p:style>
          <a:lnRef idx="0">
            <a:scrgbClr r="0" g="0" b="0"/>
          </a:lnRef>
          <a:fillRef idx="1002">
            <a:schemeClr val="lt1"/>
          </a:fillRef>
          <a:effectRef idx="0">
            <a:scrgbClr r="0" g="0" b="0"/>
          </a:effectRef>
          <a:fontRef idx="major"/>
        </p:style>
        <p:txBody>
          <a:bodyPr>
            <a:noAutofit/>
          </a:bodyPr>
          <a:lstStyle/>
          <a:p>
            <a:r>
              <a:rPr lang="en-US" sz="2400" dirty="0" smtClean="0">
                <a:solidFill>
                  <a:schemeClr val="accent6">
                    <a:lumMod val="75000"/>
                  </a:schemeClr>
                </a:solidFill>
              </a:rPr>
              <a:t>Student grades will be computed using total points.  The final grade for each grading period (progress &amp; quarter) will be based on various methods of assessment.  These include but are not limited to the following:</a:t>
            </a:r>
            <a:endParaRPr lang="en-US" sz="2400" dirty="0">
              <a:solidFill>
                <a:schemeClr val="accent6">
                  <a:lumMod val="75000"/>
                </a:scheme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8945" y="4800600"/>
            <a:ext cx="1511229" cy="1524000"/>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advClick="0" advTm="18000">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92500" lnSpcReduction="20000"/>
          </a:bodyPr>
          <a:lstStyle/>
          <a:p>
            <a:fld id="{8A7EE771-4057-40DF-8743-BDEACB02185A}" type="slidenum">
              <a:rPr lang="en-US" smtClean="0"/>
              <a:pPr/>
              <a:t>8</a:t>
            </a:fld>
            <a:endParaRPr lang="en-US"/>
          </a:p>
        </p:txBody>
      </p:sp>
      <p:sp>
        <p:nvSpPr>
          <p:cNvPr id="5" name="Text Placeholder 4"/>
          <p:cNvSpPr>
            <a:spLocks noGrp="1"/>
          </p:cNvSpPr>
          <p:nvPr>
            <p:ph type="subTitle" idx="1"/>
          </p:nvPr>
        </p:nvSpPr>
        <p:spPr>
          <a:xfrm>
            <a:off x="3962400" y="838200"/>
            <a:ext cx="4800600" cy="5791200"/>
          </a:xfrm>
        </p:spPr>
        <p:txBody>
          <a:bodyPr>
            <a:normAutofit fontScale="85000" lnSpcReduction="20000"/>
          </a:bodyPr>
          <a:lstStyle/>
          <a:p>
            <a:r>
              <a:rPr lang="en-US" dirty="0" smtClean="0">
                <a:solidFill>
                  <a:schemeClr val="accent6">
                    <a:lumMod val="75000"/>
                  </a:schemeClr>
                </a:solidFill>
              </a:rPr>
              <a:t>Students will regularly be required to:</a:t>
            </a:r>
          </a:p>
          <a:p>
            <a:pPr marL="512064" indent="-457200">
              <a:buFont typeface="Wingdings" pitchFamily="2" charset="2"/>
              <a:buChar char="Ø"/>
            </a:pPr>
            <a:r>
              <a:rPr lang="en-US" dirty="0" smtClean="0">
                <a:solidFill>
                  <a:schemeClr val="accent6">
                    <a:lumMod val="75000"/>
                  </a:schemeClr>
                </a:solidFill>
              </a:rPr>
              <a:t>Read a variety of library books</a:t>
            </a:r>
          </a:p>
          <a:p>
            <a:pPr marL="512064" indent="-457200">
              <a:buFont typeface="Wingdings" pitchFamily="2" charset="2"/>
              <a:buChar char="Ø"/>
            </a:pPr>
            <a:r>
              <a:rPr lang="en-US" dirty="0" smtClean="0">
                <a:solidFill>
                  <a:schemeClr val="accent6">
                    <a:lumMod val="75000"/>
                  </a:schemeClr>
                </a:solidFill>
              </a:rPr>
              <a:t>Participate in Project Base Learning</a:t>
            </a:r>
          </a:p>
          <a:p>
            <a:pPr marL="512064" indent="-457200">
              <a:buFont typeface="Wingdings" pitchFamily="2" charset="2"/>
              <a:buChar char="Ø"/>
            </a:pPr>
            <a:r>
              <a:rPr lang="en-US" dirty="0" smtClean="0">
                <a:solidFill>
                  <a:schemeClr val="accent6">
                    <a:lumMod val="75000"/>
                  </a:schemeClr>
                </a:solidFill>
              </a:rPr>
              <a:t>Create fully developed essays using the writing process and six-traits.</a:t>
            </a:r>
          </a:p>
          <a:p>
            <a:pPr marL="512064" indent="-457200">
              <a:buFont typeface="Wingdings" pitchFamily="2" charset="2"/>
              <a:buChar char="Ø"/>
            </a:pPr>
            <a:r>
              <a:rPr lang="en-US" dirty="0" smtClean="0">
                <a:solidFill>
                  <a:schemeClr val="accent6">
                    <a:lumMod val="75000"/>
                  </a:schemeClr>
                </a:solidFill>
              </a:rPr>
              <a:t>Complete oral presentations as a part of assessments.</a:t>
            </a:r>
          </a:p>
          <a:p>
            <a:pPr marL="512064" indent="-457200"/>
            <a:endParaRPr lang="en-US" dirty="0" smtClean="0">
              <a:solidFill>
                <a:schemeClr val="accent6">
                  <a:lumMod val="75000"/>
                </a:schemeClr>
              </a:solidFill>
            </a:endParaRPr>
          </a:p>
          <a:p>
            <a:pPr marL="512064" indent="-457200"/>
            <a:r>
              <a:rPr lang="en-US" dirty="0" smtClean="0">
                <a:solidFill>
                  <a:schemeClr val="accent6">
                    <a:lumMod val="75000"/>
                  </a:schemeClr>
                </a:solidFill>
              </a:rPr>
              <a:t>Students are expected to follow the rules as stated on the board as well as in the LEARN.</a:t>
            </a:r>
          </a:p>
          <a:p>
            <a:pPr marL="512064" indent="-457200"/>
            <a:endParaRPr lang="en-US" dirty="0" smtClean="0">
              <a:solidFill>
                <a:schemeClr val="accent6">
                  <a:lumMod val="75000"/>
                </a:schemeClr>
              </a:solidFill>
            </a:endParaRPr>
          </a:p>
          <a:p>
            <a:pPr marL="512064" indent="-457200">
              <a:buFont typeface="Wingdings" pitchFamily="2" charset="2"/>
              <a:buChar char="Ø"/>
            </a:pPr>
            <a:r>
              <a:rPr lang="en-US" dirty="0" smtClean="0">
                <a:solidFill>
                  <a:schemeClr val="accent6">
                    <a:lumMod val="75000"/>
                  </a:schemeClr>
                </a:solidFill>
              </a:rPr>
              <a:t>Behavior violations are documented and may result in detention, parent conference, or referred to school prevention specialist.</a:t>
            </a:r>
          </a:p>
          <a:p>
            <a:pPr marL="512064" indent="-457200">
              <a:buFont typeface="Wingdings" pitchFamily="2" charset="2"/>
              <a:buChar char="Ø"/>
            </a:pPr>
            <a:endParaRPr lang="en-US" dirty="0"/>
          </a:p>
        </p:txBody>
      </p:sp>
      <p:sp>
        <p:nvSpPr>
          <p:cNvPr id="4" name="Title 3"/>
          <p:cNvSpPr>
            <a:spLocks noGrp="1"/>
          </p:cNvSpPr>
          <p:nvPr>
            <p:ph type="title"/>
          </p:nvPr>
        </p:nvSpPr>
        <p:spPr>
          <a:xfrm>
            <a:off x="3581400" y="76200"/>
            <a:ext cx="5129543" cy="9906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rPr>
              <a:t>EXPECTATIONS:</a:t>
            </a:r>
            <a:endParaRPr lang="en-US"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ootlight MT Light" panose="0204060206030A020304" pitchFamily="18" charset="0"/>
            </a:endParaRPr>
          </a:p>
        </p:txBody>
      </p:sp>
    </p:spTree>
  </p:cSld>
  <p:clrMapOvr>
    <a:masterClrMapping/>
  </p:clrMapOvr>
  <p:transition advClick="0" advTm="15000">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fontScale="92500" lnSpcReduction="20000"/>
          </a:bodyPr>
          <a:lstStyle/>
          <a:p>
            <a:fld id="{8A7EE771-4057-40DF-8743-BDEACB02185A}" type="slidenum">
              <a:rPr lang="en-US" smtClean="0"/>
              <a:pPr/>
              <a:t>9</a:t>
            </a:fld>
            <a:endParaRPr lang="en-US"/>
          </a:p>
        </p:txBody>
      </p:sp>
      <p:sp>
        <p:nvSpPr>
          <p:cNvPr id="4" name="Title 3"/>
          <p:cNvSpPr>
            <a:spLocks noGrp="1"/>
          </p:cNvSpPr>
          <p:nvPr>
            <p:ph type="title"/>
          </p:nvPr>
        </p:nvSpPr>
        <p:spPr/>
        <p:txBody>
          <a:bodyPr/>
          <a:lstStyle/>
          <a:p>
            <a:pPr algn="ctr"/>
            <a:r>
              <a:rPr lang="en-US" b="1"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Footlight MT Light" panose="0204060206030A020304" pitchFamily="18" charset="0"/>
              </a:rPr>
              <a:t>STUDENT LEARNING</a:t>
            </a:r>
            <a:endParaRPr lang="en-US" b="1"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Footlight MT Light" panose="0204060206030A020304" pitchFamily="18" charset="0"/>
            </a:endParaRPr>
          </a:p>
        </p:txBody>
      </p:sp>
      <p:sp>
        <p:nvSpPr>
          <p:cNvPr id="5" name="Content Placeholder 4"/>
          <p:cNvSpPr>
            <a:spLocks noGrp="1"/>
          </p:cNvSpPr>
          <p:nvPr>
            <p:ph sz="quarter" idx="13"/>
          </p:nvPr>
        </p:nvSpPr>
        <p:spPr>
          <a:xfrm>
            <a:off x="276224" y="1298448"/>
            <a:ext cx="8334375" cy="3044952"/>
          </a:xfrm>
        </p:spPr>
        <p:txBody>
          <a:bodyPr>
            <a:normAutofit fontScale="92500" lnSpcReduction="10000"/>
          </a:bodyPr>
          <a:lstStyle/>
          <a:p>
            <a:pPr algn="ctr">
              <a:buNone/>
            </a:pPr>
            <a:r>
              <a:rPr lang="en-US" sz="2800" b="1" dirty="0" smtClean="0">
                <a:solidFill>
                  <a:schemeClr val="accent6">
                    <a:lumMod val="75000"/>
                  </a:schemeClr>
                </a:solidFill>
                <a:latin typeface="Footlight MT Light" panose="0204060206030A020304" pitchFamily="18" charset="0"/>
              </a:rPr>
              <a:t>Quarter 1 </a:t>
            </a:r>
          </a:p>
          <a:p>
            <a:pPr algn="ctr">
              <a:buNone/>
            </a:pPr>
            <a:r>
              <a:rPr lang="en-US" sz="2800" b="1" dirty="0" smtClean="0">
                <a:solidFill>
                  <a:schemeClr val="accent6">
                    <a:lumMod val="75000"/>
                  </a:schemeClr>
                </a:solidFill>
                <a:latin typeface="Footlight MT Light" panose="0204060206030A020304" pitchFamily="18" charset="0"/>
              </a:rPr>
              <a:t>August ~ October 8, 2014</a:t>
            </a:r>
          </a:p>
          <a:p>
            <a:pPr>
              <a:buFont typeface="Wingdings" panose="05000000000000000000" pitchFamily="2" charset="2"/>
              <a:buChar char="Ø"/>
            </a:pPr>
            <a:r>
              <a:rPr lang="en-US" b="1" dirty="0">
                <a:solidFill>
                  <a:schemeClr val="accent6">
                    <a:lumMod val="75000"/>
                  </a:schemeClr>
                </a:solidFill>
                <a:latin typeface="Footlight MT Light" panose="0204060206030A020304" pitchFamily="18" charset="0"/>
              </a:rPr>
              <a:t> </a:t>
            </a:r>
            <a:r>
              <a:rPr lang="en-US" sz="2800" b="1" dirty="0" smtClean="0">
                <a:solidFill>
                  <a:schemeClr val="accent6">
                    <a:lumMod val="75000"/>
                  </a:schemeClr>
                </a:solidFill>
                <a:latin typeface="Footlight MT Light" panose="0204060206030A020304" pitchFamily="18" charset="0"/>
              </a:rPr>
              <a:t>The North &amp; South Poles</a:t>
            </a:r>
          </a:p>
          <a:p>
            <a:pPr>
              <a:buFont typeface="Wingdings" panose="05000000000000000000" pitchFamily="2" charset="2"/>
              <a:buChar char="Ø"/>
            </a:pPr>
            <a:r>
              <a:rPr lang="en-US" sz="2800" b="1" dirty="0">
                <a:solidFill>
                  <a:schemeClr val="accent6">
                    <a:lumMod val="75000"/>
                  </a:schemeClr>
                </a:solidFill>
                <a:latin typeface="Footlight MT Light" panose="0204060206030A020304" pitchFamily="18" charset="0"/>
              </a:rPr>
              <a:t> </a:t>
            </a:r>
            <a:r>
              <a:rPr lang="en-US" sz="2800" b="1" dirty="0" smtClean="0">
                <a:solidFill>
                  <a:schemeClr val="accent6">
                    <a:lumMod val="75000"/>
                  </a:schemeClr>
                </a:solidFill>
                <a:latin typeface="Footlight MT Light" panose="0204060206030A020304" pitchFamily="18" charset="0"/>
              </a:rPr>
              <a:t>Cesar Chavez</a:t>
            </a:r>
          </a:p>
          <a:p>
            <a:pPr marL="0" indent="0">
              <a:buNone/>
            </a:pPr>
            <a:r>
              <a:rPr lang="en-US" sz="2800" b="1" dirty="0">
                <a:solidFill>
                  <a:schemeClr val="accent6">
                    <a:lumMod val="75000"/>
                  </a:schemeClr>
                </a:solidFill>
                <a:latin typeface="Footlight MT Light" panose="0204060206030A020304" pitchFamily="18" charset="0"/>
              </a:rPr>
              <a:t> </a:t>
            </a:r>
            <a:r>
              <a:rPr lang="en-US" sz="2800" b="1" dirty="0" smtClean="0">
                <a:solidFill>
                  <a:schemeClr val="accent6">
                    <a:lumMod val="75000"/>
                  </a:schemeClr>
                </a:solidFill>
                <a:latin typeface="Footlight MT Light" panose="0204060206030A020304" pitchFamily="18" charset="0"/>
              </a:rPr>
              <a:t> “California Commonwealth Club Address”</a:t>
            </a:r>
          </a:p>
          <a:p>
            <a:pPr>
              <a:buFont typeface="Wingdings" panose="05000000000000000000" pitchFamily="2" charset="2"/>
              <a:buChar char="Ø"/>
            </a:pPr>
            <a:r>
              <a:rPr lang="en-US" sz="2800" b="1" dirty="0">
                <a:solidFill>
                  <a:schemeClr val="accent6">
                    <a:lumMod val="75000"/>
                  </a:schemeClr>
                </a:solidFill>
                <a:latin typeface="Footlight MT Light" panose="0204060206030A020304" pitchFamily="18" charset="0"/>
              </a:rPr>
              <a:t> </a:t>
            </a:r>
            <a:r>
              <a:rPr lang="en-US" sz="2800" b="1" dirty="0" smtClean="0">
                <a:solidFill>
                  <a:schemeClr val="accent6">
                    <a:lumMod val="75000"/>
                  </a:schemeClr>
                </a:solidFill>
                <a:latin typeface="Footlight MT Light" panose="0204060206030A020304" pitchFamily="18" charset="0"/>
              </a:rPr>
              <a:t>Martin Luther King</a:t>
            </a:r>
          </a:p>
          <a:p>
            <a:pPr marL="0" indent="0">
              <a:buNone/>
            </a:pPr>
            <a:r>
              <a:rPr lang="en-US" sz="2800" b="1" dirty="0">
                <a:solidFill>
                  <a:schemeClr val="accent6">
                    <a:lumMod val="75000"/>
                  </a:schemeClr>
                </a:solidFill>
                <a:latin typeface="Footlight MT Light" panose="0204060206030A020304" pitchFamily="18" charset="0"/>
              </a:rPr>
              <a:t> </a:t>
            </a:r>
            <a:r>
              <a:rPr lang="en-US" sz="2800" b="1" dirty="0" smtClean="0">
                <a:solidFill>
                  <a:schemeClr val="accent6">
                    <a:lumMod val="75000"/>
                  </a:schemeClr>
                </a:solidFill>
                <a:latin typeface="Footlight MT Light" panose="0204060206030A020304" pitchFamily="18" charset="0"/>
              </a:rPr>
              <a:t>    “I Have a Dream”</a:t>
            </a:r>
            <a:endParaRPr lang="en-US" b="1" dirty="0" smtClean="0"/>
          </a:p>
          <a:p>
            <a:pPr algn="ctr">
              <a:buNone/>
            </a:pPr>
            <a:endParaRPr lang="en-US" dirty="0" smtClean="0"/>
          </a:p>
        </p:txBody>
      </p:sp>
      <p:pic>
        <p:nvPicPr>
          <p:cNvPr id="2" name="Content Placeholder 1"/>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114800" y="3810000"/>
            <a:ext cx="4251325" cy="2490097"/>
          </a:xfrm>
          <a:prstGeom prst="rect">
            <a:avLst/>
          </a:prstGeom>
          <a:ln w="228600" cap="sq" cmpd="thickThin">
            <a:solidFill>
              <a:schemeClr val="accent6">
                <a:lumMod val="75000"/>
              </a:schemeClr>
            </a:solidFill>
            <a:prstDash val="solid"/>
            <a:miter lim="800000"/>
          </a:ln>
          <a:effectLst>
            <a:innerShdw blurRad="76200">
              <a:srgbClr val="000000"/>
            </a:innerShdw>
          </a:effectLst>
        </p:spPr>
      </p:pic>
      <p:sp>
        <p:nvSpPr>
          <p:cNvPr id="8" name="Control 1"/>
          <p:cNvSpPr>
            <a:spLocks noChangeArrowheads="1" noChangeShapeType="1"/>
          </p:cNvSpPr>
          <p:nvPr/>
        </p:nvSpPr>
        <p:spPr bwMode="auto">
          <a:xfrm>
            <a:off x="1373188" y="2973388"/>
            <a:ext cx="884555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n-US"/>
          </a:p>
        </p:txBody>
      </p:sp>
    </p:spTree>
  </p:cSld>
  <p:clrMapOvr>
    <a:masterClrMapping/>
  </p:clrMapOvr>
  <p:transition advClick="0" advTm="10000">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2364</TotalTime>
  <Words>791</Words>
  <Application>Microsoft Office PowerPoint</Application>
  <PresentationFormat>On-screen Show (4:3)</PresentationFormat>
  <Paragraphs>123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Soho</vt:lpstr>
      <vt:lpstr> 7th  Grade Strategic Reading  and  Language Arts</vt:lpstr>
      <vt:lpstr>PowerPoint Presentation</vt:lpstr>
      <vt:lpstr>GOALS for 7th Grade</vt:lpstr>
      <vt:lpstr>COURSE REQUIREMENTS: </vt:lpstr>
      <vt:lpstr>   Homework:</vt:lpstr>
      <vt:lpstr>    GRADING SCALE</vt:lpstr>
      <vt:lpstr>Grading  continues: </vt:lpstr>
      <vt:lpstr>EXPECTATIONS:</vt:lpstr>
      <vt:lpstr>STUDENT LEARNING</vt:lpstr>
      <vt:lpstr>STUDENT LEARNING</vt:lpstr>
      <vt:lpstr>STUDENT LEARNING</vt:lpstr>
      <vt:lpstr>STUDENT LEARNING</vt:lpstr>
      <vt:lpstr>Thank You for making this all happen.</vt:lpstr>
    </vt:vector>
  </TitlesOfParts>
  <Company>SUSD-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Grade Honors Language Arts</dc:title>
  <dc:creator>lettiea anderson</dc:creator>
  <cp:lastModifiedBy>Windows User</cp:lastModifiedBy>
  <cp:revision>86</cp:revision>
  <dcterms:created xsi:type="dcterms:W3CDTF">2011-09-19T21:10:51Z</dcterms:created>
  <dcterms:modified xsi:type="dcterms:W3CDTF">2014-09-30T22:17:37Z</dcterms:modified>
</cp:coreProperties>
</file>