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85" r:id="rId3"/>
    <p:sldId id="276" r:id="rId4"/>
    <p:sldId id="279" r:id="rId5"/>
    <p:sldId id="257" r:id="rId6"/>
    <p:sldId id="262" r:id="rId7"/>
    <p:sldId id="277" r:id="rId8"/>
    <p:sldId id="278" r:id="rId9"/>
    <p:sldId id="258" r:id="rId10"/>
    <p:sldId id="259" r:id="rId11"/>
    <p:sldId id="263" r:id="rId12"/>
    <p:sldId id="264" r:id="rId13"/>
    <p:sldId id="269" r:id="rId14"/>
    <p:sldId id="270" r:id="rId15"/>
    <p:sldId id="271" r:id="rId16"/>
    <p:sldId id="281" r:id="rId17"/>
    <p:sldId id="284" r:id="rId18"/>
    <p:sldId id="282" r:id="rId19"/>
    <p:sldId id="283" r:id="rId20"/>
    <p:sldId id="280" r:id="rId21"/>
    <p:sldId id="27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15" autoAdjust="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59A80-FA35-4EA5-9871-8B36E001B17D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94AF-28E5-4DFA-BB34-A7309A020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59A80-FA35-4EA5-9871-8B36E001B17D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94AF-28E5-4DFA-BB34-A7309A020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59A80-FA35-4EA5-9871-8B36E001B17D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94AF-28E5-4DFA-BB34-A7309A020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59A80-FA35-4EA5-9871-8B36E001B17D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94AF-28E5-4DFA-BB34-A7309A020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59A80-FA35-4EA5-9871-8B36E001B17D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94AF-28E5-4DFA-BB34-A7309A020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59A80-FA35-4EA5-9871-8B36E001B17D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94AF-28E5-4DFA-BB34-A7309A020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59A80-FA35-4EA5-9871-8B36E001B17D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94AF-28E5-4DFA-BB34-A7309A020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59A80-FA35-4EA5-9871-8B36E001B17D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A94AF-28E5-4DFA-BB34-A7309A0208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59A80-FA35-4EA5-9871-8B36E001B17D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94AF-28E5-4DFA-BB34-A7309A020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59A80-FA35-4EA5-9871-8B36E001B17D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6DA94AF-28E5-4DFA-BB34-A7309A020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3159A80-FA35-4EA5-9871-8B36E001B17D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94AF-28E5-4DFA-BB34-A7309A020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3159A80-FA35-4EA5-9871-8B36E001B17D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6DA94AF-28E5-4DFA-BB34-A7309A020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ic.edu/sherlockcenter/wwslist.htm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m/imgres?imgurl=http://www.uh.edu/engines/flexstrawbent.jpg&amp;imgrefurl=http://forums.mikeholt.com/showthread.php?t=109143&amp;usg=__WBI4qEPdChmVIJTw_iqWwT76MP4=&amp;h=360&amp;w=500&amp;sz=45&amp;hl=en&amp;start=5&amp;zoom=1&amp;itbs=1&amp;tbnid=HBxZ78_4XQvWAM:&amp;tbnh=94&amp;tbnw=130&amp;prev=/images?q=bendy+straw&amp;hl=en&amp;sa=G&amp;gbv=2&amp;tbs=isch: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hyperlink" Target="http://clipart.peirceinternet.com/png/clipboard.png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8800" dirty="0" smtClean="0"/>
              <a:t>Assistive Technology</a:t>
            </a:r>
            <a:endParaRPr lang="en-US" sz="8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dirty="0" smtClean="0">
                <a:ln>
                  <a:solidFill>
                    <a:srgbClr val="FFC000"/>
                  </a:solidFill>
                </a:ln>
              </a:rPr>
              <a:t>Assistive Technology </a:t>
            </a:r>
            <a:br>
              <a:rPr lang="en-US" sz="4800" b="1" dirty="0" smtClean="0">
                <a:ln>
                  <a:solidFill>
                    <a:srgbClr val="FFC000"/>
                  </a:solidFill>
                </a:ln>
              </a:rPr>
            </a:br>
            <a:r>
              <a:rPr lang="en-US" sz="4800" b="1" dirty="0" smtClean="0">
                <a:ln>
                  <a:solidFill>
                    <a:srgbClr val="FFC000"/>
                  </a:solidFill>
                </a:ln>
              </a:rPr>
              <a:t>Services</a:t>
            </a:r>
            <a:endParaRPr lang="en-US" sz="4800" b="1" dirty="0">
              <a:ln>
                <a:solidFill>
                  <a:srgbClr val="FFC000"/>
                </a:solidFill>
              </a:ln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Any service that directly assist, a child with a disability in the selection, acquisition or use of an assistive technology device.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Evaluation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Purchasing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Selecting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Coordinating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Training and Technical assistance- child family 	or professional,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>
                <a:ln>
                  <a:solidFill>
                    <a:srgbClr val="00B050"/>
                  </a:solidFill>
                </a:ln>
                <a:solidFill>
                  <a:srgbClr val="FFFF00"/>
                </a:solidFill>
              </a:rPr>
              <a:t>SETT</a:t>
            </a:r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2000" dirty="0" smtClean="0"/>
              <a:t>AT Assessment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>
                <a:solidFill>
                  <a:srgbClr val="FFFF00"/>
                </a:solidFill>
              </a:rPr>
              <a:t>S</a:t>
            </a:r>
            <a:r>
              <a:rPr lang="en-US" sz="5400" dirty="0" smtClean="0"/>
              <a:t>tudent</a:t>
            </a:r>
          </a:p>
          <a:p>
            <a:pPr algn="ctr"/>
            <a:r>
              <a:rPr lang="en-US" sz="5400" dirty="0" smtClean="0">
                <a:solidFill>
                  <a:srgbClr val="FFFF00"/>
                </a:solidFill>
              </a:rPr>
              <a:t>E</a:t>
            </a:r>
            <a:r>
              <a:rPr lang="en-US" sz="5400" dirty="0" smtClean="0"/>
              <a:t>nvironments</a:t>
            </a:r>
          </a:p>
          <a:p>
            <a:pPr algn="ctr"/>
            <a:r>
              <a:rPr lang="en-US" sz="5400" dirty="0" smtClean="0">
                <a:solidFill>
                  <a:srgbClr val="FFFF00"/>
                </a:solidFill>
              </a:rPr>
              <a:t>T</a:t>
            </a:r>
            <a:r>
              <a:rPr lang="en-US" sz="5400" dirty="0" smtClean="0"/>
              <a:t>asks</a:t>
            </a:r>
          </a:p>
          <a:p>
            <a:pPr algn="ctr"/>
            <a:r>
              <a:rPr lang="en-US" sz="5400" dirty="0" smtClean="0">
                <a:solidFill>
                  <a:srgbClr val="FFFF00"/>
                </a:solidFill>
              </a:rPr>
              <a:t>T</a:t>
            </a:r>
            <a:r>
              <a:rPr lang="en-US" sz="5400" dirty="0" smtClean="0"/>
              <a:t>ools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smtClean="0"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  <a:solidFill>
                  <a:srgbClr val="FFC000"/>
                </a:solidFill>
              </a:rPr>
              <a:t>Who?    </a:t>
            </a:r>
            <a:endParaRPr lang="en-US" sz="8800" dirty="0"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6000" b="1" dirty="0" smtClean="0">
                <a:solidFill>
                  <a:srgbClr val="FFFF00"/>
                </a:solidFill>
              </a:rPr>
              <a:t>S</a:t>
            </a:r>
            <a:r>
              <a:rPr lang="en-US" sz="3200" dirty="0" smtClean="0"/>
              <a:t>tudent’s </a:t>
            </a:r>
            <a:r>
              <a:rPr lang="en-US" sz="2800" dirty="0" smtClean="0"/>
              <a:t>present levels of academic and functional performance and evaluation data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smtClean="0">
                <a:solidFill>
                  <a:srgbClr val="FFC000"/>
                </a:solidFill>
              </a:rPr>
              <a:t>Where?</a:t>
            </a:r>
            <a:endParaRPr lang="en-US" sz="88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5400" b="1" dirty="0" smtClean="0">
                <a:solidFill>
                  <a:srgbClr val="FFFF00"/>
                </a:solidFill>
              </a:rPr>
              <a:t>E</a:t>
            </a:r>
            <a:r>
              <a:rPr lang="en-US" sz="2800" dirty="0" smtClean="0"/>
              <a:t>nvironment </a:t>
            </a:r>
            <a:r>
              <a:rPr lang="en-US" sz="2400" dirty="0" smtClean="0"/>
              <a:t>where the student will make progress toward mastering the curriculum goals and objectives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dirty="0" smtClean="0"/>
              <a:t>What specific environmental considerations need to be addressed? </a:t>
            </a:r>
          </a:p>
          <a:p>
            <a:pPr lvl="1">
              <a:buNone/>
            </a:pPr>
            <a:r>
              <a:rPr lang="en-US" sz="3200" dirty="0" smtClean="0"/>
              <a:t>Obstacles? </a:t>
            </a:r>
          </a:p>
          <a:p>
            <a:pPr lvl="1">
              <a:buNone/>
            </a:pPr>
            <a:r>
              <a:rPr lang="en-US" sz="3200" dirty="0" smtClean="0"/>
              <a:t>Supports?</a:t>
            </a:r>
          </a:p>
          <a:p>
            <a:pPr lvl="1">
              <a:buNone/>
            </a:pPr>
            <a:r>
              <a:rPr lang="en-US" sz="3200" dirty="0" smtClean="0"/>
              <a:t>Attitudes of others?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smtClean="0">
                <a:solidFill>
                  <a:srgbClr val="FFC000"/>
                </a:solidFill>
              </a:rPr>
              <a:t>What?</a:t>
            </a:r>
            <a:endParaRPr lang="en-US" sz="88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FF00"/>
                </a:solidFill>
              </a:rPr>
              <a:t>T</a:t>
            </a:r>
            <a:r>
              <a:rPr lang="en-US" sz="3200" dirty="0" smtClean="0"/>
              <a:t>asks </a:t>
            </a:r>
            <a:r>
              <a:rPr lang="en-US" sz="2800" dirty="0" smtClean="0"/>
              <a:t>and objectives that address the student’s needs within the general curriculum</a:t>
            </a:r>
          </a:p>
          <a:p>
            <a:r>
              <a:rPr lang="en-US" dirty="0" smtClean="0"/>
              <a:t>The specific things that the student needs to be able to do to reach expectations and make progress.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smtClean="0">
                <a:solidFill>
                  <a:srgbClr val="FFC000"/>
                </a:solidFill>
              </a:rPr>
              <a:t>Which?</a:t>
            </a:r>
            <a:endParaRPr lang="en-US" sz="88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800" b="1" dirty="0" smtClean="0">
                <a:solidFill>
                  <a:srgbClr val="FFFF00"/>
                </a:solidFill>
              </a:rPr>
              <a:t>T</a:t>
            </a:r>
            <a:r>
              <a:rPr lang="en-US" sz="4800" dirty="0" smtClean="0"/>
              <a:t>ools/</a:t>
            </a:r>
            <a:r>
              <a:rPr lang="en-US" sz="4400" dirty="0" smtClean="0"/>
              <a:t>AT devices and services required for the student to make progress toward the objectives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The Assistive Technology </a:t>
            </a:r>
            <a:br>
              <a:rPr lang="en-US" sz="4400" dirty="0" smtClean="0"/>
            </a:br>
            <a:r>
              <a:rPr lang="en-US" sz="4400" dirty="0" smtClean="0"/>
              <a:t>Continuum</a:t>
            </a:r>
            <a:endParaRPr lang="en-US" dirty="0"/>
          </a:p>
        </p:txBody>
      </p:sp>
      <p:pic>
        <p:nvPicPr>
          <p:cNvPr id="5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971800" y="1371600"/>
            <a:ext cx="3207669" cy="5105400"/>
          </a:xfrm>
          <a:prstGeom prst="rect">
            <a:avLst/>
          </a:prstGeom>
          <a:noFill/>
        </p:spPr>
      </p:pic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228600" y="2286000"/>
            <a:ext cx="2366963" cy="16466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Adapted Literature</a:t>
            </a: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 and lessons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Paul V Sherlock Center for Disabilities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  <a:hlinkClick r:id="rId3"/>
              </a:rPr>
              <a:t>http://www.ric.edu/sherlockcenter/wwslist.html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990600" y="4724400"/>
            <a:ext cx="1219200" cy="856645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Natural Reader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Ispeech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Ispeak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 descr="http://cdnll.reallygoodstuff.com/images/m/117229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391735">
            <a:off x="6400800" y="4114800"/>
            <a:ext cx="2257425" cy="167640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</p:pic>
      <p:pic>
        <p:nvPicPr>
          <p:cNvPr id="11" name="Picture 10" descr="http://2.bp.blogspot.com/-YtD1QLNhMMQ/TmY3dEvTtdI/AAAAAAAAAgQ/E03naWfNgEE/s1600/Highlighting+Tape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948265">
            <a:off x="6592944" y="1166320"/>
            <a:ext cx="2085975" cy="170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None or Low Tech</a:t>
            </a:r>
            <a:br>
              <a:rPr lang="en-US" sz="4400" dirty="0" smtClean="0"/>
            </a:br>
            <a:r>
              <a:rPr lang="en-US" sz="2700" dirty="0" smtClean="0"/>
              <a:t>Low cost, typically non electronic devices</a:t>
            </a:r>
            <a:endParaRPr lang="en-US" sz="27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Adapted furniture, tools, or utensils</a:t>
            </a:r>
          </a:p>
          <a:p>
            <a:r>
              <a:rPr lang="en-US" sz="2800" dirty="0" smtClean="0"/>
              <a:t>Raised-line, colored, or grid paper</a:t>
            </a:r>
          </a:p>
          <a:p>
            <a:r>
              <a:rPr lang="en-US" sz="2800" dirty="0" smtClean="0"/>
              <a:t>Correction tape or pens</a:t>
            </a:r>
          </a:p>
          <a:p>
            <a:r>
              <a:rPr lang="en-US" sz="2800" dirty="0" smtClean="0"/>
              <a:t>Highlighter tape or pens</a:t>
            </a:r>
          </a:p>
          <a:p>
            <a:r>
              <a:rPr lang="en-US" sz="2800" dirty="0" smtClean="0"/>
              <a:t>Velcro™</a:t>
            </a:r>
          </a:p>
          <a:p>
            <a:r>
              <a:rPr lang="en-US" sz="2800" dirty="0" smtClean="0"/>
              <a:t>Manual communication boards</a:t>
            </a:r>
          </a:p>
          <a:p>
            <a:r>
              <a:rPr lang="en-US" sz="2800" dirty="0" smtClean="0"/>
              <a:t>Large print books</a:t>
            </a:r>
          </a:p>
          <a:p>
            <a:r>
              <a:rPr lang="en-US" sz="2800" dirty="0" smtClean="0"/>
              <a:t>Magnifiers</a:t>
            </a:r>
          </a:p>
          <a:p>
            <a:r>
              <a:rPr lang="en-US" sz="2800" dirty="0" smtClean="0"/>
              <a:t>Line guides</a:t>
            </a:r>
          </a:p>
          <a:p>
            <a:r>
              <a:rPr lang="en-US" sz="2800" dirty="0" smtClean="0"/>
              <a:t>Pencil grips</a:t>
            </a:r>
          </a:p>
          <a:p>
            <a:endParaRPr lang="en-US" dirty="0"/>
          </a:p>
        </p:txBody>
      </p:sp>
      <p:pic>
        <p:nvPicPr>
          <p:cNvPr id="5" name="Picture 5" descr="flexstrawben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2819400"/>
            <a:ext cx="1905000" cy="1377950"/>
          </a:xfrm>
          <a:prstGeom prst="rect">
            <a:avLst/>
          </a:prstGeom>
          <a:noFill/>
        </p:spPr>
      </p:pic>
      <p:pic>
        <p:nvPicPr>
          <p:cNvPr id="6" name="Picture 7" descr="See full size imag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1436213">
            <a:off x="6172200" y="4648200"/>
            <a:ext cx="1809750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Mid Tech</a:t>
            </a:r>
            <a:br>
              <a:rPr lang="en-US" dirty="0" smtClean="0"/>
            </a:br>
            <a:r>
              <a:rPr lang="en-US" b="0" dirty="0" smtClean="0"/>
              <a:t> </a:t>
            </a:r>
            <a:r>
              <a:rPr lang="en-US" sz="2700" b="0" dirty="0" smtClean="0"/>
              <a:t>Moderately priced, easy to operate electronic devices</a:t>
            </a:r>
            <a:endParaRPr lang="en-US" sz="27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Tape or digital recorders</a:t>
            </a:r>
          </a:p>
          <a:p>
            <a:r>
              <a:rPr lang="en-US" dirty="0" smtClean="0"/>
              <a:t>Electronic dictionaries or organizers</a:t>
            </a:r>
          </a:p>
          <a:p>
            <a:r>
              <a:rPr lang="en-US" dirty="0" smtClean="0"/>
              <a:t>Audio books</a:t>
            </a:r>
          </a:p>
          <a:p>
            <a:r>
              <a:rPr lang="en-US" dirty="0" smtClean="0"/>
              <a:t>Special lighting or acoustical treatments</a:t>
            </a:r>
          </a:p>
          <a:p>
            <a:r>
              <a:rPr lang="en-US" dirty="0" smtClean="0"/>
              <a:t>Adapted keyboards</a:t>
            </a:r>
          </a:p>
          <a:p>
            <a:r>
              <a:rPr lang="en-US" dirty="0" smtClean="0"/>
              <a:t>Audible word scanning devices</a:t>
            </a:r>
          </a:p>
          <a:p>
            <a:endParaRPr lang="en-US" dirty="0"/>
          </a:p>
        </p:txBody>
      </p:sp>
      <p:pic>
        <p:nvPicPr>
          <p:cNvPr id="3074" name="Picture 2" descr="http://images.bestbuy.com/BestBuy_US/images/products/8572/8572041_s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4953000"/>
            <a:ext cx="676275" cy="1619251"/>
          </a:xfrm>
          <a:prstGeom prst="rect">
            <a:avLst/>
          </a:prstGeom>
          <a:noFill/>
        </p:spPr>
      </p:pic>
      <p:sp>
        <p:nvSpPr>
          <p:cNvPr id="3076" name="AutoShape 4" descr="data:image/jpeg;base64,/9j/4AAQSkZJRgABAQAAAQABAAD/2wCEAAkGBxQTEhUUEhQVFhUXGRsXGBcXGSAfGBwYHxwfFyIdHxgdHSohHR0lGxcaJTYhJSktLi4uGh8zODMsNygtLisBCgoKDg0OGxAQGzIlHyU0LDc2KzItLDQ3NywsLCwsLCwvLi8vMCw3LC4sNCwsLCwsLCwsLCwsLCwsLCwsLCwsLP/AABEIAMsApAMBIgACEQEDEQH/xAAcAAACAgMBAQAAAAAAAAAAAAAABgUHAQMEAgj/xABHEAACAQMCAwYEAgUIBwkAAAABAgMABBESIQUGMRMiQVFhcQcygZEUQiNScqGxFTM0YoKSwdEkQ1NUY6KyFhdzg5PC4fDx/8QAGgEBAAMBAQEAAAAAAAAAAAAAAAMEBQIBBv/EADIRAAICAQMCAgkEAQUAAAAAAAABAgMRBBIhMUETIgUyUWGBkaHR8EJxweEUFSMzUvH/2gAMAwEAAhEDEQA/ALxooooAooooAooooDRe3aRI0krqiIMszHCgepNQn8pXdx/RoVijPSa5zk+q264JH7bL7VpklSeR7idlFpbE9nq+VpF2aVs9QhGlfXUd+7hI4p8X5JmaPhdqZcbGaXZfou3/ADEe1eNpLLPUm+EP68HvCB2l+2fHs4EUfZtRH3rJ4VeKP0d8Sf8AiwIwx5EIUP1zVQ3nF+NEs0lwOzYHUsaB1XYHGlcNg5IOCelc1rY8TRw0M8ZhJ1BQ7rGMjqqZyn9k1C9TUv1Ik8Cz2FwycwS239PhCR/7zCS0I9XUgNF795dt2pihlVlDKQykZBByCPMEdaqvlz4mtFKbbisZh8UmJ1LgnGHYADHk2PQ+ZYr1P5OP4q179k/enhTcRg7meEDw3yyDYjcb5zMpKSyiNpp4Y60V4ilDAMpBBAII6EHcGvdengUUUUAUUUUAUUUUAUUUUAUUUUAUUUUAVE818Qa3s55UGXVDoA6lz3VH94ipakz4qXvZWidRm4h3HkrdqfEbYSgKb58401xNHw6JiLS1Ih+QnVIg0PIwHeYAg49yam+B8pQ9gFlCTKe8rAMvXGSQT12AzttSXybZmWUOfxJYndoTpyDuxaUkHqeg3q2L+8WJC75IGBsMsxJwAB4sTWVr7pKShBmhpK1hykY4fYxwIEiQIo3wPPzroNQkjX795Bbxf1H1O31YYAPsKkOGvMUPboiODjuNqUjz3GR47VlTg8ZbTL8ZLokHEbuFF0zOgV8jS35h6L1NRXLPMScPc9jKJ+HMdM0WSxtydtYB37M75U+tSrXUKNIxZVdFBkOe8qeGT4LRfmFEkllVSug62xnVH1x6jf8AfVjT3Ol8J8kN1asXOB05JYRdtZA5Fsy9lk5P4eQa49/IYZB+x600V84WF3exTzNBcMs1okcKrjIljTUyiQHrscbeNXxyrx5L61iuY9hIMkfqsNiv0ORW9CyMspPp/JlWUygk2uv8EvRRRUhGFFFFAFFFFAFFFFAFFFFAFFFFAFVl8fbgLw9BkajMpVc7nAIOB1OAasw1Sfxn4cz8Rte0OYpYXjj/AKki7k++6muZSUVlndcN8lFdyJ+HttEIEdCGY5Dt1weuj0A8vHOab5UzvjJXvKD+sAcb+Hln1qseW7wi5i/L2yHtV8O0Qlc48PH7mrFjuT49P3189rItW59ptaeOYYXY4U5ngG05MEnikoIIPo2MMPUV28OvGlLMEKxbCMsCGc76m0novQDO53rtBoNQSlDHC+p0lLuyN4zwkTYZG7OZc6JAM7HqrD8yHxFQ/CrOFZBFMhilBDLD2jG3fByHjQ93YjOPymmS816G7LTrx3dfy59cda4+EcHEJMjsZZm+eVuv7Kj8q+gqWu5qtpv9vb/4cSh5spC7x2N4b8yxoHElu0jjUF2iO5zvvsPerU+FfL8llYiObTrd2l0qcqobcAH2pGsbQXHGBASMNYzIfHTr2zj61NWfPk/DVW34raTKI1VBdQjXCygYDHYaTt03PpW3pIrw1Lu0voZmpsk5bM8Jv6loUVEcv8zWt6ha1mWTHUA95c+ancVLirRWCiiigCiiigCiiigCiiigCiiigCovmHgMN5EYp1JGcqwOHRh0ZW8CKlKKA+euOcqLwq9QSO7xSpiCV8DD57yNgYycjBqeikyP40//ABH4Al5YTRsN1UyIfEOoJH33H1qh+U+aQqYn+QYXXudPlr26eTehrL1+lc/PH5GnodUo+SXzLKtW7vtUfxO4khkEqq0kJXTIq7shG4dV8diQQPIVIWrAoCpDAjIYbg+xrbWPF7Xyi9PzdCFXmyz3/wBIQEeByG9sYzmt3DZHmlaUhkiC6IlYEM2TlnZT06AAHfrUgYkBL6VB6lsDPuTilh+KScSkay4cNWpT2s7ZEaJ02xvv0z9h1qzVUrXtrj8X2ILJ+GszfwJz4PxfiOI395kMi6YI2HQ752+ij+9VuTY0nVjTg51dMeOc+FQfI3LKcPtI7dTkjvO2ManPU48vAegFTlxCrqyOAVYFWB6EEYI+xr6GMVGKS7GNJ5eSseA8FRuMJe8OjZLUxMJn06YpGPTswcagdjqA0+VWkKSjaX3Dl/0YfjbVdhAx03Ea+SSdJFAxgMAduprlsvi1Yl+zuBNayeK3EZXHud8e5ro8H+ivEUoYBlIZSMgg5BHoa90AUUUUAUUUUAUUUUAUUUUAVjNarq5SNGeRgqKMszHAAHiTVN8d5/veIyvb8JGiJfnnOzFTtq1HZFODjbUfSvJSUVubwglnhD3z5z3a8PTTKS8jggRJgtjHVskaV3+vhXz5y1cNaF2nhl7NlUN+jOM9VOWwBsT71ZvKvw+it2M07fiJ+pd/lB9Ad2b1P7qONcyMLiWNBjsgmWEZc5IyxbwAGVAPmTWNP0nG6bqpjuXd5x8i7VpnFpt4f51Eq3urXJe0uXgJwSoB0E79U6ZwD9q5r3my6jBK3cT7/LgFse+kAn6CmTDSsWXGWIyyrCuojp0DN41xX/B9RPb4znbW08mT+wsaipq45fmjn98P+CSfC9dfDP8AAvpxueYiS7W4mt1IyISYkJ8jIEIzira5S+JXCI4+zjT8IoIGCoxnHUlSSdh1NI0fKlucanX9lIkGD1/1tx/hUtDywijumVQMeMUf/Tbyfxq5F7FxErSUW/NIs8c+8OJwt1Gx/q5b+Aol56sx+eRv2YnP/tqtE4Auf6Q2M/KO1bf9pFiB963XHAbdAAzhiT8rR68e4Mshr3fP3HuKV7fp/Y+P8RrFT33kQDqWicADzJxsKlL3hdlxGJWkSK4jI7j7HGf1WG4qk7zhcAlUvAZbbSysBb9k8edP6RdOC5BH6uw962co8c/k+4cwzLLAmkzaB3ZIW27TSNlljxvgd4fTDxsPEvn2OFVvzt+Q+cvcOfhXEYrKF3ktLlHkRHOTCyYzpP6p1jrVj1XnOvFBZX9pxBwXtTE9vI6DV2eoh1fbwOMfSnXhPF4LmMSW8qSIfFTn6HyPvU5Cd1FFFAFFFFAFFFFAFFFabtyEcg4wpOT0G3WgKR+LnNr3c/8AJlr8ofTIf15Oun0VdyfMj0pm5R4UttbiFN8HLN4s56sf8PIVXPwxtTNLNdyHU4IXJ6mR8sx+w/5qz8Rua8g2ludlOqV1JBLAY0Ag/KPHzPtWJr4W6u7/ABoPEVyy5S41Q8R9exbUEyuSFIODjbzzj+NVlwx/xEl0QAwnm0Y65VBM4yPIFoaYbGNbGy/RsSscZfUfE41Z9iT0pd5Yseyhh3Jdo5pjt01GKIfT9ET96q+h6IwnOUXlZwibUze1ZNXEZiJpBaG5nt1OlQJSIgwJDKgL7RgjbA6eldkHFbkbfhjsMg68ewyCN8elRvL3CY+zz3hkJsrsoyVBJIBG5yPtUweGxHqgPvk/xNXbtftk0l9P7NHT+iIzrUn1/f8Ao5peJXzZGhI/63byfvGreub8ROp1vLZq36zAu33Zqkk4XCOkUf8AdFZHD4s57JM/sioXr3+JfcsR9D1rt9X9iLfi8jnvcR1HySMYP0ArZ+MmY4F1dEeSQBR9yuKml26be1FRPWy/MfYmXourul8n9yFAm8Wvj6dsqj7IRUJeXZR2ggQo7lI21HW7u5wO9k4wM/U01XfE4YyBJIqnHQ9fcgdKX+S4Rd8bix3kExlyNxpjUEHp5hau6Rzul51x8Sh6QjVpoLwmt3wPoqy4RHHbJbY1xKgjw/eyoGO950kcY+Hf4Zjd8HYwTruYckwygflK57vp4enjThzVx5LG1kuZQWWMZ0jqSTgAe5NQVlc8YmjWVfwEayKGVSJXIBGRlgQCcHyFax86SnI3MycRtEuFXST3XX9VxsRny8qYKgeTOXFsbfsg2tmdpJH06QXY5OFHRfADyAqeoAooooAooooAri4wf0E3X+bbp1+U9Njv9K7a5OJ2wkikjI1B0ZdOcZyMYz4e9AfO3wgm/pC/+E//AFj/ACpW5u4DJZ3UkMrB2wH1DowffO/Q5ztTF8OUMF/NCxwdJAzjfSwIIxtupzt1rd8XrJjcRXGk6HRY9XUB1zt0GMg7Vl1zVeunF/qSx8CzJN0prtkj7LmB5YVhdiQI2RhjbSXQDGNiQqnf1pitLrEMzg7x26QJj9YRmRv+adPqtIPAYNcun+qceW/d/iwqxoJAtrOW37WRiPHKtLoByOn6O3H0q2q41yeF7wszjFe1njg6jS5Gw7RgPZcRj9yVIeArh4KD2EeepUMfc94/xrtr5255mz7ehf7cQrEIZ5BFGjSSEZCoMkDpqJ6KvqTWa18OuOwnlaRXktriNY51jJEi6CSrLghiO8cgHxrvTVwnPE3hEWtttrqcqllnsgglWUqykqynqGHUf/fMGuTi18IYXlP5RkDzPQfvrgveGabi4fh7MkRKtEjghD3e8ultxg439ceFR1ytxfBI3hMEasGkLH5seCgjNTvTQjb6y2rqVY62ydHMWptcfn3Jrg8QjgDv8xXtJGPUkjUc/wCVQPIFvFLfrHI8kE0q5hlibBSYntBkeII209KneYCRbsq7FsRr/aOmq9v5mMjTxEqAwCMNipA7m43B0pnPvVz0c8uU33M30x5YwrXZfn57y+XvRepNwnjGmG427OUHSkwz3ZI9W2oEbrv1+0v8IZ5m4bGs+7RM8IbOQyoxUEHxG2M+OK7eHWkHE7K3luoEk1xK2HXJBOCcHwyRTFbW6xqERQqqAFVRgADwArVMA20UUUAUUUUAUUUUAVjFZooCrPivySzZ4hZdy4iGp9OxdQMEkk4yoGfUZznbCfyvzrFKrQXjRnYd5xpRxjoQdlYfvr6CIqufiR8OLa5iluIx2c6Kz5UDD4GdLA7eHUb1V1Okr1EcS69n3JK7ZQfBXHGuVDZD8bZ6ZLdcM8TMMqoIPdc/MpIA896xxDiNuLO2COysq/K6lQwEJUEMRg4diNvM0t8IvZEjjSUPJZudTJq2XJ0Zydl3JwCQCfWrU4ha9tDojcJ00sFVgB5ANtjFVZXSoioWPdn9Xu9/vLdVe57o8Y7ENw+VGjXs2VlAC5UgjYAeFdNLkFwLVn7TGW6n+bJ05AIjdVGCPEE5qb4ferKgkjJ0npkY9KzNRS4PcvV9p9To9XG6CX6vYdTNsNun7680UVWLqQUVxcVvxCmrAJJCgE4/wJ2G+wpfvZ5ZnzmIqF/mx2rA+uFVT98irNOllYt3RFLVa+ujy9Zew6ecL8J2a5Ge++PVVwox7tn+zUULWP8Ak65IkaRlMLKcbBVZkA32wQxIPXHtTdHyfahNdxFGGUFnMRdUwO98pO+w8a5uXuHvxjs7SNUjt0CzXcqD5nJLCNfAYywHXH0rR0+HFQr7Pl/U+c110rJuc+M9EXNyREV4faqRgiFNv7Oana8RRhQFUYAAAA6ADYV7rWMoKKKKAKKKKAKKKKAKKieY+NraRCV45HXUFPZjJUH8xyRhR5+tQ3CefYrjIijfUBnDlQR5ZXOoZx5VHO2FfMng6UW+g3ZrzIAQQRkY3HnSRxrmq9VCba1hZh+VpTkj0GgDP1queLfF3iQIAjigIOltcR6nONyxx0qOrVU2+pJM6lVKPVEXw2SKO1CMYwzNFGYpDggBZJMEH/iOg3xjFZ4e0lvcslsf0faTDs2OUKxERgg9Rkgn60pcw8ZlupjNcMHcgAkKBsM42X3po5fnhQgtKgKQxqNTAbtqdsZ8elQ6mO2p4WS/ottt/meOnc38TjuSDoQszZJGcbnx2fQT7oPCpqwtuzjVM5x1PmTuTjw38K5n49bAbzx/Rs15HMFt/t4/vWTbK6yKjt4/Zn0Gmq01E3JTWX7WiToqLbmG2H+uT9/+VeTzHbf7UH2B/wAqg8C3/q/kW3q6F1mvmjp4tbF07oBZe8qnoTjocEEe4IqKsnkRw5TUy76NMgGrqO+8vh6VIWHFhOCbeKaXScEqmAD16sQK7zZXZ+WBFz4tKMjPiQqnp5ZrQop1Kjs2cGNrbtBOe+VmH7iFsb264hdR2faiJJWdHMaDIVV1NjJOeoXr1zV/cI4XFbRJDCoVEUKABvsMZJ8T61RFhyLKWAllMYiQiOSFjrMjHJc7Ajp09etOfK3Nl1ZkQ8UIeHOmO8XoPSX9Uf1j08a2KqfDjwsHzlt8Jz4eS0qK8pICAQQQdwR0xXquzkKKKKAKKKKAKwazWDQCzxHnK1BmiVxI6Ao4AOgP0CO2MLk7ZO1Vv/J406ZlYBVUCSDBdAoAzpIzjxyB/aqc+I3L8ReO8tnVWeURTFD82rK6spk6lI3BBBAyRtSddw3FsQwKb/KcqgYnycHsXOfynQ/tmqtkZNvKyiSLS6E8q8RgRXiMXEYN89mdM4A8lz3iPLc1x8Q4tY3qlJILh2B7yLC/aIxBG+Bs2AdzUXd8zxsD2gMM2xIcaWJGeufmz+7OxNSnBJGW6tGLl5Lm1aS5YnP5gY8nyX5R4+eaz9ToqYwd0ItSjzw8ZLFds21BvKZUvHbIQytGBIFG47VND4O+61xFCQWO+Mfb/LanL4sri9JznUkbbemV658zURwyx7rd0SNkAqdsgjIO58CDkVqaazxaYzfdFW5bJNHO3DGRHfSWTSO/4ZzjYZ3B864GlxjNPXMSH8JLpHdHZ5x4DWAPbeki9fURgb6QvuQMeVTdCOD3LJ60HOkZ1eR69M7/AEFSFrZo1q0hwX9eowcjHuP4Vw8OjDyIpJwzAE53+9PHDOBkCVUclFglYIwB3Ckk5r08k8cE/wDCSEGycr1Mrk/QKP4U5VVnw/gl/DyS28mGSTvINyRoBBMZOGXr00tkHB/LTHFzZct0tFGADlmlwVJIVgFiOlW0nGTnYjwqWFsehWuom5OSHEHHShtwQQDnY58R6+dKs/HrjAOIo/Uw3Dj7hVrlPHbgkBbmHJ8BaS/uLPXfiRIlTMkp7694X+ksh29qN3tWydA6kxsNwPTcDyqx+T+bLfiMPa27bjAeM/OjHwYeRwcHocHFVQeJ3n5Zo8jzSFV8/GfVS3Lf39nIbqAQxuc6hAEIkX5u8iyNkDBOQBjfeoZ4fKLdTkuJH01RXLwu77aGOUdJEV/7wB/xrqrgmCiiigMZrVdAlGAIBwcE5wDjxwQcexqP4+92qA2awuwOWWZmGR5AqNj6n7VXfNHxJuYEmgurKW0dwVim1ao8EYJ1jbUB0xncjIFAIlrZ3trCtxBEJoQ7lZIe8VXUVDadyQRnGoNsfmGamOE84JcKS4WNsd541zHv1MkRyy7+PeXruucVO8D47ayxKIpEgMemNFfT2ZA2A7VWUqxGOrLn9WtfHeARlhLKrwydRJFgSN47SBcPny0t74rlnqQvngqSq86rEQtxbW8PZgdm41hpGGklTkOBtj5TUvw3l6D8cYJINaSQa0BJIBjfcdflw67dBgYqBg4pJbyxxnRMrytJGd4wZSix5YKGBCjVumxLknGBTCtxfdsLhDbIyoY17jPgMQzYy4ySVXfHhXEtPbb6q4IrLYweJPBWHP1gYLt4AgVY2bRgY/Rse0XPtqK/StnLUpLhRgjSurJ3GM4wPr/Cu34gWUzH8TcyK80h7wVNKjAxgeOwrRydCMM/5iAvt/8AtTKEoeWXU8c1KGUMHGEzYXh327DoM/63Ph0G3jSFdTAmEgfKgU7Y3Gc+/WrGvkJ4df48FgPXwEuT+6kDitwhjtcHJSMhwPA6iR9d6YzyIPhHnli2LzJ1wneJ8sdPuas/g+Al256LaTHf1AX/ABpB5GXvS+y/xNNHGL947e6EWCJUZG2/IWzt5dBQ8k/OL/KUgEbBZFjm1HQGOksuBkB27j757jfQinfgHGJIpneRYMPEItEkphyA2rUEYdM5GAepO5rj5Q5R/E8NR1kILGQaHUPFsxHy41A7dVb6VjhUTcLv4reUxtDcIANOrSrAkDAdiRucdd81Ussa3PGcdi0oZx2GWz5ihX+ZjthjOdFzqx47gRsc/Xet8vMcv+7ofUJOeozsREB4Z2rst5Vs7vtc6YrkrHN5CYbI/TAyMqfM6amud+Dm6tXVCRNH+lhYdVlTJH33HsTUVephOKcY9RKqafLEubiMzjCWxXI6mG4O4G3Vkx9aWeLie3Cu0MdvE7GKWZYjrEco0OcNM7bDoMDc1YvBb/t7eKbb9IgY46ZI3H3r3xXhyXELwyZ0uNJI6j1HqKo/6nKM9sopc8k/+Mmspj1wxEWGNYiDGEUIQc5QAAHPjtXVVZ/A/iEnYXNnM2Ws5ezH7DZwPbKNj0qyxW4nnlFQzRRRXoMVqubVJFKSKrqeqsAR9jW6igKz498FrGVtcBkt232Q5QnG2zA6Rn9Xwz70qXXInGbAN+EmFzF4x9c/+VISv2NXvRQHyo/N/wCkiuDbRiddew7QI2QAGwzt0x0XArxd873bS9qkgXVuYwv6JT0wAc5H1r6b4zwC3uYzHNFG4IIGVBIztkbbGqi5p+C0xw1rcdqFTGmUAP3egDKAPuK7jZKPCZxKuMnloq/jHMU9ymiQIRnIwpyDt0OemfPNSvJtuREXI6kgew/+c1E8U4Fc2rlbi3lQ+RBwRt+YZBGSOhxmpbhU9qIYgJnhmPdYjdc+bA7Y9RvUVt23zSyzqFG5bY4Q8cIgEtrxGE7M9sSvdJ+QljsPpVPAZ8tx1FWJPwe/CN2c+sLg9lHmN5VyMrqXc90dB1ztmoSz5Pa7BPD37RlzrtpCEuI/o2FceGRj1G9eV3QtWYPJ06Z1eWSNHJCjEh3zt7Y28PP6UwcRiDRMjFV1DGpjgCoKeWO3CW93YyRSD5nOVl/aXbffw6Ypi4dyhaS4eSWeZGU6W1DK5GzDbcj9U7VDZrIVf8iaOlo5WPMGmcPKXP7WSLA8ayQKzAOgIkHeJzvswOc42NSPO/FYeIm0/COWdS22MEOzIFGCp73dY9cYUmoPinA7ywRgFS5tjlu0RdQU43LD5ozjGQw0n1rzwuQRAXVuhU/IxjYYBOPkDA6WJOChzscgqK6cYvzxGZR4aLW5zH+hz794LlSM51hhgjSQc58t6dr68SCNpJmVVRcsScDYZ2yfHGwqnpu2kwsvEQCrK2lQG0upyO8qoDg/TbxqQl5da5TE9xdzqd9Kx9331PrX16VS0+jnCG2T7ndl255SJjlDuWNvr7n6MHSx+UHcDfcAA7VuveZLWLOqeMsPyIwdz6BFyaWf+xdmN5I5JMdDPeJt/ZTR9q7rbhtnEBpS3Qe8jbf+uwP2rh+i1KblKXU6/wAmSWEjT8MuaobOSdr9HgkvZBJ2rDEWN8IT1QjUfm86ue0uklRXidXRhlWQhlI8ww2IqiuJycPaW2Eot+zMyiYjQvcwxGwjDY16c7nbPnV52EMaRosIURgdwJ8un0xtitWKwsFZZ7nRRRRXR6FFFFAFFFFAFYNZooDVNCrjDKGHkRkUkcf+E3DrkHEZgcnOqE48uqnKkbeXnT5RQFOy/DO/tf6JcpcR/wCznypHswzXHwjlO+lvra4/CvaPHJrmlZ0IdPzL3WJYnpuOhO9XZWRUCorU96WGS+NNx2t8HFxThEFymi4iSVfJ1B+3lSPe/CqNWZrG5ltgd+ywHiz6K24z71Y1YqWUYyWJLKI4ycXlMqd+TeKoe6bOXwz30JU+YyRj0qBm+EV7baTbyRzDYkAmNlcbhhnIYBvA1eprNR10QrzsWMnVls7OJMquw5R4ywGu8ij8wFyf3YFdX/dvdP8AzvE5j+yij7EjNWVWKkUSPb7yul+EkJ/nby8f07TA+2CK6ovhJw4fOs0n7crf4Yp9rFNqPNqFay+HnDYiClpFkeJGT+/NNCKAAAAAOgHSs1mvToKKKK9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8" name="AutoShape 6" descr="data:image/jpeg;base64,/9j/4AAQSkZJRgABAQAAAQABAAD/2wCEAAkGBxQTEhUUEhQVFhUXGRsXGBcXGSAfGBwYHxwfFyIdHxgdHSohHR0lGxcaJTYhJSktLi4uGh8zODMsNygtLisBCgoKDg0OGxAQGzIlHyU0LDc2KzItLDQ3NywsLCwsLCwvLi8vMCw3LC4sNCwsLCwsLCwsLCwsLCwsLCwsLCwsLP/AABEIAMsApAMBIgACEQEDEQH/xAAcAAACAgMBAQAAAAAAAAAAAAAABgUHAQMEAgj/xABHEAACAQMCAwYEAgUIBwkAAAABAgMABBESIQUGMRMiQVFhcQcygZEUQiNScqGxFTM0YoKSwdEkQ1NUY6KyFhdzg5PC4fDx/8QAGgEBAAMBAQEAAAAAAAAAAAAAAAMEBQIBBv/EADIRAAICAQMCAgkEAQUAAAAAAAABAgMRBBIhMUETIgUyUWGBkaHR8EJxweEUFSMzUvH/2gAMAwEAAhEDEQA/ALxooooAooooAooooDRe3aRI0krqiIMszHCgepNQn8pXdx/RoVijPSa5zk+q264JH7bL7VpklSeR7idlFpbE9nq+VpF2aVs9QhGlfXUd+7hI4p8X5JmaPhdqZcbGaXZfou3/ADEe1eNpLLPUm+EP68HvCB2l+2fHs4EUfZtRH3rJ4VeKP0d8Sf8AiwIwx5EIUP1zVQ3nF+NEs0lwOzYHUsaB1XYHGlcNg5IOCelc1rY8TRw0M8ZhJ1BQ7rGMjqqZyn9k1C9TUv1Ik8Cz2FwycwS239PhCR/7zCS0I9XUgNF795dt2pihlVlDKQykZBByCPMEdaqvlz4mtFKbbisZh8UmJ1LgnGHYADHk2PQ+ZYr1P5OP4q179k/enhTcRg7meEDw3yyDYjcb5zMpKSyiNpp4Y60V4ilDAMpBBAII6EHcGvdengUUUUAUUUUAUUUUAUUUUAUUUUAUUUUAVE818Qa3s55UGXVDoA6lz3VH94ipakz4qXvZWidRm4h3HkrdqfEbYSgKb58401xNHw6JiLS1Ih+QnVIg0PIwHeYAg49yam+B8pQ9gFlCTKe8rAMvXGSQT12AzttSXybZmWUOfxJYndoTpyDuxaUkHqeg3q2L+8WJC75IGBsMsxJwAB4sTWVr7pKShBmhpK1hykY4fYxwIEiQIo3wPPzroNQkjX795Bbxf1H1O31YYAPsKkOGvMUPboiODjuNqUjz3GR47VlTg8ZbTL8ZLokHEbuFF0zOgV8jS35h6L1NRXLPMScPc9jKJ+HMdM0WSxtydtYB37M75U+tSrXUKNIxZVdFBkOe8qeGT4LRfmFEkllVSug62xnVH1x6jf8AfVjT3Ol8J8kN1asXOB05JYRdtZA5Fsy9lk5P4eQa49/IYZB+x600V84WF3exTzNBcMs1okcKrjIljTUyiQHrscbeNXxyrx5L61iuY9hIMkfqsNiv0ORW9CyMspPp/JlWUygk2uv8EvRRRUhGFFFFAFFFFAFFFFAFFFFAFFFFAFVl8fbgLw9BkajMpVc7nAIOB1OAasw1Sfxn4cz8Rte0OYpYXjj/AKki7k++6muZSUVlndcN8lFdyJ+HttEIEdCGY5Dt1weuj0A8vHOab5UzvjJXvKD+sAcb+Hln1qseW7wi5i/L2yHtV8O0Qlc48PH7mrFjuT49P3189rItW59ptaeOYYXY4U5ngG05MEnikoIIPo2MMPUV28OvGlLMEKxbCMsCGc76m0novQDO53rtBoNQSlDHC+p0lLuyN4zwkTYZG7OZc6JAM7HqrD8yHxFQ/CrOFZBFMhilBDLD2jG3fByHjQ93YjOPymmS816G7LTrx3dfy59cda4+EcHEJMjsZZm+eVuv7Kj8q+gqWu5qtpv9vb/4cSh5spC7x2N4b8yxoHElu0jjUF2iO5zvvsPerU+FfL8llYiObTrd2l0qcqobcAH2pGsbQXHGBASMNYzIfHTr2zj61NWfPk/DVW34raTKI1VBdQjXCygYDHYaTt03PpW3pIrw1Lu0voZmpsk5bM8Jv6loUVEcv8zWt6ha1mWTHUA95c+ancVLirRWCiiigCiiigCiiigCiiigCiiigCovmHgMN5EYp1JGcqwOHRh0ZW8CKlKKA+euOcqLwq9QSO7xSpiCV8DD57yNgYycjBqeikyP40//ABH4Al5YTRsN1UyIfEOoJH33H1qh+U+aQqYn+QYXXudPlr26eTehrL1+lc/PH5GnodUo+SXzLKtW7vtUfxO4khkEqq0kJXTIq7shG4dV8diQQPIVIWrAoCpDAjIYbg+xrbWPF7Xyi9PzdCFXmyz3/wBIQEeByG9sYzmt3DZHmlaUhkiC6IlYEM2TlnZT06AAHfrUgYkBL6VB6lsDPuTilh+KScSkay4cNWpT2s7ZEaJ02xvv0z9h1qzVUrXtrj8X2ILJ+GszfwJz4PxfiOI395kMi6YI2HQ752+ij+9VuTY0nVjTg51dMeOc+FQfI3LKcPtI7dTkjvO2ManPU48vAegFTlxCrqyOAVYFWB6EEYI+xr6GMVGKS7GNJ5eSseA8FRuMJe8OjZLUxMJn06YpGPTswcagdjqA0+VWkKSjaX3Dl/0YfjbVdhAx03Ea+SSdJFAxgMAduprlsvi1Yl+zuBNayeK3EZXHud8e5ro8H+ivEUoYBlIZSMgg5BHoa90AUUUUAUUUUAUUUUAUUUUAVjNarq5SNGeRgqKMszHAAHiTVN8d5/veIyvb8JGiJfnnOzFTtq1HZFODjbUfSvJSUVubwglnhD3z5z3a8PTTKS8jggRJgtjHVskaV3+vhXz5y1cNaF2nhl7NlUN+jOM9VOWwBsT71ZvKvw+it2M07fiJ+pd/lB9Ad2b1P7qONcyMLiWNBjsgmWEZc5IyxbwAGVAPmTWNP0nG6bqpjuXd5x8i7VpnFpt4f51Eq3urXJe0uXgJwSoB0E79U6ZwD9q5r3my6jBK3cT7/LgFse+kAn6CmTDSsWXGWIyyrCuojp0DN41xX/B9RPb4znbW08mT+wsaipq45fmjn98P+CSfC9dfDP8AAvpxueYiS7W4mt1IyISYkJ8jIEIzira5S+JXCI4+zjT8IoIGCoxnHUlSSdh1NI0fKlucanX9lIkGD1/1tx/hUtDywijumVQMeMUf/Tbyfxq5F7FxErSUW/NIs8c+8OJwt1Gx/q5b+Aol56sx+eRv2YnP/tqtE4Auf6Q2M/KO1bf9pFiB963XHAbdAAzhiT8rR68e4Mshr3fP3HuKV7fp/Y+P8RrFT33kQDqWicADzJxsKlL3hdlxGJWkSK4jI7j7HGf1WG4qk7zhcAlUvAZbbSysBb9k8edP6RdOC5BH6uw962co8c/k+4cwzLLAmkzaB3ZIW27TSNlljxvgd4fTDxsPEvn2OFVvzt+Q+cvcOfhXEYrKF3ktLlHkRHOTCyYzpP6p1jrVj1XnOvFBZX9pxBwXtTE9vI6DV2eoh1fbwOMfSnXhPF4LmMSW8qSIfFTn6HyPvU5Cd1FFFAFFFFAFFFFAFFFabtyEcg4wpOT0G3WgKR+LnNr3c/8AJlr8ofTIf15Oun0VdyfMj0pm5R4UttbiFN8HLN4s56sf8PIVXPwxtTNLNdyHU4IXJ6mR8sx+w/5qz8Rua8g2ludlOqV1JBLAY0Ag/KPHzPtWJr4W6u7/ABoPEVyy5S41Q8R9exbUEyuSFIODjbzzj+NVlwx/xEl0QAwnm0Y65VBM4yPIFoaYbGNbGy/RsSscZfUfE41Z9iT0pd5Yseyhh3Jdo5pjt01GKIfT9ET96q+h6IwnOUXlZwibUze1ZNXEZiJpBaG5nt1OlQJSIgwJDKgL7RgjbA6eldkHFbkbfhjsMg68ewyCN8elRvL3CY+zz3hkJsrsoyVBJIBG5yPtUweGxHqgPvk/xNXbtftk0l9P7NHT+iIzrUn1/f8Ao5peJXzZGhI/63byfvGreub8ROp1vLZq36zAu33Zqkk4XCOkUf8AdFZHD4s57JM/sioXr3+JfcsR9D1rt9X9iLfi8jnvcR1HySMYP0ArZ+MmY4F1dEeSQBR9yuKml26be1FRPWy/MfYmXourul8n9yFAm8Wvj6dsqj7IRUJeXZR2ggQo7lI21HW7u5wO9k4wM/U01XfE4YyBJIqnHQ9fcgdKX+S4Rd8bix3kExlyNxpjUEHp5hau6Rzul51x8Sh6QjVpoLwmt3wPoqy4RHHbJbY1xKgjw/eyoGO950kcY+Hf4Zjd8HYwTruYckwygflK57vp4enjThzVx5LG1kuZQWWMZ0jqSTgAe5NQVlc8YmjWVfwEayKGVSJXIBGRlgQCcHyFax86SnI3MycRtEuFXST3XX9VxsRny8qYKgeTOXFsbfsg2tmdpJH06QXY5OFHRfADyAqeoAooooAooooAri4wf0E3X+bbp1+U9Njv9K7a5OJ2wkikjI1B0ZdOcZyMYz4e9AfO3wgm/pC/+E//AFj/ACpW5u4DJZ3UkMrB2wH1DowffO/Q5ztTF8OUMF/NCxwdJAzjfSwIIxtupzt1rd8XrJjcRXGk6HRY9XUB1zt0GMg7Vl1zVeunF/qSx8CzJN0prtkj7LmB5YVhdiQI2RhjbSXQDGNiQqnf1pitLrEMzg7x26QJj9YRmRv+adPqtIPAYNcun+qceW/d/iwqxoJAtrOW37WRiPHKtLoByOn6O3H0q2q41yeF7wszjFe1njg6jS5Gw7RgPZcRj9yVIeArh4KD2EeepUMfc94/xrtr5255mz7ehf7cQrEIZ5BFGjSSEZCoMkDpqJ6KvqTWa18OuOwnlaRXktriNY51jJEi6CSrLghiO8cgHxrvTVwnPE3hEWtttrqcqllnsgglWUqykqynqGHUf/fMGuTi18IYXlP5RkDzPQfvrgveGabi4fh7MkRKtEjghD3e8ultxg439ceFR1ytxfBI3hMEasGkLH5seCgjNTvTQjb6y2rqVY62ydHMWptcfn3Jrg8QjgDv8xXtJGPUkjUc/wCVQPIFvFLfrHI8kE0q5hlibBSYntBkeII209KneYCRbsq7FsRr/aOmq9v5mMjTxEqAwCMNipA7m43B0pnPvVz0c8uU33M30x5YwrXZfn57y+XvRepNwnjGmG427OUHSkwz3ZI9W2oEbrv1+0v8IZ5m4bGs+7RM8IbOQyoxUEHxG2M+OK7eHWkHE7K3luoEk1xK2HXJBOCcHwyRTFbW6xqERQqqAFVRgADwArVMA20UUUAUUUUAUUUUAVjFZooCrPivySzZ4hZdy4iGp9OxdQMEkk4yoGfUZznbCfyvzrFKrQXjRnYd5xpRxjoQdlYfvr6CIqufiR8OLa5iluIx2c6Kz5UDD4GdLA7eHUb1V1Okr1EcS69n3JK7ZQfBXHGuVDZD8bZ6ZLdcM8TMMqoIPdc/MpIA896xxDiNuLO2COysq/K6lQwEJUEMRg4diNvM0t8IvZEjjSUPJZudTJq2XJ0Zydl3JwCQCfWrU4ha9tDojcJ00sFVgB5ANtjFVZXSoioWPdn9Xu9/vLdVe57o8Y7ENw+VGjXs2VlAC5UgjYAeFdNLkFwLVn7TGW6n+bJ05AIjdVGCPEE5qb4ferKgkjJ0npkY9KzNRS4PcvV9p9To9XG6CX6vYdTNsNun7680UVWLqQUVxcVvxCmrAJJCgE4/wJ2G+wpfvZ5ZnzmIqF/mx2rA+uFVT98irNOllYt3RFLVa+ujy9Zew6ecL8J2a5Ge++PVVwox7tn+zUULWP8Ak65IkaRlMLKcbBVZkA32wQxIPXHtTdHyfahNdxFGGUFnMRdUwO98pO+w8a5uXuHvxjs7SNUjt0CzXcqD5nJLCNfAYywHXH0rR0+HFQr7Pl/U+c110rJuc+M9EXNyREV4faqRgiFNv7Oana8RRhQFUYAAAA6ADYV7rWMoKKKKAKKKKAKKKKAKKieY+NraRCV45HXUFPZjJUH8xyRhR5+tQ3CefYrjIijfUBnDlQR5ZXOoZx5VHO2FfMng6UW+g3ZrzIAQQRkY3HnSRxrmq9VCba1hZh+VpTkj0GgDP1queLfF3iQIAjigIOltcR6nONyxx0qOrVU2+pJM6lVKPVEXw2SKO1CMYwzNFGYpDggBZJMEH/iOg3xjFZ4e0lvcslsf0faTDs2OUKxERgg9Rkgn60pcw8ZlupjNcMHcgAkKBsM42X3po5fnhQgtKgKQxqNTAbtqdsZ8elQ6mO2p4WS/ottt/meOnc38TjuSDoQszZJGcbnx2fQT7oPCpqwtuzjVM5x1PmTuTjw38K5n49bAbzx/Rs15HMFt/t4/vWTbK6yKjt4/Zn0Gmq01E3JTWX7WiToqLbmG2H+uT9/+VeTzHbf7UH2B/wAqg8C3/q/kW3q6F1mvmjp4tbF07oBZe8qnoTjocEEe4IqKsnkRw5TUy76NMgGrqO+8vh6VIWHFhOCbeKaXScEqmAD16sQK7zZXZ+WBFz4tKMjPiQqnp5ZrQop1Kjs2cGNrbtBOe+VmH7iFsb264hdR2faiJJWdHMaDIVV1NjJOeoXr1zV/cI4XFbRJDCoVEUKABvsMZJ8T61RFhyLKWAllMYiQiOSFjrMjHJc7Ajp09etOfK3Nl1ZkQ8UIeHOmO8XoPSX9Uf1j08a2KqfDjwsHzlt8Jz4eS0qK8pICAQQQdwR0xXquzkKKKKAKKKKAKwazWDQCzxHnK1BmiVxI6Ao4AOgP0CO2MLk7ZO1Vv/J406ZlYBVUCSDBdAoAzpIzjxyB/aqc+I3L8ReO8tnVWeURTFD82rK6spk6lI3BBBAyRtSddw3FsQwKb/KcqgYnycHsXOfynQ/tmqtkZNvKyiSLS6E8q8RgRXiMXEYN89mdM4A8lz3iPLc1x8Q4tY3qlJILh2B7yLC/aIxBG+Bs2AdzUXd8zxsD2gMM2xIcaWJGeufmz+7OxNSnBJGW6tGLl5Lm1aS5YnP5gY8nyX5R4+eaz9ToqYwd0ItSjzw8ZLFds21BvKZUvHbIQytGBIFG47VND4O+61xFCQWO+Mfb/LanL4sri9JznUkbbemV658zURwyx7rd0SNkAqdsgjIO58CDkVqaazxaYzfdFW5bJNHO3DGRHfSWTSO/4ZzjYZ3B864GlxjNPXMSH8JLpHdHZ5x4DWAPbeki9fURgb6QvuQMeVTdCOD3LJ60HOkZ1eR69M7/AEFSFrZo1q0hwX9eowcjHuP4Vw8OjDyIpJwzAE53+9PHDOBkCVUclFglYIwB3Ckk5r08k8cE/wDCSEGycr1Mrk/QKP4U5VVnw/gl/DyS28mGSTvINyRoBBMZOGXr00tkHB/LTHFzZct0tFGADlmlwVJIVgFiOlW0nGTnYjwqWFsehWuom5OSHEHHShtwQQDnY58R6+dKs/HrjAOIo/Uw3Dj7hVrlPHbgkBbmHJ8BaS/uLPXfiRIlTMkp7694X+ksh29qN3tWydA6kxsNwPTcDyqx+T+bLfiMPa27bjAeM/OjHwYeRwcHocHFVQeJ3n5Zo8jzSFV8/GfVS3Lf39nIbqAQxuc6hAEIkX5u8iyNkDBOQBjfeoZ4fKLdTkuJH01RXLwu77aGOUdJEV/7wB/xrqrgmCiiigMZrVdAlGAIBwcE5wDjxwQcexqP4+92qA2awuwOWWZmGR5AqNj6n7VXfNHxJuYEmgurKW0dwVim1ao8EYJ1jbUB0xncjIFAIlrZ3trCtxBEJoQ7lZIe8VXUVDadyQRnGoNsfmGamOE84JcKS4WNsd541zHv1MkRyy7+PeXruucVO8D47ayxKIpEgMemNFfT2ZA2A7VWUqxGOrLn9WtfHeARlhLKrwydRJFgSN47SBcPny0t74rlnqQvngqSq86rEQtxbW8PZgdm41hpGGklTkOBtj5TUvw3l6D8cYJINaSQa0BJIBjfcdflw67dBgYqBg4pJbyxxnRMrytJGd4wZSix5YKGBCjVumxLknGBTCtxfdsLhDbIyoY17jPgMQzYy4ySVXfHhXEtPbb6q4IrLYweJPBWHP1gYLt4AgVY2bRgY/Rse0XPtqK/StnLUpLhRgjSurJ3GM4wPr/Cu34gWUzH8TcyK80h7wVNKjAxgeOwrRydCMM/5iAvt/8AtTKEoeWXU8c1KGUMHGEzYXh327DoM/63Ph0G3jSFdTAmEgfKgU7Y3Gc+/WrGvkJ4df48FgPXwEuT+6kDitwhjtcHJSMhwPA6iR9d6YzyIPhHnli2LzJ1wneJ8sdPuas/g+Al256LaTHf1AX/ABpB5GXvS+y/xNNHGL947e6EWCJUZG2/IWzt5dBQ8k/OL/KUgEbBZFjm1HQGOksuBkB27j757jfQinfgHGJIpneRYMPEItEkphyA2rUEYdM5GAepO5rj5Q5R/E8NR1kILGQaHUPFsxHy41A7dVb6VjhUTcLv4reUxtDcIANOrSrAkDAdiRucdd81Ussa3PGcdi0oZx2GWz5ihX+ZjthjOdFzqx47gRsc/Xet8vMcv+7ofUJOeozsREB4Z2rst5Vs7vtc6YrkrHN5CYbI/TAyMqfM6amud+Dm6tXVCRNH+lhYdVlTJH33HsTUVephOKcY9RKqafLEubiMzjCWxXI6mG4O4G3Vkx9aWeLie3Cu0MdvE7GKWZYjrEco0OcNM7bDoMDc1YvBb/t7eKbb9IgY46ZI3H3r3xXhyXELwyZ0uNJI6j1HqKo/6nKM9sopc8k/+Mmspj1wxEWGNYiDGEUIQc5QAAHPjtXVVZ/A/iEnYXNnM2Ws5ezH7DZwPbKNj0qyxW4nnlFQzRRRXoMVqubVJFKSKrqeqsAR9jW6igKz498FrGVtcBkt232Q5QnG2zA6Rn9Xwz70qXXInGbAN+EmFzF4x9c/+VISv2NXvRQHyo/N/wCkiuDbRiddew7QI2QAGwzt0x0XArxd873bS9qkgXVuYwv6JT0wAc5H1r6b4zwC3uYzHNFG4IIGVBIztkbbGqi5p+C0xw1rcdqFTGmUAP3egDKAPuK7jZKPCZxKuMnloq/jHMU9ymiQIRnIwpyDt0OemfPNSvJtuREXI6kgew/+c1E8U4Fc2rlbi3lQ+RBwRt+YZBGSOhxmpbhU9qIYgJnhmPdYjdc+bA7Y9RvUVt23zSyzqFG5bY4Q8cIgEtrxGE7M9sSvdJ+QljsPpVPAZ8tx1FWJPwe/CN2c+sLg9lHmN5VyMrqXc90dB1ztmoSz5Pa7BPD37RlzrtpCEuI/o2FceGRj1G9eV3QtWYPJ06Z1eWSNHJCjEh3zt7Y28PP6UwcRiDRMjFV1DGpjgCoKeWO3CW93YyRSD5nOVl/aXbffw6Ypi4dyhaS4eSWeZGU6W1DK5GzDbcj9U7VDZrIVf8iaOlo5WPMGmcPKXP7WSLA8ayQKzAOgIkHeJzvswOc42NSPO/FYeIm0/COWdS22MEOzIFGCp73dY9cYUmoPinA7ywRgFS5tjlu0RdQU43LD5ozjGQw0n1rzwuQRAXVuhU/IxjYYBOPkDA6WJOChzscgqK6cYvzxGZR4aLW5zH+hz794LlSM51hhgjSQc58t6dr68SCNpJmVVRcsScDYZ2yfHGwqnpu2kwsvEQCrK2lQG0upyO8qoDg/TbxqQl5da5TE9xdzqd9Kx9331PrX16VS0+jnCG2T7ndl255SJjlDuWNvr7n6MHSx+UHcDfcAA7VuveZLWLOqeMsPyIwdz6BFyaWf+xdmN5I5JMdDPeJt/ZTR9q7rbhtnEBpS3Qe8jbf+uwP2rh+i1KblKXU6/wAmSWEjT8MuaobOSdr9HgkvZBJ2rDEWN8IT1QjUfm86ue0uklRXidXRhlWQhlI8ww2IqiuJycPaW2Eot+zMyiYjQvcwxGwjDY16c7nbPnV52EMaRosIURgdwJ8un0xtitWKwsFZZ7nRRRRXR6FFFFAFFFFAFYNZooDVNCrjDKGHkRkUkcf+E3DrkHEZgcnOqE48uqnKkbeXnT5RQFOy/DO/tf6JcpcR/wCznypHswzXHwjlO+lvra4/CvaPHJrmlZ0IdPzL3WJYnpuOhO9XZWRUCorU96WGS+NNx2t8HFxThEFymi4iSVfJ1B+3lSPe/CqNWZrG5ltgd+ywHiz6K24z71Y1YqWUYyWJLKI4ycXlMqd+TeKoe6bOXwz30JU+YyRj0qBm+EV7baTbyRzDYkAmNlcbhhnIYBvA1eprNR10QrzsWMnVls7OJMquw5R4ywGu8ij8wFyf3YFdX/dvdP8AzvE5j+yij7EjNWVWKkUSPb7yul+EkJ/nby8f07TA+2CK6ovhJw4fOs0n7crf4Yp9rFNqPNqFay+HnDYiClpFkeJGT+/NNCKAAAAAOgHSs1mvToKKKK9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 descr="http://bclibrary.org/wp-content/uploads/2012/05/audiobooks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4038600"/>
            <a:ext cx="1968938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http://aacliteracy.psu.edu/usrfiles/image/keyboard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5029200"/>
            <a:ext cx="189849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Tech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19201"/>
            <a:ext cx="8229600" cy="4038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Relatively expensive devices that contain microcomputer components for storage and retrieval of information</a:t>
            </a:r>
          </a:p>
          <a:p>
            <a:r>
              <a:rPr lang="en-US" dirty="0" smtClean="0"/>
              <a:t>Talking calculators or word processors</a:t>
            </a:r>
          </a:p>
          <a:p>
            <a:r>
              <a:rPr lang="en-US" dirty="0" smtClean="0"/>
              <a:t>Word prediction, graphic organizer, or flowchart software</a:t>
            </a:r>
          </a:p>
          <a:p>
            <a:r>
              <a:rPr lang="en-US" dirty="0" smtClean="0"/>
              <a:t>On–screen math, computer calculations</a:t>
            </a:r>
          </a:p>
          <a:p>
            <a:r>
              <a:rPr lang="en-US" dirty="0" smtClean="0"/>
              <a:t>Communications device/software</a:t>
            </a:r>
          </a:p>
          <a:p>
            <a:endParaRPr lang="en-US" dirty="0"/>
          </a:p>
        </p:txBody>
      </p:sp>
      <p:pic>
        <p:nvPicPr>
          <p:cNvPr id="4" name="Picture 3" descr="http://www.synapseadaptive.com/quillsoft/wq/worddoc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5029200"/>
            <a:ext cx="2514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s://encrypted-tbn2.gstatic.com/images?q=tbn:ANd9GcT2KYZhpMV6l3SGjoq8LxCMIownTRY14wyyzooueHk_H_veMDnZ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4343400"/>
            <a:ext cx="174307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Objectives</a:t>
            </a:r>
            <a:endParaRPr lang="en-US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Understand what assistive technology is</a:t>
            </a:r>
          </a:p>
          <a:p>
            <a:r>
              <a:rPr lang="en-US" sz="3600" dirty="0" smtClean="0"/>
              <a:t>How do I begin to decide what technology if any does my student need</a:t>
            </a:r>
          </a:p>
          <a:p>
            <a:r>
              <a:rPr lang="en-US" sz="3600" dirty="0" smtClean="0"/>
              <a:t>What is low tech, mid tech and high tech</a:t>
            </a:r>
          </a:p>
          <a:p>
            <a:endParaRPr 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 Tech  </a:t>
            </a:r>
            <a:r>
              <a:rPr lang="en-US" dirty="0" err="1" smtClean="0"/>
              <a:t>vs</a:t>
            </a:r>
            <a:r>
              <a:rPr lang="en-US" dirty="0" smtClean="0"/>
              <a:t>  High Tech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/>
              <a:t>Follow the progression of low tech, through mid tech to high tech when selecting assistive technology tools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Including AT in the IEP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should be included in the IEP when necessary</a:t>
            </a:r>
          </a:p>
          <a:p>
            <a:r>
              <a:rPr lang="en-US" dirty="0" smtClean="0"/>
              <a:t>Three Places AT may appear</a:t>
            </a:r>
          </a:p>
          <a:p>
            <a:pPr lvl="4"/>
            <a:r>
              <a:rPr lang="en-US" dirty="0" smtClean="0"/>
              <a:t>Annual goals and objectives the student is expected to accomplish</a:t>
            </a:r>
          </a:p>
          <a:p>
            <a:pPr lvl="4"/>
            <a:r>
              <a:rPr lang="en-US" dirty="0" smtClean="0"/>
              <a:t>In the list of related services necessary for the student to benefit from his/her education</a:t>
            </a:r>
          </a:p>
          <a:p>
            <a:pPr lvl="4"/>
            <a:r>
              <a:rPr lang="en-US" dirty="0" smtClean="0"/>
              <a:t>In the list of supplementary aids and services necessary to maintain the student in the least restrictive environment (unless in self-contained)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5400" dirty="0" smtClean="0"/>
              <a:t>Special education law</a:t>
            </a:r>
          </a:p>
          <a:p>
            <a:pPr>
              <a:buNone/>
            </a:pPr>
            <a:r>
              <a:rPr lang="en-US" sz="5400" dirty="0" smtClean="0"/>
              <a:t>defines </a:t>
            </a:r>
            <a:r>
              <a:rPr lang="en-US" sz="5400" b="1" dirty="0" smtClean="0">
                <a:solidFill>
                  <a:srgbClr val="FFC000"/>
                </a:solidFill>
              </a:rPr>
              <a:t>assistive technology</a:t>
            </a:r>
          </a:p>
          <a:p>
            <a:pPr>
              <a:buNone/>
            </a:pPr>
            <a:r>
              <a:rPr lang="en-US" sz="5400" dirty="0" smtClean="0"/>
              <a:t>as both </a:t>
            </a:r>
            <a:r>
              <a:rPr lang="en-US" sz="5400" b="1" i="1" dirty="0" smtClean="0">
                <a:solidFill>
                  <a:srgbClr val="FFC000"/>
                </a:solidFill>
              </a:rPr>
              <a:t>devices</a:t>
            </a:r>
            <a:r>
              <a:rPr lang="en-US" sz="5400" dirty="0" smtClean="0"/>
              <a:t> and </a:t>
            </a:r>
            <a:r>
              <a:rPr lang="en-US" sz="5400" b="1" i="1" dirty="0" smtClean="0">
                <a:solidFill>
                  <a:srgbClr val="FFC000"/>
                </a:solidFill>
              </a:rPr>
              <a:t>services</a:t>
            </a:r>
            <a:r>
              <a:rPr lang="en-US" sz="5400" b="1" dirty="0" smtClean="0">
                <a:solidFill>
                  <a:srgbClr val="FFC000"/>
                </a:solidFill>
              </a:rPr>
              <a:t>.</a:t>
            </a:r>
            <a:r>
              <a:rPr lang="en-US" sz="5400" b="1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/>
              <a:t>Assistive technology </a:t>
            </a:r>
            <a:r>
              <a:rPr lang="en-US" sz="4400" b="1" i="1" u="sng" dirty="0" smtClean="0">
                <a:solidFill>
                  <a:srgbClr val="FFC000"/>
                </a:solidFill>
              </a:rPr>
              <a:t>must</a:t>
            </a:r>
            <a:r>
              <a:rPr lang="en-US" sz="4400" dirty="0" smtClean="0">
                <a:solidFill>
                  <a:srgbClr val="FFFF00"/>
                </a:solidFill>
              </a:rPr>
              <a:t> </a:t>
            </a:r>
            <a:r>
              <a:rPr lang="en-US" sz="4400" dirty="0" smtClean="0"/>
              <a:t>be considered at </a:t>
            </a:r>
            <a:r>
              <a:rPr lang="en-US" sz="4400" b="1" u="sng" dirty="0" smtClean="0">
                <a:solidFill>
                  <a:srgbClr val="FFC000"/>
                </a:solidFill>
              </a:rPr>
              <a:t>every</a:t>
            </a:r>
            <a:r>
              <a:rPr lang="en-US" sz="4400" dirty="0" smtClean="0"/>
              <a:t> annual IEP meeting, </a:t>
            </a:r>
            <a:r>
              <a:rPr lang="en-US" sz="4400" i="1" dirty="0" smtClean="0"/>
              <a:t>regardless</a:t>
            </a:r>
            <a:r>
              <a:rPr lang="en-US" sz="4400" dirty="0" smtClean="0"/>
              <a:t> of the type or severity of the student’s disability.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Assistive Technology Device</a:t>
            </a:r>
            <a:endParaRPr lang="en-US" sz="4800" b="1" dirty="0">
              <a:ln w="18000">
                <a:solidFill>
                  <a:srgbClr val="FFFF00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i="1" dirty="0" smtClean="0"/>
              <a:t>any item</a:t>
            </a:r>
            <a:r>
              <a:rPr lang="en-US" i="1" dirty="0" smtClean="0"/>
              <a:t>, </a:t>
            </a:r>
            <a:r>
              <a:rPr lang="en-US" b="1" i="1" dirty="0" smtClean="0"/>
              <a:t>piece of equipment </a:t>
            </a:r>
            <a:r>
              <a:rPr lang="en-US" dirty="0" smtClean="0"/>
              <a:t>of </a:t>
            </a:r>
            <a:r>
              <a:rPr lang="en-US" b="1" i="1" dirty="0" smtClean="0"/>
              <a:t>product system</a:t>
            </a:r>
            <a:r>
              <a:rPr lang="en-US" i="1" dirty="0" smtClean="0"/>
              <a:t> </a:t>
            </a:r>
            <a:r>
              <a:rPr lang="en-US" dirty="0" smtClean="0"/>
              <a:t>whether acquired commercially off the shelf, modified or customized that is used </a:t>
            </a:r>
            <a:r>
              <a:rPr lang="en-US" i="1" dirty="0" smtClean="0"/>
              <a:t>to </a:t>
            </a:r>
            <a:r>
              <a:rPr lang="en-US" b="1" i="1" dirty="0" smtClean="0"/>
              <a:t>increase, maintain, or improve</a:t>
            </a:r>
            <a:r>
              <a:rPr lang="en-US" b="1" dirty="0" smtClean="0"/>
              <a:t> </a:t>
            </a:r>
            <a:r>
              <a:rPr lang="en-US" dirty="0" smtClean="0"/>
              <a:t>functional capabilities of children with disabilities.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</a:p>
          <a:p>
            <a:pPr algn="ctr">
              <a:buNone/>
            </a:pPr>
            <a:r>
              <a:rPr lang="en-US" sz="2000" dirty="0" smtClean="0"/>
              <a:t>IDEA 2004, P.O. 108-446</a:t>
            </a:r>
          </a:p>
          <a:p>
            <a:pPr algn="ctr">
              <a:buNone/>
            </a:pPr>
            <a:r>
              <a:rPr lang="en-US" sz="2000" dirty="0" smtClean="0"/>
              <a:t>Section 602 (1) (a)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ln w="18415" cmpd="sng">
                  <a:solidFill>
                    <a:schemeClr val="bg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Functional Skills</a:t>
            </a:r>
            <a:endParaRPr lang="en-US" sz="6000" dirty="0">
              <a:ln w="18415" cmpd="sng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Reading				Seating/ Positioning</a:t>
            </a:r>
          </a:p>
          <a:p>
            <a:pPr>
              <a:buNone/>
            </a:pPr>
            <a:r>
              <a:rPr lang="en-US" dirty="0" smtClean="0"/>
              <a:t>Written Expression		Hearing</a:t>
            </a:r>
          </a:p>
          <a:p>
            <a:pPr>
              <a:buNone/>
            </a:pPr>
            <a:r>
              <a:rPr lang="en-US" dirty="0" smtClean="0"/>
              <a:t>Math					Seeing</a:t>
            </a:r>
          </a:p>
          <a:p>
            <a:pPr>
              <a:buNone/>
            </a:pPr>
            <a:r>
              <a:rPr lang="en-US" dirty="0" smtClean="0"/>
              <a:t>Problem Solving			Self-Care</a:t>
            </a:r>
          </a:p>
          <a:p>
            <a:pPr>
              <a:buNone/>
            </a:pPr>
            <a:r>
              <a:rPr lang="en-US" dirty="0" smtClean="0"/>
              <a:t>Communication			Mobility</a:t>
            </a:r>
          </a:p>
          <a:p>
            <a:pPr>
              <a:buNone/>
            </a:pPr>
            <a:r>
              <a:rPr lang="en-US" dirty="0" smtClean="0"/>
              <a:t>Recreation				Behavior</a:t>
            </a:r>
          </a:p>
          <a:p>
            <a:pPr>
              <a:buNone/>
            </a:pPr>
            <a:r>
              <a:rPr lang="en-US" dirty="0" smtClean="0"/>
              <a:t>Daily Organization		Specific Task –						      Related Skills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819400" y="533400"/>
            <a:ext cx="228600" cy="9906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endParaRPr lang="en-US" sz="2400" dirty="0" smtClean="0">
              <a:solidFill>
                <a:prstClr val="white"/>
              </a:solidFill>
              <a:latin typeface="Perpetua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457200"/>
            <a:ext cx="7315200" cy="1752600"/>
          </a:xfrm>
          <a:prstGeom prst="rect">
            <a:avLst/>
          </a:prstGeom>
          <a:solidFill>
            <a:srgbClr val="FFCC00"/>
          </a:solidFill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</a:t>
            </a:r>
            <a:r>
              <a:rPr kumimoji="0" lang="en-US" sz="6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device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             (off the shelf, customized, or modified)</a:t>
            </a:r>
          </a:p>
        </p:txBody>
      </p:sp>
      <p:pic>
        <p:nvPicPr>
          <p:cNvPr id="13" name="Picture 8" descr="http://t2.gstatic.com/images?q=tbn:ANd9GcQujSEqmlojJ-y3vU_My1eTGp9eO8__Uq337Y7FgCvHq6t_7Zx5&amp;t=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70708" y="609600"/>
            <a:ext cx="1544502" cy="1524000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990600" y="2514600"/>
            <a:ext cx="7315200" cy="1752600"/>
          </a:xfrm>
          <a:prstGeom prst="rect">
            <a:avLst/>
          </a:prstGeom>
          <a:solidFill>
            <a:srgbClr val="FFCC00"/>
          </a:solidFill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</a:t>
            </a:r>
            <a:r>
              <a:rPr kumimoji="0" 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Used by a </a:t>
            </a:r>
            <a:r>
              <a:rPr kumimoji="0" lang="en-US" sz="6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person </a:t>
            </a: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with a disability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90600" y="4648200"/>
            <a:ext cx="7315200" cy="1752600"/>
          </a:xfrm>
          <a:prstGeom prst="rect">
            <a:avLst/>
          </a:prstGeom>
          <a:solidFill>
            <a:srgbClr val="FFCC00"/>
          </a:solidFill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</a:t>
            </a:r>
            <a:r>
              <a:rPr kumimoji="0" lang="en-US" sz="6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 improve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     functional capabilities</a:t>
            </a:r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6" name="il_fi" descr="http://nmeda.files.wordpress.com/2010/09/handicap-symbol-vector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0373" y="2666999"/>
            <a:ext cx="1492827" cy="1527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il_fi" descr="http://hr.ucsb.edu/icons/work_life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02327" y="4901047"/>
            <a:ext cx="1440873" cy="1295400"/>
          </a:xfrm>
          <a:prstGeom prst="rect">
            <a:avLst/>
          </a:prstGeom>
          <a:noFill/>
          <a:ln w="38100">
            <a:solidFill>
              <a:srgbClr val="FFC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rgbClr val="FFCC00"/>
                </a:solidFill>
              </a:rPr>
              <a:t>ANYTHING</a:t>
            </a:r>
            <a:r>
              <a:rPr lang="en-US" sz="4800" dirty="0" smtClean="0"/>
              <a:t> you can make, or buy, or change, that will help </a:t>
            </a:r>
            <a:r>
              <a:rPr lang="en-US" sz="4800" dirty="0" smtClean="0">
                <a:solidFill>
                  <a:srgbClr val="FFCC00"/>
                </a:solidFill>
              </a:rPr>
              <a:t>ANY</a:t>
            </a:r>
            <a:r>
              <a:rPr lang="en-US" sz="4800" dirty="0" smtClean="0"/>
              <a:t> student, with </a:t>
            </a:r>
            <a:r>
              <a:rPr lang="en-US" sz="4800" dirty="0" smtClean="0">
                <a:solidFill>
                  <a:srgbClr val="FFCC00"/>
                </a:solidFill>
              </a:rPr>
              <a:t>ANY </a:t>
            </a:r>
            <a:r>
              <a:rPr lang="en-US" sz="4800" dirty="0" smtClean="0"/>
              <a:t>disability, do </a:t>
            </a:r>
            <a:r>
              <a:rPr lang="en-US" sz="4800" dirty="0" smtClean="0">
                <a:solidFill>
                  <a:srgbClr val="FFCC00"/>
                </a:solidFill>
              </a:rPr>
              <a:t>ANYTHING</a:t>
            </a:r>
            <a:r>
              <a:rPr lang="en-US" sz="48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800" dirty="0" smtClean="0">
                <a:solidFill>
                  <a:srgbClr val="FFC000"/>
                </a:solidFill>
              </a:rPr>
              <a:t>What is not an assistive technology device?</a:t>
            </a:r>
            <a:endParaRPr lang="en-US" sz="48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/>
              <a:t>The term does not include a medical device that is surgically implanted or the replacement of such device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648</TotalTime>
  <Words>487</Words>
  <Application>Microsoft Office PowerPoint</Application>
  <PresentationFormat>On-screen Show (4:3)</PresentationFormat>
  <Paragraphs>98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Technic</vt:lpstr>
      <vt:lpstr>Assistive Technology</vt:lpstr>
      <vt:lpstr>Objectives</vt:lpstr>
      <vt:lpstr>Slide 3</vt:lpstr>
      <vt:lpstr>Slide 4</vt:lpstr>
      <vt:lpstr>Assistive Technology Device</vt:lpstr>
      <vt:lpstr>Functional Skills</vt:lpstr>
      <vt:lpstr>Slide 7</vt:lpstr>
      <vt:lpstr>Slide 8</vt:lpstr>
      <vt:lpstr>What is not an assistive technology device?</vt:lpstr>
      <vt:lpstr>Assistive Technology  Services</vt:lpstr>
      <vt:lpstr>SETT AT Assessment</vt:lpstr>
      <vt:lpstr>Who?    </vt:lpstr>
      <vt:lpstr>Where?</vt:lpstr>
      <vt:lpstr>What?</vt:lpstr>
      <vt:lpstr>Which?</vt:lpstr>
      <vt:lpstr>The Assistive Technology  Continuum</vt:lpstr>
      <vt:lpstr>None or Low Tech Low cost, typically non electronic devices</vt:lpstr>
      <vt:lpstr>Mid Tech  Moderately priced, easy to operate electronic devices</vt:lpstr>
      <vt:lpstr>High Tech</vt:lpstr>
      <vt:lpstr>Low Tech  vs  High Tech</vt:lpstr>
      <vt:lpstr>Including AT in the IEP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Assistive Technology</dc:title>
  <dc:creator>Norma Moreno</dc:creator>
  <cp:lastModifiedBy>Norma Moreno</cp:lastModifiedBy>
  <cp:revision>46</cp:revision>
  <dcterms:created xsi:type="dcterms:W3CDTF">2012-09-17T21:48:31Z</dcterms:created>
  <dcterms:modified xsi:type="dcterms:W3CDTF">2013-07-10T22:25:51Z</dcterms:modified>
</cp:coreProperties>
</file>